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26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644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872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50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75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347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430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98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630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938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9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537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07863-FE9A-4B7A-969C-5412427BA6C1}" type="datetimeFigureOut">
              <a:rPr lang="ru-RU" smtClean="0"/>
              <a:t>17.03.2018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44022-FE76-43CD-9F71-F94940BDB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230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/>
              <a:t>Законодательство в области охраны окружающей </a:t>
            </a:r>
            <a:r>
              <a:rPr lang="ru-RU" dirty="0" smtClean="0"/>
              <a:t>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Законодательство в области охраны окружающей среды основывается на Конституции Российской Федерации и состоит из настоящего Федерального закона, других федеральных законов, а также принимаемых в соответствии с ними иных нормативных правовых актов Российской Федерации, законов и иных нормативных правовых актов субъектов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4216419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Законодательство в области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Настоящий </a:t>
            </a:r>
            <a:r>
              <a:rPr lang="ru-RU" sz="4000" dirty="0"/>
              <a:t>Федеральный закон действует на континентальном шельфе и в исключительной экономической зоне Российской Федерации в соответствии с нормами международного права и федеральными законами и направлен на обеспечение сохранения морской среды.</a:t>
            </a:r>
          </a:p>
        </p:txBody>
      </p:sp>
    </p:spTree>
    <p:extLst>
      <p:ext uri="{BB962C8B-B14F-4D97-AF65-F5344CB8AC3E}">
        <p14:creationId xmlns:p14="http://schemas.microsoft.com/office/powerpoint/2010/main" val="1003995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Законодательство в области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dirty="0"/>
              <a:t>Отношения, возникающие в области охраны окружающей среды как основы жизни и деятельности народов, проживающих на территории Российской Федерации, в целях обеспечения их прав на благоприятную окружающую среду, регулируются международными договорами Российской Федерации, настоящим Федеральным законом, другими федеральными законами и иными нормативными правовыми актами Российской Федерации, законами и иными нормативными правовыми актами субъектов Российской Федерации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0955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Законодательство в области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Отношения, возникающие в области охраны и рационального использования природных ресурсов, их сохранения и восстановления, регулируются международными договорами Российской Федерации, земельным, водным, лесным законодательством, законодательством о недрах, животном мире, иным законодательством в области охраны окружающей среды и природопользования</a:t>
            </a:r>
          </a:p>
        </p:txBody>
      </p:sp>
    </p:spTree>
    <p:extLst>
      <p:ext uri="{BB962C8B-B14F-4D97-AF65-F5344CB8AC3E}">
        <p14:creationId xmlns:p14="http://schemas.microsoft.com/office/powerpoint/2010/main" val="4211443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Законодательство в области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Отношения, возникающие в области охраны окружающей среды, в той мере, в какой это необходимо для обеспечения санитарно-эпидемиологического благополучия населения, регулируются законодательством о санитарно-эпидемиологическом благополучии населения и законодательством об охране здоровья, иным направленным на обеспечение благоприятной для человека окружающей среды законодательством</a:t>
            </a:r>
          </a:p>
        </p:txBody>
      </p:sp>
    </p:spTree>
    <p:extLst>
      <p:ext uri="{BB962C8B-B14F-4D97-AF65-F5344CB8AC3E}">
        <p14:creationId xmlns:p14="http://schemas.microsoft.com/office/powerpoint/2010/main" val="2681364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Законодательство в области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Отношения в области охраны окружающей среды, возникающие при установлении обязательных требований к продукции, в том числе зданиям и сооружениям (далее - продукция), или к продукции и связанным с требованиями к продукции процессам проектирования (включая изыскания), производства, строительства, монтажа, наладки, эксплуатации, хранения, перевозки, реализации и утилизации, регулируются законодательством Российской Федерации о техническом регулировании (пункт дополнительно включен с 21 октября 2011 года Федеральным законом от 19 июля 2011 года N 248-ФЗ)</a:t>
            </a:r>
          </a:p>
        </p:txBody>
      </p:sp>
    </p:spTree>
    <p:extLst>
      <p:ext uri="{BB962C8B-B14F-4D97-AF65-F5344CB8AC3E}">
        <p14:creationId xmlns:p14="http://schemas.microsoft.com/office/powerpoint/2010/main" val="1235873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принципы охраны окружающей </a:t>
            </a:r>
            <a:r>
              <a:rPr lang="ru-RU" dirty="0" smtClean="0"/>
              <a:t>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Хозяйственная и иная деятельность органов государственной власти Российской Федерации, органов государственной власти субъектов Российской Федерации, органов местного самоуправления, юридических и физических лиц, оказывающая воздействие на окружающую среду, должна осуществляться на основе следующих принципов: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соблюдение </a:t>
            </a:r>
            <a:r>
              <a:rPr lang="ru-RU" dirty="0"/>
              <a:t>права человека на благоприятную окружающую среду;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обеспечение благоприятных условий жизнедеятельности человека;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научно обоснованное сочетание экологических, экономических и социальных интересов человека, общества и государства в целях обеспечения устойчивого развития и благоприятной окружающей среды</a:t>
            </a:r>
            <a:r>
              <a:rPr lang="ru-RU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606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охрана, воспроизводство и рациональное использование природных ресурсов как необходимые условия обеспечения благоприятной окружающей среды и экологической безопасности;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ответственность органов государственной власти Российской Федерации, органов государственной власти субъектов Российской Федерации, органов местного самоуправления за обеспечение благоприятной окружающей среды и экологической безопасности на соответствующих территориях;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платность природопользования и возмещение вреда окружающей среде;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независимость государственного экологического </a:t>
            </a:r>
            <a:r>
              <a:rPr lang="ru-RU" dirty="0" smtClean="0"/>
              <a:t>надзора</a:t>
            </a:r>
            <a:r>
              <a:rPr lang="en-US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6364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презумпция экологической опасности планируемой хозяйственной и иной деятельности;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обязательность оценки воздействия на окружающую среду при принятии решений об осуществлении хозяйственной и иной деятельности;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обязательность проведения в соответствии с законодательством Российской Федерации проверки проектов и иной документации, обосновывающих хозяйственную и иную деятельность, которая может оказать негативное воздействие на окружающую среду, создать угрозу жизни, здоровью и имуществу граждан, на соответствие требованиям технических регламентов в области охраны окружающей среды</a:t>
            </a:r>
          </a:p>
        </p:txBody>
      </p:sp>
    </p:spTree>
    <p:extLst>
      <p:ext uri="{BB962C8B-B14F-4D97-AF65-F5344CB8AC3E}">
        <p14:creationId xmlns:p14="http://schemas.microsoft.com/office/powerpoint/2010/main" val="2283964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учет природных и социально-экономических особенностей территорий при планировании и осуществлении хозяйственной и иной деятельности;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приоритет сохранения естественных экологических систем, природных ландшафтов и природных комплексов;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допустимость воздействия хозяйственной и иной деятельности на природную среду исходя из требований в области охраны окружающей среды;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обеспечение снижения негативного воздействия хозяйственной и иной деятельности на окружающую среду в соответствии с нормативами в области охраны окружающей среды, которого можно достигнуть на основе использования наилучших доступных технологий с учетом экономических и социальных факторов</a:t>
            </a:r>
            <a:r>
              <a:rPr lang="ru-RU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8141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37592"/>
            <a:ext cx="10515600" cy="4888523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обязательность участия в деятельности по охране окружающей среды органов государственной власти Российской Федерации, органов государственной власти субъектов Российской Федерации, органов местного самоуправления, общественных объединений и некоммерческих организаций, юридических и физических лиц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сохранение биологического разнообразия;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обеспечение сочетания общего и индивидуального подходов к установлению мер государственного регулирования в области охраны окружающей среды, применяемых к юридическим лицам и индивидуальным предпринимателям, осуществляющим хозяйственную и (или) иную деятельность или планирующим осуществление такой деятельности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запрещение хозяйственной и иной деятельности, последствия воздействия которой непредсказуемы для окружающей среды, а также реализации проектов, которые могут привести к деградации естественных экологических систем, изменению и (или) уничтожению генетического фонда растений, животных и других организмов, истощению природных ресурсов и иным негативным изменениям окружающей среды;</a:t>
            </a:r>
          </a:p>
        </p:txBody>
      </p:sp>
    </p:spTree>
    <p:extLst>
      <p:ext uri="{BB962C8B-B14F-4D97-AF65-F5344CB8AC3E}">
        <p14:creationId xmlns:p14="http://schemas.microsoft.com/office/powerpoint/2010/main" val="4188698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соблюдение права каждого на получение достоверной информации о состоянии окружающей среды, а также участие граждан в принятии решений, касающихся их прав на благоприятную окружающую среду, в соответствии с законодательством;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ответственность за нарушение законодательства в области охраны окружающей среды;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организация и развитие системы экологического образования, воспитание и формирование экологической культуры;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участие граждан, общественных объединений и некоммерческих организаций в решении задач охраны окружающей среды;</a:t>
            </a:r>
          </a:p>
        </p:txBody>
      </p:sp>
    </p:spTree>
    <p:extLst>
      <p:ext uri="{BB962C8B-B14F-4D97-AF65-F5344CB8AC3E}">
        <p14:creationId xmlns:p14="http://schemas.microsoft.com/office/powerpoint/2010/main" val="4173156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принципы охраны окружающей 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международное сотрудничество Российской Федерации в области охраны окружающей среды;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обязательность финансирования юридическими лицами и индивидуальными предпринимателями, осуществляющими хозяйственную и (или) иную деятельность, которая приводит или может привести к загрязнению окружающей среды, мер по предотвращению и (или) уменьшению негативного воздействия на окружающую среду, устранению последствий этого воздействия.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720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Объекты охраны окружающей </a:t>
            </a:r>
            <a:r>
              <a:rPr lang="ru-RU" dirty="0" smtClean="0"/>
              <a:t>среды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Объектами охраны окружающей среды от загрязнения, истощения, деградации, порчи, уничтожения и иного негативного воздействия хозяйственной и (или) иной деятельности являются компоненты природной среды, природные объекты и природные комплексы.</a:t>
            </a:r>
          </a:p>
        </p:txBody>
      </p:sp>
    </p:spTree>
    <p:extLst>
      <p:ext uri="{BB962C8B-B14F-4D97-AF65-F5344CB8AC3E}">
        <p14:creationId xmlns:p14="http://schemas.microsoft.com/office/powerpoint/2010/main" val="330980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Полномочия органов государственной власти Российской Федерации в сфере отношений, связанных с охраной окружающей </a:t>
            </a:r>
            <a:r>
              <a:rPr lang="ru-RU" sz="3600" dirty="0" smtClean="0"/>
              <a:t>среды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К полномочиям органов государственной власти Российской Федерации в сфере отношений, связанных с охраной окружающей среды, относятся</a:t>
            </a:r>
            <a:r>
              <a:rPr lang="ru-RU" dirty="0" smtClean="0"/>
              <a:t>:</a:t>
            </a:r>
            <a:endParaRPr lang="en-US" dirty="0"/>
          </a:p>
          <a:p>
            <a:r>
              <a:rPr lang="ru-RU" dirty="0" smtClean="0"/>
              <a:t>обеспечение </a:t>
            </a:r>
            <a:r>
              <a:rPr lang="ru-RU" dirty="0"/>
              <a:t>проведения федеральной политики в области экологического развития Российской Федерации</a:t>
            </a:r>
            <a:r>
              <a:rPr lang="ru-RU" dirty="0" smtClean="0"/>
              <a:t>;</a:t>
            </a:r>
            <a:endParaRPr lang="en-US" dirty="0"/>
          </a:p>
          <a:p>
            <a:r>
              <a:rPr lang="ru-RU" dirty="0" smtClean="0"/>
              <a:t>разработка </a:t>
            </a:r>
            <a:r>
              <a:rPr lang="ru-RU" dirty="0"/>
              <a:t>и издание федеральных законов и иных нормативных правовых актов в области охраны окружающей среды и контроль за их применением</a:t>
            </a:r>
            <a:r>
              <a:rPr lang="ru-RU" dirty="0" smtClean="0"/>
              <a:t>;</a:t>
            </a:r>
            <a:endParaRPr lang="en-US" dirty="0"/>
          </a:p>
          <a:p>
            <a:r>
              <a:rPr lang="ru-RU" dirty="0" smtClean="0"/>
              <a:t>разработка</a:t>
            </a:r>
            <a:r>
              <a:rPr lang="ru-RU" dirty="0"/>
              <a:t>, утверждение и обеспечение реализации федеральных программ в области экологического развития Российской </a:t>
            </a:r>
            <a:r>
              <a:rPr lang="ru-RU" dirty="0" smtClean="0"/>
              <a:t>Федерации;</a:t>
            </a:r>
            <a:endParaRPr lang="en-US" dirty="0"/>
          </a:p>
          <a:p>
            <a:r>
              <a:rPr lang="ru-RU" dirty="0" smtClean="0"/>
              <a:t>объявление </a:t>
            </a:r>
            <a:r>
              <a:rPr lang="ru-RU" dirty="0"/>
              <a:t>и установление правового статуса и режима зон экологического бедствия на территории Российской Федерации</a:t>
            </a:r>
            <a:r>
              <a:rPr lang="ru-RU" dirty="0" smtClean="0"/>
              <a:t>;</a:t>
            </a:r>
            <a:endParaRPr lang="en-US" dirty="0"/>
          </a:p>
          <a:p>
            <a:r>
              <a:rPr lang="ru-RU" dirty="0" smtClean="0"/>
              <a:t>координация </a:t>
            </a:r>
            <a:r>
              <a:rPr lang="ru-RU" dirty="0"/>
              <a:t>и реализация мероприятий по охране окружающей среды в зонах экологического бедствия;</a:t>
            </a:r>
          </a:p>
        </p:txBody>
      </p:sp>
    </p:spTree>
    <p:extLst>
      <p:ext uri="{BB962C8B-B14F-4D97-AF65-F5344CB8AC3E}">
        <p14:creationId xmlns:p14="http://schemas.microsoft.com/office/powerpoint/2010/main" val="2526151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51692"/>
            <a:ext cx="10515600" cy="5825271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установление </a:t>
            </a:r>
            <a:r>
              <a:rPr lang="ru-RU" dirty="0"/>
              <a:t>порядка осуществления государственного экологического мониторинга (государственного мониторинга окружающей среды), порядка организации и функционирования единой системы государственного экологического мониторинга (государственного мониторинга окружающей среды), формирование государственной системы наблюдений за состоянием окружающей среды и обеспечение функционирования такой системы</a:t>
            </a:r>
            <a:r>
              <a:rPr lang="ru-RU" dirty="0" smtClean="0"/>
              <a:t>;)</a:t>
            </a:r>
            <a:endParaRPr lang="en-US" dirty="0"/>
          </a:p>
          <a:p>
            <a:r>
              <a:rPr lang="ru-RU" dirty="0" smtClean="0"/>
              <a:t>определение </a:t>
            </a:r>
            <a:r>
              <a:rPr lang="ru-RU" dirty="0"/>
              <a:t>порядка организации и осуществления федерального государственного экологического надзора; </a:t>
            </a:r>
            <a:r>
              <a:rPr lang="ru-RU" dirty="0" smtClean="0"/>
              <a:t>)</a:t>
            </a:r>
            <a:endParaRPr lang="en-US" dirty="0" smtClean="0"/>
          </a:p>
          <a:p>
            <a:r>
              <a:rPr lang="ru-RU" dirty="0" smtClean="0"/>
              <a:t>установление </a:t>
            </a:r>
            <a:r>
              <a:rPr lang="ru-RU" dirty="0"/>
              <a:t>порядка создания и эксплуатации государственного фонда данных государственного экологического мониторинга (государственного мониторинга окружающей среды) (далее также - государственный фонд данных), перечня видов включаемой в него информации, порядка и условий ее представления, а также порядка обмена такой информацией;</a:t>
            </a:r>
          </a:p>
        </p:txBody>
      </p:sp>
    </p:spTree>
    <p:extLst>
      <p:ext uri="{BB962C8B-B14F-4D97-AF65-F5344CB8AC3E}">
        <p14:creationId xmlns:p14="http://schemas.microsoft.com/office/powerpoint/2010/main" val="20303419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25316"/>
            <a:ext cx="10515600" cy="6180992"/>
          </a:xfrm>
        </p:spPr>
        <p:txBody>
          <a:bodyPr>
            <a:normAutofit/>
          </a:bodyPr>
          <a:lstStyle/>
          <a:p>
            <a:r>
              <a:rPr lang="ru-RU" dirty="0"/>
              <a:t>создание и эксплуатация государственного фонда данных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порядка подготовки и распространения ежегодного государственного доклада о состоянии и об охране окружающей среды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становление федеральных органов исполнительной власти, осуществляющих государственное управление в области охраны окружающей среды</a:t>
            </a:r>
            <a:r>
              <a:rPr lang="ru-RU" dirty="0" smtClean="0"/>
              <a:t>;</a:t>
            </a:r>
            <a:endParaRPr lang="en-US" dirty="0"/>
          </a:p>
          <a:p>
            <a:r>
              <a:rPr lang="ru-RU" dirty="0" smtClean="0"/>
              <a:t>обеспечение </a:t>
            </a:r>
            <a:r>
              <a:rPr lang="ru-RU" dirty="0"/>
              <a:t>охраны окружающей среды, в том числе морской среды на континентальном шельфе и в исключительной экономической зоне Российской </a:t>
            </a:r>
            <a:r>
              <a:rPr lang="ru-RU" dirty="0" smtClean="0"/>
              <a:t>Федерации;</a:t>
            </a:r>
            <a:endParaRPr lang="en-US" dirty="0"/>
          </a:p>
          <a:p>
            <a:r>
              <a:rPr lang="ru-RU" dirty="0" smtClean="0"/>
              <a:t>установление </a:t>
            </a:r>
            <a:r>
              <a:rPr lang="ru-RU" dirty="0"/>
              <a:t>порядка обращения с радиоактивными отходами, государственный надзор в области обеспечения радиационной безопасности;</a:t>
            </a:r>
          </a:p>
        </p:txBody>
      </p:sp>
    </p:spTree>
    <p:extLst>
      <p:ext uri="{BB962C8B-B14F-4D97-AF65-F5344CB8AC3E}">
        <p14:creationId xmlns:p14="http://schemas.microsoft.com/office/powerpoint/2010/main" val="2428235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46186"/>
            <a:ext cx="10515600" cy="6286500"/>
          </a:xfrm>
        </p:spPr>
        <p:txBody>
          <a:bodyPr>
            <a:noAutofit/>
          </a:bodyPr>
          <a:lstStyle/>
          <a:p>
            <a:pPr fontAlgn="base"/>
            <a:r>
              <a:rPr lang="ru-RU" sz="2200" dirty="0"/>
              <a:t>подготовка и распространение ежегодного государственного доклада о состоянии и об охране окружающей среды</a:t>
            </a:r>
            <a:r>
              <a:rPr lang="ru-RU" sz="2200" dirty="0" smtClean="0"/>
              <a:t>;</a:t>
            </a:r>
            <a:endParaRPr lang="ru-RU" sz="2200" dirty="0"/>
          </a:p>
          <a:p>
            <a:pPr fontAlgn="base"/>
            <a:r>
              <a:rPr lang="ru-RU" sz="2200" dirty="0"/>
              <a:t>установление требований в области охраны окружающей среды, разработка и утверждение нормативов и иных нормативных документов в области охраны окружающей среды</a:t>
            </a:r>
          </a:p>
          <a:p>
            <a:r>
              <a:rPr lang="ru-RU" sz="2200" dirty="0"/>
              <a:t>утверждение правил исчисления и взимания платы за негативное воздействие на окружающую среду, осуществления контроля за правильностью ее исчисления, полнотой и своевременностью ее внесения и определения ставок платы за негативное воздействие на окружающую среду и коэффициентов к ним</a:t>
            </a:r>
            <a:r>
              <a:rPr lang="ru-RU" sz="2200" dirty="0" smtClean="0"/>
              <a:t>;</a:t>
            </a:r>
            <a:endParaRPr lang="en-US" sz="2200" dirty="0" smtClean="0"/>
          </a:p>
          <a:p>
            <a:r>
              <a:rPr lang="ru-RU" sz="2200" dirty="0"/>
              <a:t>организация и проведение государственной экологической экспертизы</a:t>
            </a:r>
            <a:r>
              <a:rPr lang="ru-RU" sz="2200" dirty="0" smtClean="0"/>
              <a:t>;</a:t>
            </a:r>
            <a:br>
              <a:rPr lang="ru-RU" sz="2200" dirty="0" smtClean="0"/>
            </a:br>
            <a:r>
              <a:rPr lang="ru-RU" sz="2200" dirty="0"/>
              <a:t>взаимодействие с субъектами Российской Федерации по вопросам охраны окружающей </a:t>
            </a:r>
            <a:r>
              <a:rPr lang="ru-RU" sz="2200" dirty="0" smtClean="0"/>
              <a:t>среды;</a:t>
            </a:r>
            <a:endParaRPr lang="en-US" sz="2200" dirty="0" smtClean="0"/>
          </a:p>
          <a:p>
            <a:r>
              <a:rPr lang="ru-RU" sz="2200" dirty="0" smtClean="0"/>
              <a:t>установление </a:t>
            </a:r>
            <a:r>
              <a:rPr lang="ru-RU" sz="2200" dirty="0"/>
              <a:t>порядка ограничения, приостановления и запрещения хозяйственной и иной деятельности, осуществляемой с нарушением законодательства в области охраны окружающей среды, и их осуществление</a:t>
            </a:r>
            <a:r>
              <a:rPr lang="ru-RU" sz="2200" dirty="0" smtClean="0"/>
              <a:t>;</a:t>
            </a:r>
            <a:br>
              <a:rPr lang="ru-RU" sz="2200" dirty="0" smtClean="0"/>
            </a:br>
            <a:r>
              <a:rPr lang="ru-RU" sz="2200" dirty="0"/>
              <a:t>предъявление исков о возмещении вреда окружающей среде, причиненного в результате нарушения законодательства в области охраны окружающей среды</a:t>
            </a:r>
            <a:r>
              <a:rPr lang="ru-RU" sz="2200" dirty="0" smtClean="0"/>
              <a:t>;</a:t>
            </a: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1826383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1015"/>
            <a:ext cx="10515600" cy="6435970"/>
          </a:xfrm>
        </p:spPr>
        <p:txBody>
          <a:bodyPr>
            <a:noAutofit/>
          </a:bodyPr>
          <a:lstStyle/>
          <a:p>
            <a:r>
              <a:rPr lang="ru-RU" sz="2000" dirty="0"/>
              <a:t>организация и развитие системы экологического образования, формирование экологической культуры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r>
              <a:rPr lang="ru-RU" sz="2000" dirty="0" smtClean="0"/>
              <a:t>обеспечение </a:t>
            </a:r>
            <a:r>
              <a:rPr lang="ru-RU" sz="2000" dirty="0"/>
              <a:t>населения достоверной информацией о состоянии окружающей среды</a:t>
            </a:r>
            <a:r>
              <a:rPr lang="ru-RU" sz="2000" dirty="0" smtClean="0"/>
              <a:t>;</a:t>
            </a:r>
            <a:endParaRPr lang="en-US" sz="2000" dirty="0"/>
          </a:p>
          <a:p>
            <a:r>
              <a:rPr lang="ru-RU" sz="2000" dirty="0" smtClean="0"/>
              <a:t>образование </a:t>
            </a:r>
            <a:r>
              <a:rPr lang="ru-RU" sz="2000" dirty="0"/>
              <a:t>особо охраняемых природных территорий федерального значения, формирование Перечня объектов природного наследия, рекомендуемых Российской Федерацией для включения в Список всемирного наследия, управление природно-заповедным фондом, ведение Красной книги Российской Федерации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r>
              <a:rPr lang="ru-RU" sz="2000" dirty="0"/>
              <a:t>ведение государственного учета объектов, оказывающих негативное воздействие на окружающую среду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r>
              <a:rPr lang="ru-RU" sz="2000" dirty="0"/>
              <a:t>ведение государственного учета особо охраняемых природных территорий, в том числе природных комплексов и объектов, а также природных ресурсов с учетом их экологической значимости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r>
              <a:rPr lang="ru-RU" sz="2000" dirty="0" smtClean="0"/>
              <a:t>экономическая </a:t>
            </a:r>
            <a:r>
              <a:rPr lang="ru-RU" sz="2000" dirty="0"/>
              <a:t>оценка воздействия хозяйственной и иной деятельности на окружающую среду</a:t>
            </a:r>
            <a:r>
              <a:rPr lang="ru-RU" sz="2000" dirty="0" smtClean="0"/>
              <a:t>;</a:t>
            </a:r>
            <a:endParaRPr lang="en-US" sz="2000" dirty="0" smtClean="0"/>
          </a:p>
          <a:p>
            <a:pPr fontAlgn="base"/>
            <a:r>
              <a:rPr lang="ru-RU" sz="2000" dirty="0"/>
              <a:t>экономическая оценка природных и природно-антропогенных </a:t>
            </a:r>
            <a:r>
              <a:rPr lang="ru-RU" sz="2000" dirty="0" smtClean="0"/>
              <a:t>объектов;</a:t>
            </a:r>
            <a:endParaRPr lang="en-US" sz="2000" dirty="0" smtClean="0"/>
          </a:p>
          <a:p>
            <a:pPr fontAlgn="base"/>
            <a:r>
              <a:rPr lang="ru-RU" sz="2000" dirty="0" smtClean="0"/>
              <a:t>установление </a:t>
            </a:r>
            <a:r>
              <a:rPr lang="ru-RU" sz="2000" dirty="0"/>
              <a:t>порядка лицензирования отдельных видов деятельности в области охраны окружающей среды и его осуществление</a:t>
            </a:r>
            <a:r>
              <a:rPr lang="ru-RU" sz="2000" dirty="0" smtClean="0"/>
              <a:t>;</a:t>
            </a:r>
            <a:endParaRPr lang="ru-RU" sz="2000" dirty="0"/>
          </a:p>
          <a:p>
            <a:pPr fontAlgn="base"/>
            <a:r>
              <a:rPr lang="ru-RU" sz="2000" dirty="0"/>
              <a:t>осуществление международного сотрудничества Российской Федерации в области охраны окружающей среды</a:t>
            </a:r>
            <a:r>
              <a:rPr lang="ru-RU" sz="2000" dirty="0" smtClean="0"/>
              <a:t>;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878860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8938"/>
            <a:ext cx="10515600" cy="6374424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осуществление федерального государственного экологического надзора при осуществлении хозяйственной и иной деятельности с использованием объектов, находящихся в соответствии с законодательством Российской Федерации в ведении Российской Федерации, и объектов, оказывающих негативное воздействие на окружающую среду, в соответствии с перечнем таких объектов, установленным уполномоченным федеральным органом исполнительной </a:t>
            </a:r>
            <a:r>
              <a:rPr lang="ru-RU" dirty="0" smtClean="0"/>
              <a:t>власти</a:t>
            </a:r>
            <a:endParaRPr lang="en-US" dirty="0" smtClean="0"/>
          </a:p>
          <a:p>
            <a:r>
              <a:rPr lang="ru-RU" dirty="0"/>
              <a:t>установление для целей государственного экологического надзора категорий хозяйственной и иной деятельности, осуществляемой юридическими лицами, индивидуальными предпринимателями и гражданами, исходя из критериев и (или) показателей негативного воздействия объектов хозяйственной и иной деятельности на окружающую среду, а также определение показателей высокого и экстремально высокого химического и радиационного загрязнения окружающей среды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государственное регулирование обращения </a:t>
            </a:r>
            <a:r>
              <a:rPr lang="ru-RU" dirty="0" err="1"/>
              <a:t>озоноразрушающих</a:t>
            </a:r>
            <a:r>
              <a:rPr lang="ru-RU" dirty="0"/>
              <a:t> веществ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осуществление иных предусмотренных федеральными законами и иными нормативными правовыми актами Российской Федерации полномочий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перечня загрязняющих веществ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перечня областей применения наилучших доступных технологий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порядка разработки, актуализации и опубликования информационно-технических справочников по наилучшим доступным технологиям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порядка выдачи комплексных экологических разрешений, внесения в них изменений, их переоформления и отзыва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/>
              <a:t>установление критериев, на основании которых осуществляется отнесение объектов, оказывающих негативное воздействие на окружающую среду, к объектам I-IV категорий.</a:t>
            </a:r>
          </a:p>
        </p:txBody>
      </p:sp>
    </p:spTree>
    <p:extLst>
      <p:ext uri="{BB962C8B-B14F-4D97-AF65-F5344CB8AC3E}">
        <p14:creationId xmlns:p14="http://schemas.microsoft.com/office/powerpoint/2010/main" val="23941883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1173</Words>
  <Application>Microsoft Office PowerPoint</Application>
  <PresentationFormat>Широкоэкранный</PresentationFormat>
  <Paragraphs>68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Тема Office</vt:lpstr>
      <vt:lpstr>Законодательство в области охраны окружающей среды</vt:lpstr>
      <vt:lpstr>Законодательство в области охраны окружающей среды</vt:lpstr>
      <vt:lpstr>Законодательство в области охраны окружающей среды</vt:lpstr>
      <vt:lpstr>Законодательство в области охраны окружающей среды</vt:lpstr>
      <vt:lpstr>Законодательство в области охраны окружающей среды</vt:lpstr>
      <vt:lpstr>Законодательство в области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Основные принципы охраны окружающей среды</vt:lpstr>
      <vt:lpstr>Объекты охраны окружающей среды</vt:lpstr>
      <vt:lpstr>Полномочия органов государственной власти Российской Федерации в сфере отношений, связанных с охраной окружающей среды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Atomic Machine Syndicate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Dmitry Yurk</dc:creator>
  <cp:lastModifiedBy>Dmitry Yurk</cp:lastModifiedBy>
  <cp:revision>4</cp:revision>
  <cp:lastPrinted>2018-03-16T17:21:26Z</cp:lastPrinted>
  <dcterms:created xsi:type="dcterms:W3CDTF">2018-03-16T17:02:04Z</dcterms:created>
  <dcterms:modified xsi:type="dcterms:W3CDTF">2018-03-16T17:29:52Z</dcterms:modified>
</cp:coreProperties>
</file>