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1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</p:sldIdLst>
  <p:sldSz cx="9144000" cy="6858000" type="screen4x3"/>
  <p:notesSz cx="6858000" cy="9144000"/>
  <p:defaultTextStyle>
    <a:defPPr>
      <a:defRPr lang="en-US"/>
    </a:defPPr>
    <a:lvl1pPr marL="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4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heme" Target="theme/theme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Равнобедренный треугольник 6"/>
          <p:cNvSpPr/>
          <p:nvPr/>
        </p:nvSpPr>
        <p:spPr>
          <a:xfrm rot="16200000">
            <a:off x="7554353" y="5254283"/>
            <a:ext cx="1892949" cy="1294228"/>
          </a:xfrm>
          <a:prstGeom prst="triangle">
            <a:avLst>
              <a:gd name="adj" fmla="val 51323"/>
            </a:avLst>
          </a:prstGeom>
          <a:gradFill flip="none" rotWithShape="1">
            <a:gsLst>
              <a:gs pos="0">
                <a:schemeClr val="accent1">
                  <a:shade val="30000"/>
                  <a:satMod val="155000"/>
                  <a:alpha val="100000"/>
                </a:schemeClr>
              </a:gs>
              <a:gs pos="60000">
                <a:schemeClr val="accent1">
                  <a:satMod val="160000"/>
                  <a:alpha val="100000"/>
                </a:schemeClr>
              </a:gs>
              <a:gs pos="100000">
                <a:schemeClr val="accent1">
                  <a:tint val="70000"/>
                  <a:satMod val="200000"/>
                  <a:alpha val="100000"/>
                </a:schemeClr>
              </a:gs>
            </a:gsLst>
            <a:lin ang="155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540544" y="776288"/>
            <a:ext cx="8062912" cy="1470025"/>
          </a:xfrm>
        </p:spPr>
        <p:txBody>
          <a:bodyPr anchor="b">
            <a:normAutofit/>
          </a:bodyPr>
          <a:lstStyle>
            <a:lvl1pPr algn="r">
              <a:defRPr sz="440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540544" y="2250280"/>
            <a:ext cx="8062912" cy="1752600"/>
          </a:xfrm>
        </p:spPr>
        <p:txBody>
          <a:bodyPr/>
          <a:lstStyle>
            <a:lvl1pPr marL="0" marR="36576" indent="0" algn="r">
              <a:spcBef>
                <a:spcPts val="0"/>
              </a:spcBef>
              <a:buNone/>
              <a:defRPr>
                <a:ln>
                  <a:solidFill>
                    <a:schemeClr val="bg2"/>
                  </a:solidFill>
                </a:ln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28" name="Дата 27"/>
          <p:cNvSpPr>
            <a:spLocks noGrp="1"/>
          </p:cNvSpPr>
          <p:nvPr>
            <p:ph type="dt" sz="half" idx="10"/>
          </p:nvPr>
        </p:nvSpPr>
        <p:spPr>
          <a:xfrm>
            <a:off x="1371600" y="6012656"/>
            <a:ext cx="5791200" cy="365125"/>
          </a:xfrm>
        </p:spPr>
        <p:txBody>
          <a:bodyPr tIns="0" bIns="0" anchor="t"/>
          <a:lstStyle>
            <a:lvl1pPr algn="r">
              <a:defRPr sz="1000"/>
            </a:lvl1pPr>
          </a:lstStyle>
          <a:p>
            <a:fld id="{7EAF463A-BC7C-46EE-9F1E-7F377CCA4891}" type="datetimeFigureOut">
              <a:rPr lang="en-US" smtClean="0"/>
              <a:pPr/>
              <a:t>4/13/2018</a:t>
            </a:fld>
            <a:endParaRPr lang="en-US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1"/>
          </p:nvPr>
        </p:nvSpPr>
        <p:spPr>
          <a:xfrm>
            <a:off x="1371600" y="5650704"/>
            <a:ext cx="5791200" cy="365125"/>
          </a:xfrm>
        </p:spPr>
        <p:txBody>
          <a:bodyPr tIns="0" bIns="0" anchor="b"/>
          <a:lstStyle>
            <a:lvl1pPr algn="r">
              <a:defRPr sz="1100"/>
            </a:lvl1pPr>
          </a:lstStyle>
          <a:p>
            <a:endParaRPr lang="en-US"/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>
          <a:xfrm>
            <a:off x="8392247" y="5752307"/>
            <a:ext cx="502920" cy="365125"/>
          </a:xfrm>
        </p:spPr>
        <p:txBody>
          <a:bodyPr anchor="ctr"/>
          <a:lstStyle>
            <a:lvl1pPr algn="ctr">
              <a:defRPr sz="1300">
                <a:solidFill>
                  <a:srgbClr val="FFFFFF"/>
                </a:solidFill>
              </a:defRPr>
            </a:lvl1pPr>
          </a:lstStyle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67494"/>
            <a:ext cx="8229600" cy="1399032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882808"/>
            <a:ext cx="8229600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4791456" y="6480048"/>
            <a:ext cx="2133600" cy="301752"/>
          </a:xfrm>
        </p:spPr>
        <p:txBody>
          <a:bodyPr/>
          <a:lstStyle/>
          <a:p>
            <a:fld id="{7EAF463A-BC7C-46EE-9F1E-7F377CCA4891}" type="datetimeFigureOut">
              <a:rPr lang="en-US" smtClean="0"/>
              <a:pPr/>
              <a:t>4/13/2018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457200" y="6480969"/>
            <a:ext cx="4260056" cy="300831"/>
          </a:xfrm>
        </p:spPr>
        <p:txBody>
          <a:bodyPr/>
          <a:lstStyle/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ый треугольник 8"/>
          <p:cNvSpPr/>
          <p:nvPr/>
        </p:nvSpPr>
        <p:spPr>
          <a:xfrm flipV="1">
            <a:off x="7034" y="7034"/>
            <a:ext cx="9129932" cy="6836899"/>
          </a:xfrm>
          <a:prstGeom prst="rtTriangle">
            <a:avLst/>
          </a:prstGeom>
          <a:gradFill flip="none" rotWithShape="1">
            <a:gsLst>
              <a:gs pos="0">
                <a:schemeClr val="tx2">
                  <a:alpha val="10000"/>
                </a:schemeClr>
              </a:gs>
              <a:gs pos="70000">
                <a:schemeClr val="tx2">
                  <a:alpha val="8000"/>
                </a:schemeClr>
              </a:gs>
              <a:gs pos="100000">
                <a:schemeClr val="tx2">
                  <a:alpha val="1000"/>
                </a:schemeClr>
              </a:gs>
            </a:gsLst>
            <a:lin ang="80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algn="ctr" defTabSz="914400" rtl="0" eaLnBrk="1" latinLnBrk="0" hangingPunct="1"/>
            <a:endParaRPr kumimoji="0"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Равнобедренный треугольник 7"/>
          <p:cNvSpPr/>
          <p:nvPr/>
        </p:nvSpPr>
        <p:spPr>
          <a:xfrm rot="5400000" flipV="1">
            <a:off x="7554353" y="309490"/>
            <a:ext cx="1892949" cy="1294228"/>
          </a:xfrm>
          <a:prstGeom prst="triangle">
            <a:avLst>
              <a:gd name="adj" fmla="val 51323"/>
            </a:avLst>
          </a:prstGeom>
          <a:gradFill flip="none" rotWithShape="1">
            <a:gsLst>
              <a:gs pos="0">
                <a:schemeClr val="accent1">
                  <a:shade val="30000"/>
                  <a:satMod val="155000"/>
                  <a:alpha val="100000"/>
                </a:schemeClr>
              </a:gs>
              <a:gs pos="60000">
                <a:schemeClr val="accent1">
                  <a:satMod val="160000"/>
                  <a:alpha val="100000"/>
                </a:schemeClr>
              </a:gs>
              <a:gs pos="100000">
                <a:schemeClr val="accent1">
                  <a:tint val="70000"/>
                  <a:satMod val="200000"/>
                  <a:alpha val="100000"/>
                </a:schemeClr>
              </a:gs>
            </a:gsLst>
            <a:lin ang="155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6955632" y="6477000"/>
            <a:ext cx="2133600" cy="304800"/>
          </a:xfrm>
        </p:spPr>
        <p:txBody>
          <a:bodyPr/>
          <a:lstStyle/>
          <a:p>
            <a:fld id="{7EAF463A-BC7C-46EE-9F1E-7F377CCA4891}" type="datetimeFigureOut">
              <a:rPr lang="en-US" smtClean="0"/>
              <a:pPr/>
              <a:t>4/13/2018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2619376" y="6480969"/>
            <a:ext cx="4260056" cy="300831"/>
          </a:xfrm>
        </p:spPr>
        <p:txBody>
          <a:bodyPr/>
          <a:lstStyle/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8451056" y="809624"/>
            <a:ext cx="502920" cy="300831"/>
          </a:xfrm>
        </p:spPr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  <p:cxnSp>
        <p:nvCxnSpPr>
          <p:cNvPr id="11" name="Прямая соединительная линия 10"/>
          <p:cNvCxnSpPr/>
          <p:nvPr/>
        </p:nvCxnSpPr>
        <p:spPr>
          <a:xfrm rot="10800000">
            <a:off x="6468794" y="9381"/>
            <a:ext cx="2672861" cy="1900210"/>
          </a:xfrm>
          <a:prstGeom prst="line">
            <a:avLst/>
          </a:prstGeom>
          <a:noFill/>
          <a:ln w="6000" cap="rnd" cmpd="sng" algn="ctr">
            <a:solidFill>
              <a:schemeClr val="bg2">
                <a:tint val="50000"/>
                <a:satMod val="200000"/>
                <a:alpha val="4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0" name="Прямая соединительная линия 9"/>
          <p:cNvCxnSpPr/>
          <p:nvPr/>
        </p:nvCxnSpPr>
        <p:spPr>
          <a:xfrm flipV="1">
            <a:off x="0" y="7034"/>
            <a:ext cx="9136966" cy="6843933"/>
          </a:xfrm>
          <a:prstGeom prst="line">
            <a:avLst/>
          </a:prstGeom>
          <a:noFill/>
          <a:ln w="5000" cap="rnd" cmpd="sng" algn="ctr">
            <a:solidFill>
              <a:schemeClr val="bg2">
                <a:tint val="55000"/>
                <a:satMod val="200000"/>
                <a:alpha val="3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81000" y="271464"/>
            <a:ext cx="7239000" cy="1362075"/>
          </a:xfrm>
        </p:spPr>
        <p:txBody>
          <a:bodyPr anchor="ctr"/>
          <a:lstStyle>
            <a:lvl1pPr marL="0" algn="l">
              <a:buNone/>
              <a:defRPr sz="3600" b="1" cap="none" baseline="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381000" y="1633536"/>
            <a:ext cx="3886200" cy="2286000"/>
          </a:xfrm>
        </p:spPr>
        <p:txBody>
          <a:bodyPr anchor="t"/>
          <a:lstStyle>
            <a:lvl1pPr marL="54864" indent="0" algn="l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marL="0" algn="l"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722437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722437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>
          <a:xfrm>
            <a:off x="4791456" y="6480969"/>
            <a:ext cx="2133600" cy="301752"/>
          </a:xfrm>
        </p:spPr>
        <p:txBody>
          <a:bodyPr/>
          <a:lstStyle/>
          <a:p>
            <a:fld id="{7EAF463A-BC7C-46EE-9F1E-7F377CCA4891}" type="datetimeFigureOut">
              <a:rPr lang="en-US" smtClean="0"/>
              <a:pPr/>
              <a:t>4/13/2018</a:t>
            </a:fld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457200" y="6480969"/>
            <a:ext cx="4260056" cy="301752"/>
          </a:xfrm>
        </p:spPr>
        <p:txBody>
          <a:bodyPr/>
          <a:lstStyle/>
          <a:p>
            <a:endParaRPr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7589520" y="6480969"/>
            <a:ext cx="502920" cy="301752"/>
          </a:xfrm>
        </p:spPr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48198" y="290732"/>
            <a:ext cx="1066800" cy="6153912"/>
          </a:xfrm>
        </p:spPr>
        <p:txBody>
          <a:bodyPr vert="vert270" anchor="b"/>
          <a:lstStyle>
            <a:lvl1pPr marL="0" algn="ctr">
              <a:defRPr sz="3300" b="1">
                <a:ln w="6350">
                  <a:solidFill>
                    <a:schemeClr val="tx1"/>
                  </a:solidFill>
                </a:ln>
                <a:solidFill>
                  <a:schemeClr val="tx1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365006" y="290732"/>
            <a:ext cx="581024" cy="3017520"/>
          </a:xfrm>
          <a:solidFill>
            <a:schemeClr val="bg1"/>
          </a:solidFill>
          <a:ln w="12700">
            <a:noFill/>
          </a:ln>
        </p:spPr>
        <p:txBody>
          <a:bodyPr vert="vert270" anchor="ctr"/>
          <a:lstStyle>
            <a:lvl1pPr marL="0" indent="0" algn="ctr">
              <a:buNone/>
              <a:defRPr sz="16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1365006" y="3427124"/>
            <a:ext cx="581024" cy="3017520"/>
          </a:xfrm>
          <a:solidFill>
            <a:schemeClr val="bg1"/>
          </a:solidFill>
          <a:ln w="12700">
            <a:noFill/>
          </a:ln>
        </p:spPr>
        <p:txBody>
          <a:bodyPr vert="vert270" anchor="ctr"/>
          <a:lstStyle>
            <a:lvl1pPr marL="0" indent="0" algn="ctr">
              <a:buNone/>
              <a:defRPr sz="16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2022230" y="290732"/>
            <a:ext cx="6858000" cy="3017520"/>
          </a:xfrm>
        </p:spPr>
        <p:txBody>
          <a:bodyPr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2022230" y="3427124"/>
            <a:ext cx="6858000" cy="301752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>
          <a:xfrm>
            <a:off x="4791456" y="6480969"/>
            <a:ext cx="2130552" cy="301752"/>
          </a:xfrm>
        </p:spPr>
        <p:txBody>
          <a:bodyPr/>
          <a:lstStyle/>
          <a:p>
            <a:fld id="{7EAF463A-BC7C-46EE-9F1E-7F377CCA4891}" type="datetimeFigureOut">
              <a:rPr lang="en-US" smtClean="0"/>
              <a:pPr/>
              <a:t>4/13/2018</a:t>
            </a:fld>
            <a:endParaRPr lang="en-US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>
          <a:xfrm>
            <a:off x="457200" y="6480969"/>
            <a:ext cx="4261104" cy="301752"/>
          </a:xfrm>
        </p:spPr>
        <p:txBody>
          <a:bodyPr/>
          <a:lstStyle/>
          <a:p>
            <a:endParaRPr lang="en-US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>
          <a:xfrm>
            <a:off x="7589520" y="6483096"/>
            <a:ext cx="502920" cy="301752"/>
          </a:xfrm>
        </p:spPr>
        <p:txBody>
          <a:bodyPr/>
          <a:lstStyle>
            <a:lvl1pPr algn="ctr">
              <a:defRPr/>
            </a:lvl1pPr>
          </a:lstStyle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b="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4/13/2018</a:t>
            </a:fld>
            <a:endParaRPr lang="en-US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>
          <a:xfrm>
            <a:off x="4791456" y="6480969"/>
            <a:ext cx="2133600" cy="301752"/>
          </a:xfrm>
        </p:spPr>
        <p:txBody>
          <a:bodyPr/>
          <a:lstStyle/>
          <a:p>
            <a:fld id="{7EAF463A-BC7C-46EE-9F1E-7F377CCA4891}" type="datetimeFigureOut">
              <a:rPr lang="en-US" smtClean="0"/>
              <a:pPr/>
              <a:t>4/13/2018</a:t>
            </a:fld>
            <a:endParaRPr lang="en-US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>
          <a:xfrm>
            <a:off x="457200" y="6481890"/>
            <a:ext cx="4260056" cy="300831"/>
          </a:xfrm>
        </p:spPr>
        <p:txBody>
          <a:bodyPr/>
          <a:lstStyle/>
          <a:p>
            <a:endParaRPr lang="en-US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>
          <a:xfrm>
            <a:off x="7589520" y="6480969"/>
            <a:ext cx="502920" cy="301752"/>
          </a:xfrm>
        </p:spPr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19456" y="367664"/>
            <a:ext cx="914400" cy="5943600"/>
          </a:xfrm>
        </p:spPr>
        <p:txBody>
          <a:bodyPr vert="vert270" anchor="b"/>
          <a:lstStyle>
            <a:lvl1pPr marL="0" marR="18288" algn="r">
              <a:spcBef>
                <a:spcPts val="0"/>
              </a:spcBef>
              <a:buNone/>
              <a:defRPr sz="2900" b="0" cap="all" baseline="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1135856" y="367664"/>
            <a:ext cx="2438400" cy="5943600"/>
          </a:xfrm>
        </p:spPr>
        <p:txBody>
          <a:bodyPr anchor="t"/>
          <a:lstStyle>
            <a:lvl1pPr marL="0" indent="0"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3651250" y="320040"/>
            <a:ext cx="5276088" cy="5989320"/>
          </a:xfrm>
        </p:spPr>
        <p:txBody>
          <a:bodyPr/>
          <a:lstStyle>
            <a:lvl1pPr>
              <a:spcBef>
                <a:spcPts val="0"/>
              </a:spcBef>
              <a:defRPr sz="30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>
          <a:xfrm>
            <a:off x="6278976" y="6556248"/>
            <a:ext cx="2133600" cy="301752"/>
          </a:xfrm>
        </p:spPr>
        <p:txBody>
          <a:bodyPr/>
          <a:lstStyle>
            <a:lvl1pPr>
              <a:defRPr sz="900"/>
            </a:lvl1pPr>
          </a:lstStyle>
          <a:p>
            <a:fld id="{7EAF463A-BC7C-46EE-9F1E-7F377CCA4891}" type="datetimeFigureOut">
              <a:rPr lang="en-US" smtClean="0"/>
              <a:pPr/>
              <a:t>4/13/2018</a:t>
            </a:fld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1135856" y="6556248"/>
            <a:ext cx="5143120" cy="301752"/>
          </a:xfrm>
        </p:spPr>
        <p:txBody>
          <a:bodyPr/>
          <a:lstStyle>
            <a:lvl1pPr>
              <a:defRPr sz="900"/>
            </a:lvl1pPr>
          </a:lstStyle>
          <a:p>
            <a:endParaRPr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410576" y="6556248"/>
            <a:ext cx="502920" cy="301752"/>
          </a:xfrm>
        </p:spPr>
        <p:txBody>
          <a:bodyPr/>
          <a:lstStyle>
            <a:lvl1pPr>
              <a:defRPr sz="900"/>
            </a:lvl1pPr>
          </a:lstStyle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19456" y="150896"/>
            <a:ext cx="914400" cy="6400800"/>
          </a:xfrm>
        </p:spPr>
        <p:txBody>
          <a:bodyPr vert="vert270" anchor="b"/>
          <a:lstStyle>
            <a:lvl1pPr marL="0" algn="l">
              <a:buNone/>
              <a:defRPr sz="3000" b="0" cap="all" baseline="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138237" y="373966"/>
            <a:ext cx="7333488" cy="5486400"/>
          </a:xfrm>
          <a:solidFill>
            <a:schemeClr val="bg2">
              <a:shade val="50000"/>
            </a:schemeClr>
          </a:solidFill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143000" y="5867400"/>
            <a:ext cx="7333488" cy="685800"/>
          </a:xfrm>
          <a:solidFill>
            <a:schemeClr val="accent1">
              <a:alpha val="15000"/>
            </a:schemeClr>
          </a:solidFill>
          <a:ln>
            <a:solidFill>
              <a:schemeClr val="accent1"/>
            </a:solidFill>
            <a:miter lim="800000"/>
          </a:ln>
        </p:spPr>
        <p:txBody>
          <a:bodyPr/>
          <a:lstStyle>
            <a:lvl1pPr marL="0" indent="0">
              <a:spcBef>
                <a:spcPts val="0"/>
              </a:spcBef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>
          <a:xfrm>
            <a:off x="6108192" y="6556248"/>
            <a:ext cx="2103120" cy="301752"/>
          </a:xfrm>
        </p:spPr>
        <p:txBody>
          <a:bodyPr/>
          <a:lstStyle>
            <a:lvl1pPr>
              <a:defRPr sz="900"/>
            </a:lvl1pPr>
          </a:lstStyle>
          <a:p>
            <a:fld id="{7EAF463A-BC7C-46EE-9F1E-7F377CCA4891}" type="datetimeFigureOut">
              <a:rPr lang="en-US" smtClean="0"/>
              <a:pPr/>
              <a:t>4/13/2018</a:t>
            </a:fld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1170432" y="6557169"/>
            <a:ext cx="4948072" cy="301752"/>
          </a:xfrm>
        </p:spPr>
        <p:txBody>
          <a:bodyPr/>
          <a:lstStyle>
            <a:lvl1pPr>
              <a:defRPr sz="900"/>
            </a:lvl1pPr>
          </a:lstStyle>
          <a:p>
            <a:endParaRPr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217192" y="6556248"/>
            <a:ext cx="365760" cy="301752"/>
          </a:xfrm>
        </p:spPr>
        <p:txBody>
          <a:bodyPr/>
          <a:lstStyle>
            <a:lvl1pPr algn="ctr">
              <a:defRPr sz="900"/>
            </a:lvl1pPr>
          </a:lstStyle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4/13/2018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781800" y="381000"/>
            <a:ext cx="1905000" cy="5486400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381000"/>
            <a:ext cx="6248400" cy="5486400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4/13/2018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Прямоугольный треугольник 10"/>
          <p:cNvSpPr/>
          <p:nvPr/>
        </p:nvSpPr>
        <p:spPr>
          <a:xfrm>
            <a:off x="7034" y="14068"/>
            <a:ext cx="9129932" cy="6836899"/>
          </a:xfrm>
          <a:prstGeom prst="rtTriangle">
            <a:avLst/>
          </a:prstGeom>
          <a:gradFill flip="none" rotWithShape="1">
            <a:gsLst>
              <a:gs pos="0">
                <a:schemeClr val="tx2">
                  <a:alpha val="10000"/>
                </a:schemeClr>
              </a:gs>
              <a:gs pos="70000">
                <a:schemeClr val="tx2">
                  <a:alpha val="8000"/>
                </a:schemeClr>
              </a:gs>
              <a:gs pos="100000">
                <a:schemeClr val="tx2">
                  <a:alpha val="1000"/>
                </a:schemeClr>
              </a:gs>
            </a:gsLst>
            <a:lin ang="80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cxnSp>
        <p:nvCxnSpPr>
          <p:cNvPr id="8" name="Прямая соединительная линия 7"/>
          <p:cNvCxnSpPr/>
          <p:nvPr/>
        </p:nvCxnSpPr>
        <p:spPr>
          <a:xfrm>
            <a:off x="0" y="7034"/>
            <a:ext cx="9136966" cy="6843933"/>
          </a:xfrm>
          <a:prstGeom prst="line">
            <a:avLst/>
          </a:prstGeom>
          <a:noFill/>
          <a:ln w="5000" cap="rnd" cmpd="sng" algn="ctr">
            <a:solidFill>
              <a:schemeClr val="bg2">
                <a:tint val="55000"/>
                <a:satMod val="200000"/>
                <a:alpha val="3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9" name="Прямая соединительная линия 8"/>
          <p:cNvCxnSpPr/>
          <p:nvPr/>
        </p:nvCxnSpPr>
        <p:spPr>
          <a:xfrm rot="10800000" flipV="1">
            <a:off x="6468794" y="4948410"/>
            <a:ext cx="2672861" cy="1900210"/>
          </a:xfrm>
          <a:prstGeom prst="line">
            <a:avLst/>
          </a:prstGeom>
          <a:noFill/>
          <a:ln w="6000" cap="rnd" cmpd="sng" algn="ctr">
            <a:solidFill>
              <a:schemeClr val="bg2">
                <a:tint val="50000"/>
                <a:satMod val="200000"/>
                <a:alpha val="4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2" name="Заголовок 21"/>
          <p:cNvSpPr>
            <a:spLocks noGrp="1"/>
          </p:cNvSpPr>
          <p:nvPr>
            <p:ph type="title"/>
          </p:nvPr>
        </p:nvSpPr>
        <p:spPr>
          <a:xfrm>
            <a:off x="457200" y="267494"/>
            <a:ext cx="8229600" cy="1399032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457200" y="1882808"/>
            <a:ext cx="8229600" cy="4572000"/>
          </a:xfrm>
          <a:prstGeom prst="rect">
            <a:avLst/>
          </a:prstGeom>
        </p:spPr>
        <p:txBody>
          <a:bodyPr vert="horz" anchor="t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>
            <a:off x="4791456" y="6480969"/>
            <a:ext cx="2133600" cy="301752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 b="0">
                <a:solidFill>
                  <a:schemeClr val="tx1"/>
                </a:solidFill>
              </a:defRPr>
            </a:lvl1pPr>
          </a:lstStyle>
          <a:p>
            <a:fld id="{7EAF463A-BC7C-46EE-9F1E-7F377CCA4891}" type="datetimeFigureOut">
              <a:rPr lang="en-US" smtClean="0"/>
              <a:pPr/>
              <a:t>4/13/2018</a:t>
            </a:fld>
            <a:endParaRPr lang="en-US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>
            <a:off x="457200" y="6481890"/>
            <a:ext cx="4260056" cy="300831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</a:lstStyle>
          <a:p>
            <a:endParaRPr lang="en-US"/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7589520" y="6480969"/>
            <a:ext cx="502920" cy="301752"/>
          </a:xfrm>
          <a:prstGeom prst="rect">
            <a:avLst/>
          </a:prstGeom>
        </p:spPr>
        <p:txBody>
          <a:bodyPr vert="horz" anchor="b"/>
          <a:lstStyle>
            <a:lvl1pPr algn="ctr" eaLnBrk="1" latinLnBrk="0" hangingPunct="1">
              <a:defRPr kumimoji="0" sz="1200">
                <a:solidFill>
                  <a:schemeClr val="tx1"/>
                </a:solidFill>
              </a:defRPr>
            </a:lvl1pPr>
          </a:lstStyle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marL="484632" algn="l" rtl="0" eaLnBrk="1" latinLnBrk="0" hangingPunct="1">
        <a:spcBef>
          <a:spcPct val="0"/>
        </a:spcBef>
        <a:buNone/>
        <a:defRPr kumimoji="0" sz="4200" kern="1200">
          <a:ln w="6350">
            <a:solidFill>
              <a:schemeClr val="accent1">
                <a:shade val="43000"/>
              </a:schemeClr>
            </a:solidFill>
          </a:ln>
          <a:solidFill>
            <a:schemeClr val="accent1">
              <a:tint val="83000"/>
              <a:satMod val="150000"/>
            </a:schemeClr>
          </a:solidFill>
          <a:effectLst>
            <a:outerShdw blurRad="26000" dist="26000" dir="14500000" algn="tl" rotWithShape="0">
              <a:srgbClr val="000000">
                <a:alpha val="40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448056" indent="-384048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"/>
        <a:defRPr kumimoji="0" sz="3000" kern="1200">
          <a:solidFill>
            <a:schemeClr val="tx1"/>
          </a:solidFill>
          <a:latin typeface="+mn-lt"/>
          <a:ea typeface="+mn-ea"/>
          <a:cs typeface="+mn-cs"/>
        </a:defRPr>
      </a:lvl1pPr>
      <a:lvl2pPr marL="822960" indent="-285750" algn="l" rtl="0" eaLnBrk="1" latinLnBrk="0" hangingPunct="1">
        <a:spcBef>
          <a:spcPct val="20000"/>
        </a:spcBef>
        <a:buClr>
          <a:schemeClr val="accent1"/>
        </a:buClr>
        <a:buSzPct val="95000"/>
        <a:buFont typeface="Verdana"/>
        <a:buChar char="›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1106424" indent="-228600" algn="l" rtl="0" eaLnBrk="1" latinLnBrk="0" hangingPunct="1">
        <a:spcBef>
          <a:spcPct val="20000"/>
        </a:spcBef>
        <a:buClr>
          <a:schemeClr val="accent1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indent="-210312" algn="l" rtl="0" eaLnBrk="1" latinLnBrk="0" hangingPunct="1">
        <a:spcBef>
          <a:spcPct val="20000"/>
        </a:spcBef>
        <a:buClr>
          <a:schemeClr val="accent1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600200" indent="-210312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5pPr>
      <a:lvl6pPr marL="1828800" indent="-210312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084832" indent="-210312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514600" indent="-182880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hyperlink" Target="http://partnerstvo.ru/lib/pp/" TargetMode="Externa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hyperlink" Target="http://docs.cntd.ru/document/902193306" TargetMode="External"/><Relationship Id="rId3" Type="http://schemas.openxmlformats.org/officeDocument/2006/relationships/hyperlink" Target="http://docs.cntd.ru/document/902234751" TargetMode="External"/><Relationship Id="rId7" Type="http://schemas.openxmlformats.org/officeDocument/2006/relationships/hyperlink" Target="http://docs.cntd.ru/document/902246422" TargetMode="External"/><Relationship Id="rId2" Type="http://schemas.openxmlformats.org/officeDocument/2006/relationships/hyperlink" Target="http://docs.cntd.ru/document/901904705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docs.cntd.ru/document/901765862" TargetMode="External"/><Relationship Id="rId5" Type="http://schemas.openxmlformats.org/officeDocument/2006/relationships/hyperlink" Target="http://docs.cntd.ru/document/901714433" TargetMode="External"/><Relationship Id="rId4" Type="http://schemas.openxmlformats.org/officeDocument/2006/relationships/hyperlink" Target="http://docs.cntd.ru/document/902081251" TargetMode="External"/><Relationship Id="rId9" Type="http://schemas.openxmlformats.org/officeDocument/2006/relationships/hyperlink" Target="http://docs.cntd.ru/document/902252355" TargetMode="Externa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hyperlink" Target="http://docs.cntd.ru/document/902118594" TargetMode="Externa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hyperlink" Target="http://docs.cntd.ru/document/901714433" TargetMode="External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hyperlink" Target="http://docs.cntd.ru/document/901714433" TargetMode="External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762000" y="1981200"/>
            <a:ext cx="8062912" cy="1470025"/>
          </a:xfrm>
        </p:spPr>
        <p:txBody>
          <a:bodyPr>
            <a:noAutofit/>
          </a:bodyPr>
          <a:lstStyle/>
          <a:p>
            <a:r>
              <a:rPr lang="ru-RU" sz="1800" dirty="0" smtClean="0"/>
              <a:t>Органы, осуществляющие государственный контроль в сфере защиты прав потребителей. Механизм привлечения к административной и уголовной ответственности за нарушения санитарного законодательства и законодательства по защите прав потребителей. Административное приостановление и временный запрет деятельности объектов. Участие  в судебном производстве при реализации полномочий, возложенных на органы </a:t>
            </a:r>
            <a:r>
              <a:rPr lang="ru-RU" sz="1800" dirty="0" err="1" smtClean="0"/>
              <a:t>Роспотребнадзора</a:t>
            </a:r>
            <a:r>
              <a:rPr lang="ru-RU" sz="1800" dirty="0" smtClean="0"/>
              <a:t>. Администрирование доходов.  Механизм взаимодействия со службой судебных приставов </a:t>
            </a:r>
            <a:endParaRPr lang="ru-RU" sz="1800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457200" y="3657600"/>
            <a:ext cx="8062912" cy="1752600"/>
          </a:xfrm>
        </p:spPr>
        <p:txBody>
          <a:bodyPr>
            <a:normAutofit/>
          </a:bodyPr>
          <a:lstStyle/>
          <a:p>
            <a:r>
              <a:rPr lang="ru-RU" sz="2000" dirty="0" smtClean="0"/>
              <a:t>Подготовила Легачева Евгения</a:t>
            </a:r>
          </a:p>
          <a:p>
            <a:r>
              <a:rPr lang="ru-RU" sz="2000" dirty="0" smtClean="0"/>
              <a:t>Студентка 6 курса 2 группы </a:t>
            </a:r>
            <a:endParaRPr lang="ru-RU" sz="2000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47500" lnSpcReduction="20000"/>
          </a:bodyPr>
          <a:lstStyle/>
          <a:p>
            <a:r>
              <a:rPr lang="ru-RU" dirty="0" smtClean="0"/>
              <a:t>Органы, осуществляющие государственный санитарно-эпидемиологический надзор и контроль в сфере защиты прав потребителей на потребительском рынке 13 Декабря в 10:24 6085 0 Федеральным органом исполнительной власти, уполномоченным осуществлять функции по контролю и надзору в сфере обеспечения санитарно-эпидемиологического благополучия населения и защиты прав потребителей на потребительском рынке в Российской Федерации, является Федеральная служба по надзору в сфере зашиты прав потребителей и благополучия человека (</a:t>
            </a:r>
            <a:r>
              <a:rPr lang="ru-RU" dirty="0" err="1" smtClean="0"/>
              <a:t>Роспотребнадзор</a:t>
            </a:r>
            <a:r>
              <a:rPr lang="ru-RU" dirty="0" smtClean="0"/>
              <a:t>), которая находится в ведении </a:t>
            </a:r>
            <a:r>
              <a:rPr lang="ru-RU" dirty="0" err="1" smtClean="0"/>
              <a:t>МЗиСР</a:t>
            </a:r>
            <a:r>
              <a:rPr lang="ru-RU" dirty="0" smtClean="0"/>
              <a:t> РФ и осуществляет свою деятельность непосредственно и через свои территориальные органы (рис. 20.1). Организационно-функциональная структура Федеральной службы по надзору в сфере защиты нрав потребителей и благополучия человека Рис. 20.1. Организационно-функциональная структура Федеральной службы по надзору в сфере защиты нрав потребителей и благополучия человека Руководитель Федеральной службы по надзору в сфере защиты прав потребителей и благополучия человека является главным государственным санитарным врачом Российской Федерации. Территориальным органом Федеральной службы по надзору в сфере зашиты прав потребителей и благополучия человека служит Управление Федеральной службы по надзору в сфере защиты прав потребителей и благополучия человека по субъекту РФ. </a:t>
            </a:r>
            <a:endParaRPr lang="ru-RU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40000" lnSpcReduction="20000"/>
          </a:bodyPr>
          <a:lstStyle/>
          <a:p>
            <a:r>
              <a:rPr lang="ru-RU" dirty="0" smtClean="0"/>
              <a:t>Оно осуществляет свою деятельность на территории субъекта РФ непосредственно и через свои территориальные отделы. Руководитель Управления по субъекту РФ является главным государственным санитарным врачом по субъекту РФ. Управление работает во взаимодействии с территориальными органами других федеральных органов исполнительной власти, органами исполнительной власти субъекта РФ, местного самоуправления, общественными объединениями и иными организациями. Управление по субъекту РФ, в соответствии с возложенными на него задачами, в пределах своей компетенции осуществляет: • Надзор и контроль над соблюдением законодательства РФ в области обеспечения санитарно-эпидемиологического благополучия населения и зашиты прав потребителей. • Деятельность по предупреждению, обнаружению, пресечению нарушений законодательства РФ в области защиты прав потребителей и обеспечения санитарно-эпидемиологического благополучия населения в целях охраны здоровья населения и среды обитания. • Применение мер административного, ограничительного, предупредительного и профилактического характера, направленных на недопущение и (или) ликвидацию последствий нарушений гражданами, индивидуальными предпринимателями и юридическими лицами санитарного законодательства и прав потребителей. • Организацию проведения необходимых исследований, испытаний, экспертиз, анализов и оценок по вопросам осуществления надзора в пределах своей компетенции. • Лицензирование деятельности, связанной с использованием возбудителей инфекционных заболеваний, а также с использованием источников ионизирующего излучения. • Деятельность по государственной регистрации отдельных видов продукции в соответствии с предоставленными полномочиями. • Санитарно-карантинный надзор (контроль) в пунктах пропуска через Государственную границу РФ в целях предупреждения завоза и распространения карантинных и других инфекционных заболеваний, потенциально опасных для населения товаров и грузов, а также ввоза и реализации на территории РФ товаров, химических, биологических и радиоактивных веществ, отходов и иных грузов, представляющих опасность для человека. • Организацию проведения мероприятий по установлению и устранению причин и условий возникновения и распространения инфекционных, паразитарных и профессиональных заболеваний, массовых неинфекционных заболеваний (отравлений) людей, связанных с воздействием неблагоприятных факторов среды обитания человека. </a:t>
            </a:r>
            <a:endParaRPr lang="ru-RU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47500" lnSpcReduction="20000"/>
          </a:bodyPr>
          <a:lstStyle/>
          <a:p>
            <a:pPr lvl="0"/>
            <a:r>
              <a:rPr lang="ru-RU" dirty="0" smtClean="0"/>
              <a:t>фактическое основание административной ответствен­ности — </a:t>
            </a:r>
            <a:r>
              <a:rPr lang="ru-RU" i="1" dirty="0" smtClean="0"/>
              <a:t>административный проступок.</a:t>
            </a:r>
            <a:r>
              <a:rPr lang="ru-RU" dirty="0" smtClean="0"/>
              <a:t> Подавляющее большинство нарушений, подпадающих под административную ответственность не настолько вредны, чтобы их можно было квалифицировать как преступления. Поэтому законодатель считает их проступками;</a:t>
            </a:r>
          </a:p>
          <a:p>
            <a:pPr lvl="0"/>
            <a:r>
              <a:rPr lang="ru-RU" dirty="0" smtClean="0"/>
              <a:t>наличие своих специфических видов взыскания, ко­торые по своей правовой природе относятся к числу адми­нистративных мер;</a:t>
            </a:r>
          </a:p>
          <a:p>
            <a:pPr lvl="0"/>
            <a:r>
              <a:rPr lang="ru-RU" dirty="0" smtClean="0"/>
              <a:t>при привлечении к административной ответственнос­ти наступают особые административные отношения, регу­лируемые нормами административного и процессуального права, одним из субъектов этих отношений обязательно вы­ступает правонарушитель, а другой — представитель го­сударства, обладающий полномочиями по привлечению к административной ответственности.— наличие особого порядка привлечения к ответствен­ности:</a:t>
            </a:r>
          </a:p>
          <a:p>
            <a:pPr lvl="0"/>
            <a:r>
              <a:rPr lang="ru-RU" dirty="0" smtClean="0"/>
              <a:t>внесудебный порядок рассмотрения дел (ст. 194 </a:t>
            </a:r>
            <a:r>
              <a:rPr lang="ru-RU" dirty="0" err="1" smtClean="0"/>
              <a:t>КоАП</a:t>
            </a:r>
            <a:r>
              <a:rPr lang="ru-RU" dirty="0" smtClean="0"/>
              <a:t> РСФСР);</a:t>
            </a:r>
          </a:p>
          <a:p>
            <a:pPr lvl="0"/>
            <a:r>
              <a:rPr lang="ru-RU" dirty="0" smtClean="0"/>
              <a:t>сравнительная простота производства по времени. Дела об административных правонарушениях рассматриваются в 15-дневный срок со дня получения органом, правомочным рассматривать такие дела, протокола об административном правонарушении (ст. 257 </a:t>
            </a:r>
            <a:r>
              <a:rPr lang="ru-RU" dirty="0" err="1" smtClean="0"/>
              <a:t>КоАП</a:t>
            </a:r>
            <a:r>
              <a:rPr lang="ru-RU" dirty="0" smtClean="0"/>
              <a:t> РСФСР), также устанав­ливаются специальные сроки, которые характерны для не­которых составов правонарушений —3,5,7 дней </a:t>
            </a:r>
          </a:p>
          <a:p>
            <a:pPr lvl="0"/>
            <a:r>
              <a:rPr lang="ru-RU" dirty="0" smtClean="0"/>
              <a:t>сравнительно короткие сроки привлечения к ответ­ственности;</a:t>
            </a:r>
          </a:p>
          <a:p>
            <a:pPr lvl="0"/>
            <a:r>
              <a:rPr lang="ru-RU" dirty="0" smtClean="0"/>
              <a:t>отсутствие судимости.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62500" lnSpcReduction="20000"/>
          </a:bodyPr>
          <a:lstStyle/>
          <a:p>
            <a:r>
              <a:rPr lang="ru-RU" dirty="0" smtClean="0"/>
              <a:t>Административное взыскание является мерой ответствен­ности и применяется в целях воспитания лица, совершив­шего административное правонарушение, а также предуп­реждения свершения новых правонарушений как самим пра­вонарушителем, так и другими лицами. Выделяют следующие виды административных взысканий:</a:t>
            </a:r>
          </a:p>
          <a:p>
            <a:pPr lvl="0"/>
            <a:r>
              <a:rPr lang="ru-RU" dirty="0" smtClean="0"/>
              <a:t>предупреждение; </a:t>
            </a:r>
          </a:p>
          <a:p>
            <a:pPr lvl="0"/>
            <a:r>
              <a:rPr lang="ru-RU" dirty="0" smtClean="0"/>
              <a:t>штраф; </a:t>
            </a:r>
          </a:p>
          <a:p>
            <a:pPr lvl="0"/>
            <a:r>
              <a:rPr lang="ru-RU" dirty="0" smtClean="0"/>
              <a:t>возмездное изъятие предмета или его конфискация, явившегося орудием совершения или не­посредственным объектом административного правонаруше­ния; </a:t>
            </a:r>
          </a:p>
          <a:p>
            <a:pPr lvl="0"/>
            <a:r>
              <a:rPr lang="ru-RU" dirty="0" smtClean="0"/>
              <a:t>лишение специального права; </a:t>
            </a:r>
          </a:p>
          <a:p>
            <a:pPr lvl="0"/>
            <a:r>
              <a:rPr lang="ru-RU" dirty="0" smtClean="0"/>
              <a:t>исправительные работы; административный арест; </a:t>
            </a:r>
          </a:p>
          <a:p>
            <a:pPr lvl="0"/>
            <a:r>
              <a:rPr lang="ru-RU" dirty="0" smtClean="0"/>
              <a:t>административное выдворение за пределы РФ иностранного гражданина или лица без граж­данства.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47500" lnSpcReduction="20000"/>
          </a:bodyPr>
          <a:lstStyle/>
          <a:p>
            <a:r>
              <a:rPr lang="ru-RU" dirty="0" smtClean="0"/>
              <a:t>Поскольку административ­ные проступки менее вредны, чем преступления, админис­тративные взыскания менее суровы, чем уголовные наказа­ния. При этом многие из них часто не причиняют непосред­ственного материального вреда. Поэтому средства гражданско-правового принуждения в таких случаях не могут при­меняться. Административное взыскание может быть наложено не позднее 2-х месяцев со дня совершения правонарушения, а при длящемся правонарушении — 2-х месяцев со дня его обнаружения. В случае отказа в возбуждении уголовного дела либо прекращения уголовно­го дела, но при наличии в действиях нарушителя признаков административного правонарушения административное взыс­кание может быть наложено не позднее месяца со дня при­нятия решения об отказе в возбуждении уголовного дела либо о его прекращении. Постановление о наложении штрафа может быть обжало­вано в вышестоящий орган (вышестоящему должностному лицу) или в районный (городской) народный суд, реше­ние которого является окончательным. Жалоба может быть подана в течение 10 дней со дня вынесе­ния постановления. Постановление по делу об административном правонарушении может быть опротестовано прокурором.</a:t>
            </a:r>
            <a:br>
              <a:rPr lang="ru-RU" dirty="0" smtClean="0"/>
            </a:br>
            <a:r>
              <a:rPr lang="ru-RU" dirty="0" smtClean="0"/>
              <a:t>Действующее административное законодательство предусматривает различные составы ад­министративных правонарушений в области финансов, жилищно-коммунального хозяйства, торговли и др., за совер­шение которых граждане и юридические лица привлекаются к административной ответственности. Но по социальной значимости наиболее важными, являются нарушения прав потребителей в сфере торговли. В этой области выделяются следующие составы нару­шений и размеры ответственности по ним: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47500" lnSpcReduction="20000"/>
          </a:bodyPr>
          <a:lstStyle/>
          <a:p>
            <a:pPr lvl="0"/>
            <a:r>
              <a:rPr lang="ru-RU" dirty="0" smtClean="0"/>
              <a:t>Нарушение правил торговли — продажа това­ров на предприятиях и в организациях, осуществляющих торговлю, независимо от форм собственности, а также гражданами, зарегистрированными в качестве предпринимате­лей, в нарушение установленных правил реализации това­ров — влечет наложение штрафа в размере от 3 до 25 минималь­ных размеров оплаты труда;</a:t>
            </a:r>
          </a:p>
          <a:p>
            <a:pPr lvl="0"/>
            <a:r>
              <a:rPr lang="ru-RU" dirty="0" smtClean="0"/>
              <a:t>Незаконная торговля товарами (иными предметами), свободная реализация которых запрещена или ограничена — влечет наложение штрафа от 3 до 100 минимальных раз­меров оплаты труда с конфискацией товаров или предметов либо без таковой:</a:t>
            </a:r>
          </a:p>
          <a:p>
            <a:pPr lvl="0"/>
            <a:r>
              <a:rPr lang="ru-RU" dirty="0" smtClean="0"/>
              <a:t>Продажа товаров ненадлежащего качества или с нару­шением санитарных правил (ст. 146) — продажа товаров. не соответствующих требованиям стандартов, технических условий и образцам (эталонам) по качеству, комплектнос­ти и упаковке, на предприятиях торговли независимо от форм собственности, а равно на иных предприятиях, осуществляющих реализацию товаров населению, или гражда­нами. зарегистрированными в качестве предпринимателей,— влечет наложение штрафа от 3 до 25 минимальных разме­ров оплаты труда.</a:t>
            </a:r>
          </a:p>
          <a:p>
            <a:pPr lvl="0"/>
            <a:r>
              <a:rPr lang="ru-RU" dirty="0" smtClean="0"/>
              <a:t>Торговля продовольственными товарами в нарушение са­нитарных правил либо без сертификатов и (или) знака со­ответствия, удостоверяющих их безопасность для жизни и здоровья потребителей,— влечет предупреждение либо наложение штрафа от 5 до 100 минимальных размеров оплаты труда с конфискацией или без таковой.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40000" lnSpcReduction="20000"/>
          </a:bodyPr>
          <a:lstStyle/>
          <a:p>
            <a:pPr lvl="0"/>
            <a:r>
              <a:rPr lang="ru-RU" dirty="0" smtClean="0"/>
              <a:t>Продажа товаров без документов — продажа товаров или иных предметов на предприятиях торговли не­зависимо от форм собственности, а равно на иных предпри­ятиях, осуществляющих реализацию товаров населению, или гражданами, зарегистрированными в качестве предприни­мателей, без документов, содержащих сведения об изгото­вителе, поставщике или продавце, а также без применения контрольно-кассовых машин — влечет наложение штрафа от 50 до 100 минимальных раз­меров оплаты труда.</a:t>
            </a:r>
          </a:p>
          <a:p>
            <a:pPr lvl="0"/>
            <a:r>
              <a:rPr lang="ru-RU" dirty="0" smtClean="0"/>
              <a:t>Нарушение государственной дисциплины цен — завышение государственных регулируемых иен (тарифов) на продукцию, предельных цен (тарифов), уста­новленных надбавок (наценок) к ценам (тарифам), нарушение порядка декларирования цен и тарифов или иное нарушение государственной дисциплины цен — влечет наложение штрафа от 50 до 100 минимальных раз­меров оплаты труда.</a:t>
            </a:r>
          </a:p>
          <a:p>
            <a:pPr lvl="0"/>
            <a:r>
              <a:rPr lang="ru-RU" dirty="0" smtClean="0"/>
              <a:t>Продажа подакцизных товаров без маркировки марка­ми установленных образцов — продажа и (или) организация продажи гражданами или индивидуальными предпринимателями подлежащих маркировке марками уста­новленных образцов подакцизных товаров без маркировки марками установленных образцов — влечет наложение штрафа от 10 до 100 минимальных раз­меров оплаты труда с конфискацией немаркированного то­вара.</a:t>
            </a:r>
          </a:p>
          <a:p>
            <a:pPr lvl="0"/>
            <a:r>
              <a:rPr lang="ru-RU" dirty="0" smtClean="0"/>
              <a:t>Нарушение правил торговли спиртными напитками — нарушение работниками предприятий (органи­заций) торговли и общественного питания правил торговли водкой и другими спиртными напитками — влечет наложение штрафа от 100 до 200 рублей.</a:t>
            </a:r>
          </a:p>
          <a:p>
            <a:pPr lvl="0"/>
            <a:r>
              <a:rPr lang="ru-RU" dirty="0" smtClean="0"/>
              <a:t>Обман потребителей в небольшом размере — обмеривание, обвешивание, обсчет, введение в заблужде­ние относительно потребительских свойств, качества товара или иной обман потребителей в магазинах, на других пред­приятиях, осуществляющих реализацию товаров или ока­зывающих услуги населению, независимо от форм собствен­ности, а равно гражданами, занимающимися предпринима­тельской деятельностью в сфере торговли (услуг), совер­шенные в небольшом размере,— влечет наложение штрафа от 1 до 30 минимальных раз­меров оплаты труда.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47500" lnSpcReduction="20000"/>
          </a:bodyPr>
          <a:lstStyle/>
          <a:p>
            <a:r>
              <a:rPr lang="ru-RU" dirty="0" smtClean="0"/>
              <a:t>Действующее законодательство наделяет ряд государственных органов полномочиями по защите прав потребителей. Один из них Министерство по антимонопольной политике и его территориальные подразделения. Данный орган рассматривает дела о нарушении антимонополь­ного законодательства и осуществляет государствен­ный контроль за соблюдением законов и иных правовых актов РФ, регулирующих отношения в области защиты прав потребителей. В этой области его деятельность можно подразделить на два главных направления:</a:t>
            </a:r>
          </a:p>
          <a:p>
            <a:pPr lvl="0"/>
            <a:r>
              <a:rPr lang="ru-RU" dirty="0" smtClean="0"/>
              <a:t>защита прав конкретного гражданина-потребителя;</a:t>
            </a:r>
          </a:p>
          <a:p>
            <a:pPr lvl="0"/>
            <a:r>
              <a:rPr lang="ru-RU" dirty="0" smtClean="0"/>
              <a:t>защита прав неопределенного круга потребителей.</a:t>
            </a:r>
          </a:p>
          <a:p>
            <a:r>
              <a:rPr lang="ru-RU" dirty="0" smtClean="0"/>
              <a:t>В первом случае действия антимонопольных органов на­чинаются с рассмотрения конкретных заявлений граждан. В случае отказа хозяйствующим субъектом в добровольном порядке удовлетворить законные претензии потребителя, то антимонопольные органы возбуждают дело о нарушении конкретных статей Закона и принимают меры к принудитель­ному удовлетворению требований потребителя, путем вы­дачи обязательных для исполнения предписаний. Помимо этого предусмотрена также выдача предпи­саний о прекращении или о приостановлении продажи то­варов в случаях, если специалистами антимонопольных ор­ганов выявлены следующие нарушения:</a:t>
            </a:r>
            <a:br>
              <a:rPr lang="ru-RU" dirty="0" smtClean="0"/>
            </a:br>
            <a:r>
              <a:rPr lang="ru-RU" dirty="0" smtClean="0"/>
              <a:t>1. продажа товаров с истекшим сроком годности;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47500" lnSpcReduction="20000"/>
          </a:bodyPr>
          <a:lstStyle/>
          <a:p>
            <a:pPr lvl="0"/>
            <a:r>
              <a:rPr lang="ru-RU" dirty="0" smtClean="0"/>
              <a:t>продажа товаров (выполнение работ), на которые дол­жны быть установлены сроки годности или сроки службы, но они не установлены;</a:t>
            </a:r>
          </a:p>
          <a:p>
            <a:pPr lvl="0"/>
            <a:r>
              <a:rPr lang="ru-RU" dirty="0" smtClean="0"/>
              <a:t>продажа товаров (выполнение работ, оказание услуг) при отсутствии достоверной и достаточной информации о товаре (работе, услуге).</a:t>
            </a:r>
          </a:p>
          <a:p>
            <a:r>
              <a:rPr lang="ru-RU" dirty="0" smtClean="0"/>
              <a:t>Предписание выносится в соответствии с принятым ре­шением в течение трех дней после разбирательства дела или оформляется в течение трех дней со дня составления акта проверки продавца (изготовителя, исполнителя). Предписание подлежит добровольному исполнению с обязательным уведомлением об этом антимонопольного орга­на. В случае уклонения от исполнения или несвоевременного исполнения предписания о прекращении нарушений прав потребителей антимонопольные органы имеют право воз­буждать дело о привлечении виновных лиц к ответственно­сти. При этом на изготовителя (исполнителя, продавца) может быть наложен штраф в раз­мере до пяти тысяч минимальных размеров оплаты труда.</a:t>
            </a:r>
            <a:br>
              <a:rPr lang="ru-RU" dirty="0" smtClean="0"/>
            </a:br>
            <a:r>
              <a:rPr lang="ru-RU" dirty="0" smtClean="0"/>
              <a:t>Практика работы антимонопольных органов показывает, что большая часть предписаний о прекращении нарушения прав потребителей исполняется в добровольном порядке без принятия мер административного воздействия. Значитель­ная </a:t>
            </a:r>
            <a:r>
              <a:rPr lang="ru-RU" dirty="0" err="1" smtClean="0"/>
              <a:t>часчь</a:t>
            </a:r>
            <a:r>
              <a:rPr lang="ru-RU" dirty="0" smtClean="0"/>
              <a:t> требований потребителей, как правило, удовлет­воряется еще в период подготовки дела к рассмотрению на комиссии</a:t>
            </a:r>
            <a:br>
              <a:rPr lang="ru-RU" dirty="0" smtClean="0"/>
            </a:br>
            <a:r>
              <a:rPr lang="ru-RU" dirty="0" smtClean="0"/>
              <a:t>Исполнители (изготовители, продавцы) имеют право обратиться в арбитражный суд с заявлением о признании недействительным полнос­тью или частично предписания антимонопольного органа либо об отмене или изменении постановления о наложении штрафа.</a:t>
            </a:r>
            <a:br>
              <a:rPr lang="ru-RU" dirty="0" smtClean="0"/>
            </a:br>
            <a:endParaRPr lang="ru-RU" dirty="0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40000" lnSpcReduction="20000"/>
          </a:bodyPr>
          <a:lstStyle/>
          <a:p>
            <a:r>
              <a:rPr lang="ru-RU" dirty="0" smtClean="0"/>
              <a:t>В пределах своей компетенции антимоно­польный орган и направ­ляет материалы о нарушении прав потребителей в орган, выдавший лицензию на осуществление соответствующего вида деятельности, для решения вопроса о приостановле­нии действия данной лицензии или о ее досрочном аннули­ровании; в органы прокуратуры; другие правоохранитель­ные органы по подведомственности материалы для решения вопросов о возбуждении уголовных дел по признакам пре­ступлений, связанных с нарушением предусмотренных за­коном прав потребителей.</a:t>
            </a:r>
            <a:br>
              <a:rPr lang="ru-RU" dirty="0" smtClean="0"/>
            </a:br>
            <a:r>
              <a:rPr lang="ru-RU" dirty="0" smtClean="0"/>
              <a:t>По требованию государственного антимонопольного органа и его территориальных управлений продавцы, изготовите­ли, исполнители обязаны предоставить достоверные доку­менты, письменные или устные объяснения и иную инфор­мацию, необходимую для охраны интересов потребителей.</a:t>
            </a:r>
            <a:br>
              <a:rPr lang="ru-RU" dirty="0" smtClean="0"/>
            </a:br>
            <a:r>
              <a:rPr lang="ru-RU" dirty="0" smtClean="0"/>
              <a:t>Наряду с антимонопольными органами в сфере защиты прав потребителей действуют и другие государственные органы. Так, контроль за качеством и безопасностью товаров (работ, услуг) осуществляют орга­ны государственного управления: Госстандарт России, Го­сударственный комитет </a:t>
            </a:r>
            <a:r>
              <a:rPr lang="ru-RU" dirty="0" err="1" smtClean="0"/>
              <a:t>санэпидемиологического</a:t>
            </a:r>
            <a:r>
              <a:rPr lang="ru-RU" dirty="0" smtClean="0"/>
              <a:t> надзора, Министерство экологии и природных ресурсов, </a:t>
            </a:r>
            <a:r>
              <a:rPr lang="ru-RU" dirty="0" err="1" smtClean="0"/>
              <a:t>Госторгинспекция</a:t>
            </a:r>
            <a:r>
              <a:rPr lang="ru-RU" dirty="0" smtClean="0"/>
              <a:t> и их территориальные органы и управления, а так­же другие федеральные органы исполнительной власти. В пределах своей компетенции эти органы вправе направлять предписания об уст­ранении нарушений требований к безопасности товаров, о снятии с производства, о прекращении выпуска и продажи таких товаров, о прекращении продажи товаров с истекшими сроками годности и службы и в случае, когда такие сроки не установлены, но должны быть, а также предписания о приостановлении продажи товаров при отсутствии надлежа­щей информации о них, об отзыве товаров от потребителей.</a:t>
            </a:r>
            <a:br>
              <a:rPr lang="ru-RU" dirty="0" smtClean="0"/>
            </a:br>
            <a:endParaRPr lang="ru-RU" dirty="0"/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47500" lnSpcReduction="20000"/>
          </a:bodyPr>
          <a:lstStyle/>
          <a:p>
            <a:r>
              <a:rPr lang="ru-RU" dirty="0" smtClean="0"/>
              <a:t>Административное приостановление деятельности назначается судьей только в случаях, если менее строгий вид административного наказания не может обеспечить достижение цели административного наказания.</a:t>
            </a:r>
          </a:p>
          <a:p>
            <a:r>
              <a:rPr lang="ru-RU" dirty="0" smtClean="0"/>
              <a:t>Административное приостановление деятельности устанавливается на срок до </a:t>
            </a:r>
            <a:r>
              <a:rPr lang="ru-RU" i="1" dirty="0" smtClean="0"/>
              <a:t>девяноста суток</a:t>
            </a:r>
            <a:r>
              <a:rPr lang="ru-RU" dirty="0" smtClean="0"/>
              <a:t>. Судья на основании ходатайства может досрочно прекратить исполнение административного наказания в виде административной приостановки деятельности, если будет установлено, что устранены обстоятельства, послужившие основанием для назначения административного наказания.</a:t>
            </a:r>
          </a:p>
          <a:p>
            <a:r>
              <a:rPr lang="ru-RU" i="1" dirty="0" smtClean="0"/>
              <a:t>Временный запрет деятельности</a:t>
            </a:r>
            <a:r>
              <a:rPr lang="ru-RU" b="1" dirty="0" smtClean="0"/>
              <a:t> </a:t>
            </a:r>
            <a:r>
              <a:rPr lang="ru-RU" dirty="0" smtClean="0"/>
              <a:t>заключается в кратковременном, установленном на срок до рассмотрения дела судом прекращении деятельности:</a:t>
            </a:r>
          </a:p>
          <a:p>
            <a:r>
              <a:rPr lang="ru-RU" dirty="0" smtClean="0"/>
              <a:t>- филиалов;</a:t>
            </a:r>
          </a:p>
          <a:p>
            <a:r>
              <a:rPr lang="ru-RU" dirty="0" smtClean="0"/>
              <a:t>- представительств;</a:t>
            </a:r>
          </a:p>
          <a:p>
            <a:r>
              <a:rPr lang="ru-RU" dirty="0" smtClean="0"/>
              <a:t>- структурных подразделений юридического лица;</a:t>
            </a:r>
          </a:p>
          <a:p>
            <a:r>
              <a:rPr lang="ru-RU" dirty="0" smtClean="0"/>
              <a:t>- производственных участков;</a:t>
            </a:r>
          </a:p>
          <a:p>
            <a:r>
              <a:rPr lang="ru-RU" dirty="0" smtClean="0"/>
              <a:t>- эксплуатации агрегатов, объектов, зданий или сооружений;</a:t>
            </a:r>
          </a:p>
          <a:p>
            <a:r>
              <a:rPr lang="ru-RU" dirty="0" smtClean="0"/>
              <a:t>- осуществления отдельных видов деятельности (работ);</a:t>
            </a:r>
          </a:p>
          <a:p>
            <a:r>
              <a:rPr lang="ru-RU" dirty="0" smtClean="0"/>
              <a:t>- оказания услуг.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47500" lnSpcReduction="20000"/>
          </a:bodyPr>
          <a:lstStyle/>
          <a:p>
            <a:r>
              <a:rPr lang="ru-RU" dirty="0" smtClean="0"/>
              <a:t>Временный запрет деятельности может применяться, если за совершение административного правонарушения возможно назначение административного наказания в виде административного приостановления деятельности (ст. 27.16 </a:t>
            </a:r>
            <a:r>
              <a:rPr lang="ru-RU" dirty="0" err="1" smtClean="0"/>
              <a:t>КоАП</a:t>
            </a:r>
            <a:r>
              <a:rPr lang="ru-RU" dirty="0" smtClean="0"/>
              <a:t>).</a:t>
            </a:r>
          </a:p>
          <a:p>
            <a:r>
              <a:rPr lang="ru-RU" dirty="0" smtClean="0"/>
              <a:t>Временный запрет деятельности может применяться только в исключительных случаях, если это необходимо для предотвращения:</a:t>
            </a:r>
          </a:p>
          <a:p>
            <a:r>
              <a:rPr lang="ru-RU" dirty="0" smtClean="0"/>
              <a:t>- непосредственной угрозы жизни или здоровью людей;</a:t>
            </a:r>
          </a:p>
          <a:p>
            <a:r>
              <a:rPr lang="ru-RU" dirty="0" smtClean="0"/>
              <a:t>- возникновения эпидемии;</a:t>
            </a:r>
          </a:p>
          <a:p>
            <a:r>
              <a:rPr lang="ru-RU" dirty="0" smtClean="0"/>
              <a:t>- </a:t>
            </a:r>
            <a:r>
              <a:rPr lang="ru-RU" dirty="0" err="1" smtClean="0"/>
              <a:t>эпизодии</a:t>
            </a:r>
            <a:r>
              <a:rPr lang="ru-RU" dirty="0" smtClean="0"/>
              <a:t>;</a:t>
            </a:r>
          </a:p>
          <a:p>
            <a:r>
              <a:rPr lang="ru-RU" dirty="0" smtClean="0"/>
              <a:t>- заражения (засорения) </a:t>
            </a:r>
            <a:r>
              <a:rPr lang="ru-RU" dirty="0" err="1" smtClean="0"/>
              <a:t>подкарантинных</a:t>
            </a:r>
            <a:r>
              <a:rPr lang="ru-RU" dirty="0" smtClean="0"/>
              <a:t> объектов карантинными объектами;</a:t>
            </a:r>
          </a:p>
          <a:p>
            <a:r>
              <a:rPr lang="ru-RU" dirty="0" smtClean="0"/>
              <a:t>- наступления радиационной аварии или техногенной катастрофы;</a:t>
            </a:r>
          </a:p>
          <a:p>
            <a:r>
              <a:rPr lang="ru-RU" dirty="0" smtClean="0"/>
              <a:t>- причинения существенного вреда состоянию или качеству окружающей среды.</a:t>
            </a:r>
          </a:p>
          <a:p>
            <a:r>
              <a:rPr lang="ru-RU" dirty="0" smtClean="0"/>
              <a:t>Временный запрет деятельности осуществляют должностные лица, уполномоченные в области контроля и надзора:</a:t>
            </a:r>
          </a:p>
          <a:p>
            <a:r>
              <a:rPr lang="ru-RU" dirty="0" smtClean="0"/>
              <a:t>- </a:t>
            </a:r>
            <a:r>
              <a:rPr lang="ru-RU" dirty="0" err="1" smtClean="0"/>
              <a:t>Роструд</a:t>
            </a:r>
            <a:r>
              <a:rPr lang="ru-RU" dirty="0" smtClean="0"/>
              <a:t> и подведомственные ему государственные инспекции труда;</a:t>
            </a:r>
          </a:p>
          <a:p>
            <a:r>
              <a:rPr lang="ru-RU" dirty="0" smtClean="0"/>
              <a:t>- федеральные органы исполнительной власти, их учреждения, структурные подразделения и территориальные органы;</a:t>
            </a:r>
          </a:p>
          <a:p>
            <a:r>
              <a:rPr lang="ru-RU" dirty="0" smtClean="0"/>
              <a:t>- государственные органы, осуществляющие лицензирование отдельных видов деятельности и контроль за соблюдением условий лицензий.</a:t>
            </a:r>
          </a:p>
          <a:p>
            <a:r>
              <a:rPr lang="ru-RU" dirty="0" smtClean="0"/>
              <a:t>О временном запрете деятельности составляется </a:t>
            </a:r>
            <a:r>
              <a:rPr lang="ru-RU" i="1" dirty="0" smtClean="0"/>
              <a:t>протокол</a:t>
            </a:r>
            <a:r>
              <a:rPr lang="ru-RU" dirty="0" smtClean="0"/>
              <a:t>.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r>
              <a:rPr lang="ru-RU" dirty="0" smtClean="0"/>
              <a:t>Протокол подписывается:</a:t>
            </a:r>
          </a:p>
          <a:p>
            <a:r>
              <a:rPr lang="ru-RU" dirty="0" smtClean="0"/>
              <a:t>- составившим его должностным лицом;</a:t>
            </a:r>
          </a:p>
          <a:p>
            <a:r>
              <a:rPr lang="ru-RU" dirty="0" smtClean="0"/>
              <a:t>- представителем юридического лица или лицом, осуществляющим предпринимательскую деятельность без образования юридического лица.</a:t>
            </a:r>
          </a:p>
          <a:p>
            <a:r>
              <a:rPr lang="ru-RU" dirty="0" smtClean="0"/>
              <a:t>В случае если кем-либо из указанных лиц протокол не подписан, должностное лицо делает в нем об этом соответствующую запись.</a:t>
            </a:r>
          </a:p>
          <a:p>
            <a:r>
              <a:rPr lang="ru-RU" dirty="0" smtClean="0"/>
              <a:t>Срок временного запрета деятельности исчисляется с момента фактического прекращения деятельности филиалов, представительств, структурных подразделений юридического лица, производственных участков, а также эксплуатации агрегатов, объектов, зданий или сооружений, осуществления отдельных видов деятельности (работ), оказания услуг.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32500" lnSpcReduction="20000"/>
          </a:bodyPr>
          <a:lstStyle/>
          <a:p>
            <a:r>
              <a:rPr lang="ru-RU" b="1" dirty="0" smtClean="0"/>
              <a:t>О наделении полномочиями администратора доходов бюджетов бюджетной системы Российской Федерации Федеральной службы по надзору в сфере природопользования и ее территориальных органов (с изменениями на 13 декабря 2011 года) (утратил силу)</a:t>
            </a:r>
          </a:p>
          <a:p>
            <a:r>
              <a:rPr lang="ru-RU" dirty="0" smtClean="0"/>
              <a:t>Министерство природных ресурсов и экологии Российской Федерации</a:t>
            </a:r>
            <a:br>
              <a:rPr lang="ru-RU" dirty="0" smtClean="0"/>
            </a:br>
            <a:r>
              <a:rPr lang="ru-RU" dirty="0" smtClean="0"/>
              <a:t>ФЕДЕРАЛЬНАЯ СЛУЖБА ПО НАДЗОРУ В СФЕРЕ ПРИРОДОПОЛЬЗОВАНИЯ</a:t>
            </a:r>
          </a:p>
          <a:p>
            <a:r>
              <a:rPr lang="ru-RU" dirty="0" smtClean="0"/>
              <a:t>ПРИКАЗ</a:t>
            </a:r>
          </a:p>
          <a:p>
            <a:r>
              <a:rPr lang="ru-RU" dirty="0" smtClean="0"/>
              <a:t>от 24 февраля 2011 года N 103</a:t>
            </a:r>
          </a:p>
          <a:p>
            <a:r>
              <a:rPr lang="ru-RU" dirty="0" smtClean="0"/>
              <a:t>О наделении полномочиями администратора доходов бюджетов бюджетной системы Российской Федерации Федеральной службы по надзору в сфере природопользования и ее территориальных органов </a:t>
            </a:r>
            <a:br>
              <a:rPr lang="ru-RU" dirty="0" smtClean="0"/>
            </a:br>
            <a:r>
              <a:rPr lang="ru-RU" dirty="0" smtClean="0"/>
              <a:t>В соответствии с </a:t>
            </a:r>
            <a:r>
              <a:rPr lang="ru-RU" u="sng" dirty="0" smtClean="0">
                <a:hlinkClick r:id="rId2"/>
              </a:rPr>
              <a:t>постановлением Правительства Российской Федерации от 30 июля 2004 года N 400 "Об утверждении Положения о Федеральной службе по надзору в сфере природопользования и внесения изменений в постановление Правительства Российской Федерации от 22 июля 2004 года N 370"</a:t>
            </a:r>
            <a:r>
              <a:rPr lang="ru-RU" dirty="0" smtClean="0"/>
              <a:t> (в редакции </a:t>
            </a:r>
            <a:r>
              <a:rPr lang="ru-RU" u="sng" dirty="0" smtClean="0">
                <a:hlinkClick r:id="rId3"/>
              </a:rPr>
              <a:t>постановления Правительства Российской Федерации от 13.09.2010 N 717</a:t>
            </a:r>
            <a:r>
              <a:rPr lang="ru-RU" dirty="0" smtClean="0"/>
              <a:t>) и </a:t>
            </a:r>
            <a:r>
              <a:rPr lang="ru-RU" u="sng" dirty="0" smtClean="0">
                <a:hlinkClick r:id="rId4"/>
              </a:rPr>
              <a:t>п.2 Перечня источников доходов бюджетов субъектов Российской Федерации, бюджетов территориальных государственных внебюджетных фондов и местных бюджетов, закрепляемых за федеральными органами исполнительной власти</a:t>
            </a:r>
            <a:r>
              <a:rPr lang="ru-RU" dirty="0" smtClean="0"/>
              <a:t>, утвержденного </a:t>
            </a:r>
            <a:r>
              <a:rPr lang="ru-RU" u="sng" dirty="0" smtClean="0">
                <a:hlinkClick r:id="rId4"/>
              </a:rPr>
              <a:t>постановлением Правительства Российской Федерации от 29.12.2007 N 995 "О порядке осуществления федеральными органами государственной власти, органами управления государственными внебюджетными фондами Российской Федерации и (или) находящимися в их ведении бюджетными учреждениями, а также Центральным банком Российской Федерации бюджетных полномочий главных администраторов доходов бюджетов бюджетной системы Российской Федерации"</a:t>
            </a:r>
            <a:r>
              <a:rPr lang="ru-RU" dirty="0" smtClean="0"/>
              <a:t> (в редакции </a:t>
            </a:r>
            <a:r>
              <a:rPr lang="ru-RU" u="sng" dirty="0" smtClean="0">
                <a:hlinkClick r:id="rId3"/>
              </a:rPr>
              <a:t>постановления Правительства Российской Федерации от 13.09.2010 N 717</a:t>
            </a:r>
            <a:r>
              <a:rPr lang="ru-RU" dirty="0" smtClean="0"/>
              <a:t>), </a:t>
            </a:r>
            <a:r>
              <a:rPr lang="ru-RU" u="sng" dirty="0" smtClean="0">
                <a:hlinkClick r:id="rId5"/>
              </a:rPr>
              <a:t>ст.51</a:t>
            </a:r>
            <a:r>
              <a:rPr lang="ru-RU" dirty="0" smtClean="0"/>
              <a:t>, </a:t>
            </a:r>
            <a:r>
              <a:rPr lang="ru-RU" u="sng" dirty="0" smtClean="0">
                <a:hlinkClick r:id="rId5"/>
              </a:rPr>
              <a:t>62 Бюджетного кодекса Российской Федерации,</a:t>
            </a:r>
            <a:r>
              <a:rPr lang="ru-RU" dirty="0" smtClean="0"/>
              <a:t> </a:t>
            </a:r>
            <a:r>
              <a:rPr lang="ru-RU" u="sng" dirty="0" smtClean="0">
                <a:hlinkClick r:id="rId6"/>
              </a:rPr>
              <a:t>ст.333.33 Налогового кодекса Российской Федерации</a:t>
            </a:r>
            <a:r>
              <a:rPr lang="ru-RU" dirty="0" smtClean="0"/>
              <a:t>, </a:t>
            </a:r>
            <a:r>
              <a:rPr lang="ru-RU" u="sng" dirty="0" smtClean="0">
                <a:hlinkClick r:id="rId7"/>
              </a:rPr>
              <a:t>приказа </a:t>
            </a:r>
            <a:r>
              <a:rPr lang="ru-RU" u="sng" dirty="0" err="1" smtClean="0">
                <a:hlinkClick r:id="rId7"/>
              </a:rPr>
              <a:t>Росприроднадзора</a:t>
            </a:r>
            <a:r>
              <a:rPr lang="ru-RU" u="sng" dirty="0" smtClean="0">
                <a:hlinkClick r:id="rId7"/>
              </a:rPr>
              <a:t> от 29.09.2010 N 283 "О полномочиях </a:t>
            </a:r>
            <a:r>
              <a:rPr lang="ru-RU" u="sng" dirty="0" err="1" smtClean="0">
                <a:hlinkClick r:id="rId7"/>
              </a:rPr>
              <a:t>Росприроднадзора</a:t>
            </a:r>
            <a:r>
              <a:rPr lang="ru-RU" u="sng" dirty="0" smtClean="0">
                <a:hlinkClick r:id="rId7"/>
              </a:rPr>
              <a:t> и его территориальных органов в соответствии с постановлением Правительства Российской Федерации от 13.09.2010 N 717"</a:t>
            </a:r>
            <a:r>
              <a:rPr lang="ru-RU" dirty="0" smtClean="0"/>
              <a:t> и </a:t>
            </a:r>
            <a:r>
              <a:rPr lang="ru-RU" u="sng" dirty="0" smtClean="0">
                <a:hlinkClick r:id="rId8"/>
              </a:rPr>
              <a:t>приказа Министерства финансов Российской Федерации от 30 декабря 2009 года N 150н "Об утверждении Указаний о порядке применения бюджетной классификации Российской Федерации"</a:t>
            </a:r>
            <a:r>
              <a:rPr lang="ru-RU" dirty="0" smtClean="0"/>
              <a:t> (в редакции </a:t>
            </a:r>
            <a:r>
              <a:rPr lang="ru-RU" u="sng" dirty="0" smtClean="0">
                <a:hlinkClick r:id="rId9"/>
              </a:rPr>
              <a:t>приказа Минфина России от 10.12.2010 N 163н</a:t>
            </a:r>
            <a:r>
              <a:rPr lang="ru-RU" dirty="0" smtClean="0"/>
              <a:t>)</a:t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>приказываю:</a:t>
            </a:r>
            <a:br>
              <a:rPr lang="ru-RU" dirty="0" smtClean="0"/>
            </a:br>
            <a:endParaRPr lang="ru-RU" dirty="0"/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47500" lnSpcReduction="20000"/>
          </a:bodyPr>
          <a:lstStyle/>
          <a:p>
            <a:r>
              <a:rPr lang="ru-RU" dirty="0" smtClean="0"/>
              <a:t>1. Наделить территориальные органы Федеральной службы по надзору в сфере природопользования, согласно приложению 1, бюджетными полномочиями администратора доходов бюджетов бюджетной системы Российской Федерации по кодам доходов федерального бюджета бюджетной классификации Российской Федерации, согласно приложению 2.</a:t>
            </a:r>
          </a:p>
          <a:p>
            <a:r>
              <a:rPr lang="ru-RU" dirty="0" smtClean="0"/>
              <a:t>2. Установить, что территориальный орган Федеральной службы по надзору в сфере природопользования как администратор доходов бюджетов бюджетной системы Российской Федерации, согласно п.1 настоящего приказа, на соответствующей территории обладает следующими бюджетными полномочиями:</a:t>
            </a:r>
          </a:p>
          <a:p>
            <a:r>
              <a:rPr lang="ru-RU" dirty="0" smtClean="0"/>
              <a:t>2.1. начисление, учет и контроль за правильностью исчисления, полнотой и своевременностью осуществления платежей в бюджет, пеней и штрафов по ним;</a:t>
            </a:r>
          </a:p>
          <a:p>
            <a:r>
              <a:rPr lang="ru-RU" dirty="0" smtClean="0"/>
              <a:t>2.2. взыскание задолженности по платежам в бюджет, пеней и штрафов;</a:t>
            </a:r>
          </a:p>
          <a:p>
            <a:r>
              <a:rPr lang="ru-RU" dirty="0" smtClean="0"/>
              <a:t>2.3. принятие решений о возврате излишне уплаченных (взысканных) платежей в бюджет, пеней и штрафов, а также процентов за несвоевременное осуществление такого возврата и процентов, начисленных на излишне взысканные суммы, и представление в орган Федерального казначейства поручений (сообщений) для осуществления возврата в порядке, установленном Министерством финансов Российской Федерации, а для Центрального банка Российской Федерации - в </a:t>
            </a:r>
            <a:r>
              <a:rPr lang="ru-RU" u="sng" dirty="0" smtClean="0">
                <a:hlinkClick r:id="rId2"/>
              </a:rPr>
              <a:t>порядке</a:t>
            </a:r>
            <a:r>
              <a:rPr lang="ru-RU" dirty="0" smtClean="0"/>
              <a:t>, утвержденном </a:t>
            </a:r>
            <a:r>
              <a:rPr lang="ru-RU" u="sng" dirty="0" smtClean="0">
                <a:hlinkClick r:id="rId2"/>
              </a:rPr>
              <a:t>приказом Министерства финансов Российской Федерации от 5 сентября 2008 года N 92н</a:t>
            </a:r>
            <a:r>
              <a:rPr lang="ru-RU" dirty="0" smtClean="0"/>
              <a:t>;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47500" lnSpcReduction="20000"/>
          </a:bodyPr>
          <a:lstStyle/>
          <a:p>
            <a:r>
              <a:rPr lang="ru-RU" dirty="0" smtClean="0"/>
              <a:t>2.4. принятие решения о зачете (уточнении) платежей в бюджеты бюджетной системы Российской Федерации и представление соответствующего уведомления в орган Федерального казначейства;</a:t>
            </a:r>
          </a:p>
          <a:p>
            <a:r>
              <a:rPr lang="ru-RU" dirty="0" smtClean="0"/>
              <a:t>2.5. взыскание задолженности по поступлениям в бюджет через судебные органы или через судебных приставов в случаях, предусмотренных законодательством Российской Федерации;</a:t>
            </a:r>
          </a:p>
          <a:p>
            <a:r>
              <a:rPr lang="ru-RU" dirty="0" smtClean="0"/>
              <a:t>2.6. формирования и представления в финансовый орган следующие документы:</a:t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>прогноз поступления доходов в сроки, установленные нормативными правовыми актами, по форме, согласованной с финансовым органом;</a:t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>аналитические материалы по исполнению бюджета в части доходов соответствующего бюджета в установленные законодательством Российской Федерации сроки;</a:t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>сведения, необходимые для составления среднесрочного финансового плана и (или) проекта соответствующего бюджета;</a:t>
            </a:r>
          </a:p>
          <a:p>
            <a:r>
              <a:rPr lang="ru-RU" dirty="0" smtClean="0"/>
              <a:t>2.7. доводит до плательщиков реквизиты счетов, открытых территориальными органами Федерального казначейства для учета соответствующих платежей (пеней и штрафов по ним);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40000" lnSpcReduction="20000"/>
          </a:bodyPr>
          <a:lstStyle/>
          <a:p>
            <a:r>
              <a:rPr lang="ru-RU" dirty="0" smtClean="0"/>
              <a:t>2.8. иные бюджетные полномочия, установленные </a:t>
            </a:r>
            <a:r>
              <a:rPr lang="ru-RU" u="sng" dirty="0" smtClean="0">
                <a:hlinkClick r:id="rId2"/>
              </a:rPr>
              <a:t>Бюджетным кодексом Российской Федерации</a:t>
            </a:r>
            <a:r>
              <a:rPr lang="ru-RU" dirty="0" smtClean="0"/>
              <a:t> и принимаемыми в соответствии с ним нормативными правовыми актами, регулирующими бюджетные правоотношения.</a:t>
            </a:r>
          </a:p>
          <a:p>
            <a:r>
              <a:rPr lang="ru-RU" dirty="0" smtClean="0"/>
              <a:t>3. Наделить подведомственные учреждения Федеральной службы по надзору в сфере природопользования, согласно приложению 3, бюджетными полномочиями администратора доходов бюджетов бюджетной системы Российской Федерации по коду дохода федерального бюджета бюджетной классификации Российской Федерации 048 1 13 03010 01 000 130 - Прочие доходы от оказания платных услуг получателями средств федерального бюджета и компенсации затрат федерального бюджета:</a:t>
            </a:r>
          </a:p>
          <a:p>
            <a:r>
              <a:rPr lang="ru-RU" dirty="0" smtClean="0"/>
              <a:t>3.1. Установить, что подведомственное учреждение Федеральной службы по надзору в сфере природопользования как администратор доходов бюджетов бюджетной системы Российской Федерации, согласно п.3 настоящего приказа, на соответствующей территории обладает следующими бюджетными полномочиями:</a:t>
            </a:r>
          </a:p>
          <a:p>
            <a:r>
              <a:rPr lang="ru-RU" dirty="0" smtClean="0"/>
              <a:t>3.1.1. начисление, учет и контроль за правильностью исчисления, полнотой и своевременностью осуществления платежей в бюджет, пеней и штрафов по ним;</a:t>
            </a:r>
          </a:p>
          <a:p>
            <a:r>
              <a:rPr lang="ru-RU" dirty="0" smtClean="0"/>
              <a:t>3.1.2. взыскание задолженности по платежам в бюджет, пеней и штрафов;</a:t>
            </a:r>
          </a:p>
          <a:p>
            <a:r>
              <a:rPr lang="ru-RU" dirty="0" smtClean="0"/>
              <a:t>3.1.3. принятие решения о возврате излишне уплаченных (взысканных) платежей в бюджет, пеней и штрафов, а также процентов за несвоевременное осуществление такого возврата и процентов, начисленных на излишне взысканные суммы, и представляет поручение в орган Федерального казначейства для осуществления возврата в порядке, установленном Министерством финансов Российской Федерации;</a:t>
            </a:r>
          </a:p>
          <a:p>
            <a:r>
              <a:rPr lang="ru-RU" dirty="0" smtClean="0"/>
              <a:t>3.1.4. принятие решения о зачете (уточнении) платежей в федеральный бюджет и представление соответствующего уведомления в орган Федерального казначейства;</a:t>
            </a:r>
          </a:p>
          <a:p>
            <a:r>
              <a:rPr lang="ru-RU" dirty="0" smtClean="0"/>
              <a:t>3.1.5. в случае и порядке, установленных главным администратором доходов бюджета формирование и представление главному администратору доходов бюджета сведения и бюджетную отчетность, необходимые для осуществления полномочий соответствующего главного администратора доходов бюджета;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47500" lnSpcReduction="20000"/>
          </a:bodyPr>
          <a:lstStyle/>
          <a:p>
            <a:r>
              <a:rPr lang="ru-RU" dirty="0" smtClean="0"/>
              <a:t>3.1.6. иные бюджетные полномочия, установленные </a:t>
            </a:r>
            <a:r>
              <a:rPr lang="ru-RU" u="sng" dirty="0" smtClean="0">
                <a:hlinkClick r:id="rId2"/>
              </a:rPr>
              <a:t>Бюджетным кодексом Российской Федерации</a:t>
            </a:r>
            <a:r>
              <a:rPr lang="ru-RU" dirty="0" smtClean="0"/>
              <a:t> и принимаемыми в соответствии с ними нормативными правовыми актами, регулирующими бюджетные правоотношения.</a:t>
            </a:r>
          </a:p>
          <a:p>
            <a:r>
              <a:rPr lang="ru-RU" dirty="0" smtClean="0"/>
              <a:t>3.2. Отчет по форме приложения 8 к настоящему приказу представлять в отдел финансирования Управления экономики и финансов </a:t>
            </a:r>
            <a:r>
              <a:rPr lang="ru-RU" dirty="0" err="1" smtClean="0"/>
              <a:t>Росприроднадзора</a:t>
            </a:r>
            <a:r>
              <a:rPr lang="ru-RU" dirty="0" smtClean="0"/>
              <a:t> (Н.А.Абдуллаев) в одном экземпляре ежемесячно до 5 числа месяца следующего за отчетным.</a:t>
            </a:r>
            <a:br>
              <a:rPr lang="ru-RU" dirty="0" smtClean="0"/>
            </a:br>
            <a:endParaRPr lang="ru-RU" dirty="0" smtClean="0"/>
          </a:p>
          <a:p>
            <a:r>
              <a:rPr lang="ru-RU" dirty="0" smtClean="0"/>
              <a:t>4. Управлениям </a:t>
            </a:r>
            <a:r>
              <a:rPr lang="ru-RU" dirty="0" err="1" smtClean="0"/>
              <a:t>Росприроднадзора</a:t>
            </a:r>
            <a:r>
              <a:rPr lang="ru-RU" dirty="0" smtClean="0"/>
              <a:t> по субъектам Российской Федерации обеспечить:</a:t>
            </a:r>
          </a:p>
          <a:p>
            <a:r>
              <a:rPr lang="ru-RU" dirty="0" smtClean="0"/>
              <a:t>4.1. заключение с управлением Федерального казначейства по соответствующему субъекту Российской Федерации соглашений об информационном взаимодействии по форме, утвержденной Федеральным казначейством, а также обеспечивают заключение соглашений (договоров) об обмене информацией в электронном виде.</a:t>
            </a:r>
          </a:p>
          <a:p>
            <a:r>
              <a:rPr lang="ru-RU" dirty="0" smtClean="0"/>
              <a:t>4.2. информирование плательщиков, службы судебных приставов и судебные органы о реквизитах, необходимых для оформления расчетных документов на оплату денежных взысканий (штрафов) и иных сумм в возмещение ущерба, и о порядке заполнения указанных документов в соответствии с установленными требованиями;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55000" lnSpcReduction="20000"/>
          </a:bodyPr>
          <a:lstStyle/>
          <a:p>
            <a:r>
              <a:rPr lang="ru-RU" dirty="0" smtClean="0"/>
              <a:t>3.5. Уполномоченное должностное лицо структурного подразделения территориального органа </a:t>
            </a:r>
            <a:r>
              <a:rPr lang="ru-RU" dirty="0" err="1" smtClean="0"/>
              <a:t>Роспотребнадзоранаправляется</a:t>
            </a:r>
            <a:r>
              <a:rPr lang="ru-RU" dirty="0" smtClean="0"/>
              <a:t> территориальным органом </a:t>
            </a:r>
            <a:r>
              <a:rPr lang="ru-RU" dirty="0" err="1" smtClean="0"/>
              <a:t>Роспотребнадзора</a:t>
            </a:r>
            <a:r>
              <a:rPr lang="ru-RU" dirty="0" smtClean="0"/>
              <a:t> для участия в исполнительном производстве в качестве специалиста в соответствии с датой и временем совершения исполнительных действий, указанных в соответствующем постановлении судебного пристава-исполнителя.</a:t>
            </a:r>
          </a:p>
          <a:p>
            <a:r>
              <a:rPr lang="ru-RU" dirty="0" smtClean="0"/>
              <a:t>3.6. Уполномоченное должностное лицо структурного подразделения территориального органа </a:t>
            </a:r>
            <a:r>
              <a:rPr lang="ru-RU" dirty="0" err="1" smtClean="0"/>
              <a:t>Роспотребнадзора</a:t>
            </a:r>
            <a:r>
              <a:rPr lang="ru-RU" dirty="0" smtClean="0"/>
              <a:t>, привлеченное в качестве специалиста для получения разъяснений, пояснений по вопросам, связанным с порядком исполнения постановления об административном приостановлении деятельности, обязано ответить на поставленные судебным приставом-исполнителем вопросы, дать в устной или письменной форме консультации и пояснения.</a:t>
            </a:r>
          </a:p>
          <a:p>
            <a:r>
              <a:rPr lang="ru-RU" dirty="0" smtClean="0"/>
              <a:t>3.7. Уполномоченное должностное лицо структурного подразделения территориального органа </a:t>
            </a:r>
            <a:r>
              <a:rPr lang="ru-RU" dirty="0" err="1" smtClean="0"/>
              <a:t>Роспотребнадзора</a:t>
            </a:r>
            <a:r>
              <a:rPr lang="ru-RU" dirty="0" smtClean="0"/>
              <a:t>, привлеченное в качестве специалиста для участия в исполнительном производстве, вправе ознакомиться с постановлением, на основании которого судебным приставом-исполнителем осуществляются исполнительные действия.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62500" lnSpcReduction="20000"/>
          </a:bodyPr>
          <a:lstStyle/>
          <a:p>
            <a:r>
              <a:rPr lang="ru-RU" dirty="0" smtClean="0"/>
              <a:t>3.8. При досрочном устранении должником нарушений, послуживших основанием для вынесения постановления об административном приостановлении деятельности, структурные подразделения территориальных органов </a:t>
            </a:r>
            <a:r>
              <a:rPr lang="ru-RU" dirty="0" err="1" smtClean="0"/>
              <a:t>Роспотребнадзора</a:t>
            </a:r>
            <a:r>
              <a:rPr lang="ru-RU" dirty="0" smtClean="0"/>
              <a:t> по запросу суда дают в письменной форме заключение с указанием фактов, свидетельствующих об устранении нарушений, послуживших основанием для назначения административного наказания в виде административного приостановления деятельности.</a:t>
            </a:r>
          </a:p>
          <a:p>
            <a:r>
              <a:rPr lang="ru-RU" dirty="0" smtClean="0"/>
              <a:t>На основании постановления суда о прекращении исполнения административного наказания в виде административного приостановления деятельности судебный пристав-исполнитель принимает меры к окончанию исполнительного производства в соответствии с законодательством, о чем уведомляет соответствующее структурное подразделение территориального органа </a:t>
            </a:r>
            <a:r>
              <a:rPr lang="ru-RU" dirty="0" err="1" smtClean="0"/>
              <a:t>Роспотребнадзора</a:t>
            </a:r>
            <a:r>
              <a:rPr lang="ru-RU" dirty="0" smtClean="0"/>
              <a:t>.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ru-RU" dirty="0" smtClean="0"/>
              <a:t>3.9. Структурное подразделение территориального органа ФССП </a:t>
            </a:r>
            <a:r>
              <a:rPr lang="ru-RU" dirty="0" err="1" smtClean="0"/>
              <a:t>Россиипо</a:t>
            </a:r>
            <a:r>
              <a:rPr lang="ru-RU" dirty="0" smtClean="0"/>
              <a:t> запросу соответствующего структурного подразделения территориальных органов </a:t>
            </a:r>
            <a:r>
              <a:rPr lang="ru-RU" dirty="0" err="1" smtClean="0"/>
              <a:t>Роспотребнадзора</a:t>
            </a:r>
            <a:r>
              <a:rPr lang="ru-RU" dirty="0" smtClean="0"/>
              <a:t> представляет информацию  об исполнении вынесенных судом постановлений по делам об административных правонарушениях, возбужденных должностным лицом органов </a:t>
            </a:r>
            <a:r>
              <a:rPr lang="ru-RU" dirty="0" err="1" smtClean="0"/>
              <a:t>Роспотребнадзора</a:t>
            </a:r>
            <a:r>
              <a:rPr lang="ru-RU" dirty="0" smtClean="0"/>
              <a:t>, о назначении административных наказаний в виде административного штрафа с конфискацией предмета административного правонарушения, административного приостановления деятельности с конфискацией предмета административного правонарушения.</a:t>
            </a:r>
            <a:endParaRPr lang="ru-RU" smtClean="0"/>
          </a:p>
          <a:p>
            <a:endParaRPr lang="ru-RU"/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Яркая">
  <a:themeElements>
    <a:clrScheme name="Яркая">
      <a:dk1>
        <a:sysClr val="windowText" lastClr="000000"/>
      </a:dk1>
      <a:lt1>
        <a:sysClr val="window" lastClr="FFFFFF"/>
      </a:lt1>
      <a:dk2>
        <a:srgbClr val="666666"/>
      </a:dk2>
      <a:lt2>
        <a:srgbClr val="D2D2D2"/>
      </a:lt2>
      <a:accent1>
        <a:srgbClr val="FF388C"/>
      </a:accent1>
      <a:accent2>
        <a:srgbClr val="E40059"/>
      </a:accent2>
      <a:accent3>
        <a:srgbClr val="9C007F"/>
      </a:accent3>
      <a:accent4>
        <a:srgbClr val="68007F"/>
      </a:accent4>
      <a:accent5>
        <a:srgbClr val="005BD3"/>
      </a:accent5>
      <a:accent6>
        <a:srgbClr val="00349E"/>
      </a:accent6>
      <a:hlink>
        <a:srgbClr val="17BBFD"/>
      </a:hlink>
      <a:folHlink>
        <a:srgbClr val="FF79C2"/>
      </a:folHlink>
    </a:clrScheme>
    <a:fontScheme name="Яркая">
      <a:majorFont>
        <a:latin typeface="Century Gothic"/>
        <a:ea typeface=""/>
        <a:cs typeface=""/>
        <a:font script="Jpan" typeface="HGｺﾞｼｯｸM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</a:minorFont>
    </a:fontScheme>
    <a:fmtScheme name="Яркая">
      <a:fillStyleLst>
        <a:solidFill>
          <a:schemeClr val="phClr"/>
        </a:solidFill>
        <a:gradFill rotWithShape="1">
          <a:gsLst>
            <a:gs pos="0">
              <a:schemeClr val="phClr">
                <a:tint val="10000"/>
                <a:satMod val="300000"/>
              </a:schemeClr>
            </a:gs>
            <a:gs pos="34000">
              <a:schemeClr val="phClr">
                <a:tint val="13500"/>
                <a:satMod val="250000"/>
              </a:schemeClr>
            </a:gs>
            <a:gs pos="100000">
              <a:schemeClr val="phClr">
                <a:tint val="60000"/>
                <a:satMod val="200000"/>
              </a:schemeClr>
            </a:gs>
          </a:gsLst>
          <a:path path="circle">
            <a:fillToRect l="50000" t="155000" r="50000" b="-55000"/>
          </a:path>
        </a:gradFill>
        <a:gradFill rotWithShape="1">
          <a:gsLst>
            <a:gs pos="0">
              <a:schemeClr val="phClr">
                <a:tint val="60000"/>
                <a:satMod val="160000"/>
              </a:schemeClr>
            </a:gs>
            <a:gs pos="46000">
              <a:schemeClr val="phClr">
                <a:tint val="86000"/>
                <a:satMod val="160000"/>
              </a:schemeClr>
            </a:gs>
            <a:gs pos="100000">
              <a:schemeClr val="phClr">
                <a:shade val="40000"/>
                <a:satMod val="160000"/>
              </a:schemeClr>
            </a:gs>
          </a:gsLst>
          <a:path path="circle">
            <a:fillToRect l="50000" t="155000" r="50000" b="-55000"/>
          </a:path>
        </a:gradFill>
      </a:fillStyleLst>
      <a:lnStyleLst>
        <a:ln w="9525" cap="flat" cmpd="sng" algn="ctr">
          <a:solidFill>
            <a:schemeClr val="phClr">
              <a:satMod val="12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147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38100" dir="14700000" algn="t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50800" dist="38100" dir="14700000" algn="t" rotWithShape="0">
              <a:srgbClr val="000000">
                <a:alpha val="60000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3600000"/>
            </a:lightRig>
          </a:scene3d>
          <a:sp3d prstMaterial="plastic">
            <a:bevelT w="127000" h="38200" prst="relaxedInset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8000"/>
                <a:satMod val="230000"/>
              </a:schemeClr>
            </a:gs>
            <a:gs pos="60000">
              <a:schemeClr val="phClr">
                <a:shade val="92000"/>
                <a:satMod val="230000"/>
              </a:schemeClr>
            </a:gs>
            <a:gs pos="100000">
              <a:schemeClr val="phClr">
                <a:tint val="85000"/>
                <a:satMod val="400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1200"/>
                <a:satMod val="150000"/>
              </a:schemeClr>
              <a:schemeClr val="phClr">
                <a:tint val="90000"/>
                <a:satMod val="150000"/>
              </a:schemeClr>
            </a:duotone>
          </a:blip>
          <a:tile tx="0" ty="0" sx="70000" sy="7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Verve</Template>
  <TotalTime>42</TotalTime>
  <Words>4264</Words>
  <PresentationFormat>Экран (4:3)</PresentationFormat>
  <Paragraphs>139</Paragraphs>
  <Slides>31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31</vt:i4>
      </vt:variant>
    </vt:vector>
  </HeadingPairs>
  <TitlesOfParts>
    <vt:vector size="32" baseType="lpstr">
      <vt:lpstr>Яркая</vt:lpstr>
      <vt:lpstr>Органы, осуществляющие государственный контроль в сфере защиты прав потребителей. Механизм привлечения к административной и уголовной ответственности за нарушения санитарного законодательства и законодательства по защите прав потребителей. Административное приостановление и временный запрет деятельности объектов. Участие  в судебном производстве при реализации полномочий, возложенных на органы Роспотребнадзора. Администрирование доходов.  Механизм взаимодействия со службой судебных приставов 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  <vt:lpstr>Слайд 16</vt:lpstr>
      <vt:lpstr>Слайд 17</vt:lpstr>
      <vt:lpstr>Слайд 18</vt:lpstr>
      <vt:lpstr>Слайд 19</vt:lpstr>
      <vt:lpstr>Слайд 20</vt:lpstr>
      <vt:lpstr>Слайд 21</vt:lpstr>
      <vt:lpstr>Слайд 22</vt:lpstr>
      <vt:lpstr>Слайд 23</vt:lpstr>
      <vt:lpstr>Слайд 24</vt:lpstr>
      <vt:lpstr>Слайд 25</vt:lpstr>
      <vt:lpstr>Слайд 26</vt:lpstr>
      <vt:lpstr>Слайд 27</vt:lpstr>
      <vt:lpstr>Слайд 28</vt:lpstr>
      <vt:lpstr>Слайд 29</vt:lpstr>
      <vt:lpstr>Слайд 30</vt:lpstr>
      <vt:lpstr>Слайд 31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User</dc:creator>
  <cp:lastModifiedBy>User</cp:lastModifiedBy>
  <cp:revision>6</cp:revision>
  <dcterms:created xsi:type="dcterms:W3CDTF">2018-04-12T10:07:45Z</dcterms:created>
  <dcterms:modified xsi:type="dcterms:W3CDTF">2018-04-13T15:43:44Z</dcterms:modified>
</cp:coreProperties>
</file>