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Санитарно-эпидемиологическое благополучие населения обеспечивается посредством:</a:t>
            </a:r>
            <a:br>
              <a:rPr lang="ru-RU" sz="31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4300" dirty="0" smtClean="0"/>
              <a:t>профилактики </a:t>
            </a:r>
            <a:r>
              <a:rPr lang="ru-RU" sz="4300" dirty="0"/>
              <a:t>заболеваний в соответствии с санитарно-эпидемиологической обстановкой и прогнозом ее изменения</a:t>
            </a:r>
            <a:r>
              <a:rPr lang="ru-RU" sz="4300" dirty="0" smtClean="0"/>
              <a:t>;</a:t>
            </a:r>
            <a:endParaRPr lang="ru-RU" sz="4300" dirty="0"/>
          </a:p>
          <a:p>
            <a:pPr algn="just"/>
            <a:r>
              <a:rPr lang="ru-RU" sz="4300" dirty="0"/>
              <a:t>выполнения санитарно-противоэпидемических (профилактических) мероприятий и обязательного соблюдения гражданами, индивидуальными предпринимателями и юридическими лицами санитарных правил как составной части осуществляемой ими деятельности;</a:t>
            </a:r>
          </a:p>
          <a:p>
            <a:pPr algn="just"/>
            <a:r>
              <a:rPr lang="ru-RU" sz="4300" dirty="0" smtClean="0"/>
              <a:t>государственного </a:t>
            </a:r>
            <a:r>
              <a:rPr lang="ru-RU" sz="4300" dirty="0"/>
              <a:t>санитарно-эпидемиологического нормирования;</a:t>
            </a:r>
          </a:p>
          <a:p>
            <a:pPr algn="just"/>
            <a:r>
              <a:rPr lang="ru-RU" sz="4300" dirty="0"/>
              <a:t>федерального государственного санитарно-эпидемиологического надзора</a:t>
            </a:r>
            <a:r>
              <a:rPr lang="ru-RU" sz="4300" dirty="0" smtClean="0"/>
              <a:t>;</a:t>
            </a:r>
            <a:endParaRPr lang="ru-RU" sz="4300" dirty="0"/>
          </a:p>
          <a:p>
            <a:pPr algn="just"/>
            <a:r>
              <a:rPr lang="ru-RU" sz="4300" dirty="0"/>
              <a:t>обязательного подтверждения соответствия продукции санитарно-эпидемиологическим требованиям в порядке, установленном </a:t>
            </a:r>
            <a:r>
              <a:rPr lang="ru-RU" sz="4300" dirty="0" smtClean="0"/>
              <a:t>законодательством Российской </a:t>
            </a:r>
            <a:r>
              <a:rPr lang="ru-RU" sz="4300" dirty="0"/>
              <a:t>Федерации о техническом регулировании;</a:t>
            </a:r>
          </a:p>
          <a:p>
            <a:pPr algn="just"/>
            <a:r>
              <a:rPr lang="ru-RU" sz="4300" dirty="0" smtClean="0"/>
              <a:t>лицензирования </a:t>
            </a:r>
            <a:r>
              <a:rPr lang="ru-RU" sz="4300" dirty="0"/>
              <a:t>видов деятельности, представляющих потенциальную опасность для человека</a:t>
            </a:r>
            <a:r>
              <a:rPr lang="ru-RU" sz="4300" dirty="0" smtClean="0"/>
              <a:t>;</a:t>
            </a:r>
            <a:endParaRPr lang="ru-RU" sz="4300" dirty="0"/>
          </a:p>
        </p:txBody>
      </p:sp>
    </p:spTree>
    <p:extLst>
      <p:ext uri="{BB962C8B-B14F-4D97-AF65-F5344CB8AC3E}">
        <p14:creationId xmlns:p14="http://schemas.microsoft.com/office/powerpoint/2010/main" val="2312802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dirty="0"/>
              <a:t>государственной регистрации потенциально опасных для человека химических и биологических веществ, отдельных видов продукции, радиоактивных веществ, отходов производства и потребления, а также впервые ввозимых на территорию Российской Федерации отдельных видов продукции;</a:t>
            </a:r>
          </a:p>
          <a:p>
            <a:pPr algn="just"/>
            <a:r>
              <a:rPr lang="ru-RU" dirty="0"/>
              <a:t>проведения социально-гигиенического мониторинга;</a:t>
            </a:r>
          </a:p>
          <a:p>
            <a:pPr algn="just"/>
            <a:r>
              <a:rPr lang="ru-RU" dirty="0"/>
              <a:t>научных исследований в области обеспечения санитарно-эпидемиологического благополучия населения;</a:t>
            </a:r>
          </a:p>
          <a:p>
            <a:pPr algn="just"/>
            <a:r>
              <a:rPr lang="ru-RU" dirty="0"/>
              <a:t>формирования и ведения открытых и общедоступных федеральных информационных ресурсов, направленных на своевременное информирование органов государственной власти, органов местного самоуправления, юридических лиц, индивидуальных предпринимателей и граждан о возникновении инфекционных заболеваний, массовых неинфекционных заболеваний (отравлений), состоянии среды обитания и проводимых санитарно-противоэпидемических (профилактических) мероприятиях;</a:t>
            </a:r>
          </a:p>
          <a:p>
            <a:pPr algn="just"/>
            <a:r>
              <a:rPr lang="ru-RU" dirty="0"/>
              <a:t>мер по гигиеническому воспитанию и обучению населения и пропаганде здорового образа жизни;</a:t>
            </a:r>
          </a:p>
          <a:p>
            <a:pPr algn="just"/>
            <a:r>
              <a:rPr lang="ru-RU" dirty="0"/>
              <a:t>мер по привлечению к ответственности за нарушение законодательства Российской Федерации в области обеспечения санитарно-эпидемиологического благополучия населения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007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37. Государственное санитарно-эпидемиологическое нормирование</a:t>
            </a:r>
          </a:p>
          <a:p>
            <a:pPr algn="just"/>
            <a:r>
              <a:rPr lang="ru-RU" dirty="0" smtClean="0"/>
              <a:t>1. Государственное санитарно-эпидемиологическое нормирование включает в себя:</a:t>
            </a:r>
          </a:p>
          <a:p>
            <a:pPr algn="just"/>
            <a:r>
              <a:rPr lang="ru-RU" dirty="0" smtClean="0"/>
              <a:t>разработку единых требований к проведению научно-исследовательских работ по обоснованию санитарных правил;</a:t>
            </a:r>
          </a:p>
          <a:p>
            <a:pPr algn="just"/>
            <a:r>
              <a:rPr lang="ru-RU" dirty="0" smtClean="0"/>
              <a:t>контроль за проведением научно-исследовательских работ по государственному санитарно-эпидемиологическому нормированию;</a:t>
            </a:r>
          </a:p>
          <a:p>
            <a:pPr algn="just"/>
            <a:r>
              <a:rPr lang="ru-RU" dirty="0" smtClean="0"/>
              <a:t>разработку (пересмотр), экспертизу, утверждение и опубликование санитарных правил;</a:t>
            </a:r>
          </a:p>
          <a:p>
            <a:pPr algn="just"/>
            <a:r>
              <a:rPr lang="ru-RU" dirty="0" smtClean="0"/>
              <a:t>контроль за внедрением санитарных правил, изучение и обобщение практики их применения;</a:t>
            </a:r>
          </a:p>
          <a:p>
            <a:pPr algn="just"/>
            <a:r>
              <a:rPr lang="ru-RU" dirty="0" smtClean="0"/>
              <a:t>регистрацию и систематизацию санитарных правил, формирование и ведение единой федеральной базы данных в области государственного санитарно-эпидемиологического нормирования.</a:t>
            </a:r>
          </a:p>
          <a:p>
            <a:pPr algn="just"/>
            <a:r>
              <a:rPr lang="ru-RU" dirty="0" smtClean="0"/>
              <a:t>2. Государственное санитарно-эпидемиологическое нормирование осуществляется органами и учреждениями государственной санитарно-эпидемиологической службы Российской Федерации в соответствии с положением, утвержденным Правительством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76672"/>
            <a:ext cx="8640960" cy="60486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38. Разработка санитарных </a:t>
            </a:r>
            <a:r>
              <a:rPr lang="ru-RU" dirty="0" smtClean="0"/>
              <a:t>правил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1. Санитарные правила разрабатываются федеральным органом исполнительной власти, уполномоченным осуществлять санитарно-эпидемиологический надзор, и иными органами и учреждениями государственной санитарно-эпидемиологической службы Российской Федерации в связи с установленной необходимостью санитарно-эпидемиологического нормирования факторов среды обитания и условий жизнедеятельности человека.</a:t>
            </a:r>
          </a:p>
          <a:p>
            <a:pPr marL="0" indent="0" algn="just">
              <a:buNone/>
            </a:pPr>
            <a:r>
              <a:rPr lang="ru-RU" dirty="0" smtClean="0"/>
              <a:t>2. Разработка санитарных правил должна предусматривать:</a:t>
            </a:r>
          </a:p>
          <a:p>
            <a:pPr algn="just"/>
            <a:r>
              <a:rPr lang="ru-RU" dirty="0" smtClean="0"/>
              <a:t>проведение комплексных исследований по выявлению и оценке воздействия факторов среды обитания на здоровье населения;</a:t>
            </a:r>
          </a:p>
          <a:p>
            <a:pPr algn="just"/>
            <a:r>
              <a:rPr lang="ru-RU" dirty="0" smtClean="0"/>
              <a:t>определение санитарно-эпидемиологических требований предотвращения вредного воздействия факторов среды обитания на здоровье населения;</a:t>
            </a:r>
          </a:p>
          <a:p>
            <a:pPr algn="just"/>
            <a:r>
              <a:rPr lang="ru-RU" dirty="0" smtClean="0"/>
              <a:t>установление критериев безопасности и (или) безвредности, гигиенических и иных нормативов факторов среды обитания;</a:t>
            </a:r>
          </a:p>
          <a:p>
            <a:pPr algn="just"/>
            <a:r>
              <a:rPr lang="ru-RU" dirty="0" smtClean="0"/>
              <a:t>анализ международного опыта в области санитарно-эпидемиологического нормирования;</a:t>
            </a:r>
          </a:p>
          <a:p>
            <a:pPr algn="just"/>
            <a:r>
              <a:rPr lang="ru-RU" dirty="0" smtClean="0"/>
              <a:t>установление оснований для пересмотра гигиенических и иных нормативов;</a:t>
            </a:r>
          </a:p>
          <a:p>
            <a:pPr algn="just"/>
            <a:r>
              <a:rPr lang="ru-RU" dirty="0" smtClean="0"/>
              <a:t>прогнозирование социальных и экономических последствий применения санитарных правил;</a:t>
            </a:r>
          </a:p>
          <a:p>
            <a:pPr algn="just"/>
            <a:r>
              <a:rPr lang="ru-RU" dirty="0" smtClean="0"/>
              <a:t>обоснование сроков и условий введения санитарных правил в действие.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619268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39. Утверждение и введение в действие санитарных </a:t>
            </a:r>
            <a:r>
              <a:rPr lang="ru-RU" dirty="0" smtClean="0"/>
              <a:t>правил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1. На территории Российской Федерации действуют федеральные санитарные правила, утвержденные и введенные в действие федеральным органом исполнительной власти, уполномоченным осуществлять государственный санитарно-эпидемиологический надзор в порядке, установленном Правительством Российской Федерации.</a:t>
            </a:r>
          </a:p>
          <a:p>
            <a:pPr marL="0" indent="0" algn="just">
              <a:buNone/>
            </a:pPr>
            <a:r>
              <a:rPr lang="ru-RU" dirty="0" smtClean="0"/>
              <a:t>2. Санитарные правила подлежат регистрации и официальному опубликованию в порядке, установленном законодательством Российской Федерации.</a:t>
            </a:r>
          </a:p>
          <a:p>
            <a:pPr marL="0" indent="0" algn="just">
              <a:buNone/>
            </a:pPr>
            <a:r>
              <a:rPr lang="ru-RU" dirty="0" smtClean="0"/>
              <a:t>3. Соблюдение санитарных правил является обязательным для граждан, индивидуальных предпринимателей и юридических лиц.</a:t>
            </a:r>
          </a:p>
          <a:p>
            <a:pPr marL="0" indent="0" algn="just">
              <a:buNone/>
            </a:pPr>
            <a:r>
              <a:rPr lang="ru-RU" dirty="0" smtClean="0"/>
              <a:t>4. Нормативные правовые акты, касающиеся вопросов обеспечения санитарно-эпидемиологического благополучия населения, принимаемые федеральными органами исполнительной власти, органами исполнительной власти субъектов Российской Федерации, органами местного самоуправления, решения юридических лиц по указанным вопросам, государственные стандарты, строительные нормы и правила, правила охраны труда, ветеринарные и фитосанитарные правила не должны противоречить санитарным правилам.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435280" cy="666936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40. Особенности лицензирования отдельных видов деятельности, представляющих потенциальную опасность для </a:t>
            </a:r>
            <a:r>
              <a:rPr lang="ru-RU" dirty="0" smtClean="0"/>
              <a:t>человека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1. Отдельные виды деятельности, представляющие потенциальную опасность для человека, подлежат лицензированию в соответствии с законодательством Российской Федерации.</a:t>
            </a:r>
          </a:p>
          <a:p>
            <a:pPr marL="0" indent="0" algn="just">
              <a:buNone/>
            </a:pPr>
            <a:r>
              <a:rPr lang="ru-RU" dirty="0" smtClean="0"/>
              <a:t>2</a:t>
            </a:r>
            <a:r>
              <a:rPr lang="ru-RU" dirty="0" smtClean="0"/>
              <a:t>. Обязательным условием для принятия решения о выдаче лицензии является представление соискателем лицензии санитарно-эпидемиологического заключения о соответствии санитарным правилам следующих представляющих потенциальную опасность для человека видов деятельности:</a:t>
            </a:r>
          </a:p>
          <a:p>
            <a:pPr algn="just"/>
            <a:r>
              <a:rPr lang="ru-RU" dirty="0" smtClean="0"/>
              <a:t>производство и оборот этилового спирта, алкогольной и спиртосодержащей продукции;</a:t>
            </a:r>
          </a:p>
          <a:p>
            <a:pPr algn="just"/>
            <a:r>
              <a:rPr lang="ru-RU" dirty="0" smtClean="0"/>
              <a:t>производство табачных изделий;</a:t>
            </a:r>
          </a:p>
          <a:p>
            <a:pPr algn="just"/>
            <a:r>
              <a:rPr lang="ru-RU" dirty="0" smtClean="0"/>
              <a:t>производство лекарственных средств;</a:t>
            </a:r>
          </a:p>
          <a:p>
            <a:pPr algn="just"/>
            <a:r>
              <a:rPr lang="ru-RU" dirty="0" smtClean="0"/>
              <a:t>производство дезинфекционных, дезинсекционных и </a:t>
            </a:r>
            <a:r>
              <a:rPr lang="ru-RU" dirty="0" err="1" smtClean="0"/>
              <a:t>дератизационных</a:t>
            </a:r>
            <a:r>
              <a:rPr lang="ru-RU" dirty="0" smtClean="0"/>
              <a:t> средств;</a:t>
            </a:r>
          </a:p>
          <a:p>
            <a:pPr algn="just"/>
            <a:r>
              <a:rPr lang="ru-RU" dirty="0" smtClean="0"/>
              <a:t>медицинская и фармацевтическая деятельность;</a:t>
            </a:r>
          </a:p>
          <a:p>
            <a:pPr algn="just"/>
            <a:r>
              <a:rPr lang="ru-RU" dirty="0" smtClean="0"/>
              <a:t>деятельность, связанная с использованием возбудителей инфекционных заболеваний;</a:t>
            </a:r>
          </a:p>
          <a:p>
            <a:pPr algn="just"/>
            <a:r>
              <a:rPr lang="ru-RU" dirty="0" smtClean="0"/>
              <a:t>деятельность, связанная с использованием источников ионизирующего излучения;</a:t>
            </a:r>
          </a:p>
          <a:p>
            <a:pPr algn="just"/>
            <a:r>
              <a:rPr lang="ru-RU" dirty="0" smtClean="0"/>
              <a:t>деятельность в области обращения с ядерными материалами и радиоактивными веществами;</a:t>
            </a:r>
          </a:p>
          <a:p>
            <a:pPr algn="just"/>
            <a:r>
              <a:rPr lang="ru-RU" dirty="0" smtClean="0"/>
              <a:t>деятельность по обращению с опасными отходами;</a:t>
            </a:r>
          </a:p>
          <a:p>
            <a:pPr algn="just"/>
            <a:r>
              <a:rPr lang="ru-RU" dirty="0" smtClean="0"/>
              <a:t>образовательная деятельность.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32656"/>
            <a:ext cx="8507288" cy="626469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Статья 41. Особенности сертификации отдельных видов продукции, работ и услуг, представляющих потенциальную опасность для человека</a:t>
            </a:r>
          </a:p>
          <a:p>
            <a:pPr algn="just"/>
            <a:r>
              <a:rPr lang="ru-RU" dirty="0" smtClean="0"/>
              <a:t>Сертификация отдельных видов продукции, работ и услуг, представляющих потенциальную опасность для человека, осуществляется в соответствии с законодательством Российской Федерации при наличии санитарно-эпидемиологического заключения о соответствии таких продукции, работ и услуг санитарным правилам.</a:t>
            </a:r>
          </a:p>
          <a:p>
            <a:pPr marL="0" indent="0" algn="just">
              <a:buNone/>
            </a:pPr>
            <a:r>
              <a:rPr lang="ru-RU" dirty="0" smtClean="0"/>
              <a:t>Статья 42. Санитарно-эпидемиологические экспертизы, расследования, обследования, исследования, испытания и токсикологические, гигиенические и иные виды оценок</a:t>
            </a:r>
          </a:p>
          <a:p>
            <a:pPr marL="0" indent="0" algn="just">
              <a:buNone/>
            </a:pPr>
            <a:r>
              <a:rPr lang="ru-RU" dirty="0" smtClean="0"/>
              <a:t>1. Санитарно-эпидемиологические экспертизы, расследования, обследования, исследования, испытания и токсикологические, гигиенические и иные виды оценок проводятся органами и учреждениями государственной санитарно-эпидемиологической службы Российской Федерации, организациями, аккредитованными в установленном порядке, экспертами с использованием утвержденных методов, методик выполнения измерений и типов средств измерений в целях:</a:t>
            </a:r>
          </a:p>
          <a:p>
            <a:pPr algn="just"/>
            <a:r>
              <a:rPr lang="ru-RU" dirty="0" smtClean="0"/>
              <a:t>установления и предотвращения вредного воздействия факторов среды обитания на человека;</a:t>
            </a:r>
          </a:p>
          <a:p>
            <a:pPr algn="just"/>
            <a:r>
              <a:rPr lang="ru-RU" dirty="0" smtClean="0"/>
              <a:t>установления причин возникновения и распространения инфекционных заболеваний и массовых неинфекционных заболеваний (отравлений);</a:t>
            </a:r>
          </a:p>
          <a:p>
            <a:pPr algn="just"/>
            <a:r>
              <a:rPr lang="ru-RU" dirty="0" smtClean="0"/>
              <a:t>установления соответствия (несоответствия) проектной документации, объектов хозяйственной и иной деятельности, продукции, работ, услуг, предусмотренных статьями 12 и 13, 15 - 28, 40 и 41 настоящего Федерального закона, санитарным правилам.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2. На основании результатов санитарно-эпидемиологических экспертиз, расследований, обследований, исследований, испытаний и токсикологических, гигиенических и иных видов оценок, оформленных в установленном порядке, главными государственными санитарными врачами в соответствии со статьей 51 настоящего Федерального закона даются санитарно-эпидемиологические заключения.</a:t>
            </a:r>
          </a:p>
          <a:p>
            <a:pPr marL="0" indent="0" algn="just">
              <a:buNone/>
            </a:pPr>
            <a:r>
              <a:rPr lang="ru-RU" dirty="0" smtClean="0"/>
              <a:t>3. Порядок проведения санитарно-эпидемиологических экспертиз, расследований, обследований, исследований, испытаний и токсикологических, гигиенических и иных видов оценок устанавливается федеральным органом исполнительной власти, уполномоченным осуществлять государственный санитарно-эпидемиологический надзор.</a:t>
            </a:r>
          </a:p>
          <a:p>
            <a:pPr marL="0" indent="0" algn="just">
              <a:buNone/>
            </a:pPr>
            <a:r>
              <a:rPr lang="ru-RU" dirty="0" smtClean="0"/>
              <a:t>4. Органы и учреждения государственной санитарно-эпидемиологической службы Российской Федерации, организации, аккредитованные в установленном порядке, и эксперты, которые проводят санитарно-эпидемиологические экспертизы, расследования, обследования, исследования, испытания и токсикологические, гигиенические и иные виды оценок, несут ответственность за их качество и объективность в соответствии с законодательством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892480" cy="684076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43. Государственная регистрация веществ и продукции</a:t>
            </a:r>
          </a:p>
          <a:p>
            <a:pPr algn="just"/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1. Государственной регистрации подлежат:</a:t>
            </a:r>
          </a:p>
          <a:p>
            <a:pPr algn="just"/>
            <a:r>
              <a:rPr lang="ru-RU" dirty="0" smtClean="0"/>
              <a:t>впервые внедряемые в производство и ранее не использовавшиеся химические, биологические вещества и изготовляемые на их основе препараты (далее - вещества), потенциально опасные для человека;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отдельные виды продукции, представляющие потенциальную опасность для человека;</a:t>
            </a:r>
          </a:p>
          <a:p>
            <a:pPr algn="just"/>
            <a:r>
              <a:rPr lang="ru-RU" dirty="0" smtClean="0"/>
              <a:t>отдельные виды продукции, в том числе пищевые продукты, впервые ввозимые на территорию Российской Федерации.</a:t>
            </a:r>
          </a:p>
          <a:p>
            <a:pPr marL="0" indent="0" algn="just">
              <a:buNone/>
            </a:pPr>
            <a:r>
              <a:rPr lang="ru-RU" dirty="0" smtClean="0"/>
              <a:t>2. Государственная регистрация указанных в пункте 1 настоящей статьи веществ и отдельных видов продукции проводится на основании:</a:t>
            </a:r>
          </a:p>
          <a:p>
            <a:pPr algn="just"/>
            <a:r>
              <a:rPr lang="ru-RU" dirty="0" smtClean="0"/>
              <a:t>оценки опасности веществ и отдельных видов продукции для человека и среды обитания;</a:t>
            </a:r>
          </a:p>
          <a:p>
            <a:pPr algn="just"/>
            <a:r>
              <a:rPr lang="ru-RU" dirty="0" smtClean="0"/>
              <a:t>установления гигиенических и иных нормативов содержания веществ, отдельных компонентов продукции в среде обитания;</a:t>
            </a:r>
          </a:p>
          <a:p>
            <a:pPr algn="just"/>
            <a:r>
              <a:rPr lang="ru-RU" dirty="0" smtClean="0"/>
              <a:t>разработки защитных мер, в том числе условий утилизации и уничтожения веществ и отдельных видов продукции, по предотвращению их вредного воздействия на человека и среду обитания.</a:t>
            </a:r>
          </a:p>
          <a:p>
            <a:pPr marL="0" indent="0" algn="just">
              <a:buNone/>
            </a:pPr>
            <a:r>
              <a:rPr lang="ru-RU" dirty="0" smtClean="0"/>
              <a:t>3. Оценка опасности веществ и отдельных видов продукции для человека и среды обитания, установление гигиенических и иных нормативов содержания веществ и отдельных компонентов продукции в среде обитания, разработка защитных мер осуществляются организациями, аккредитованными в установленном порядке.</a:t>
            </a:r>
          </a:p>
          <a:p>
            <a:pPr algn="just"/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4. Государственная регистрация указанных в пункте 1 настоящей статьи веществ и отдельных видов продукции проводится уполномоченными на то федеральными органами исполнительной власти в порядке, установленном Правительством Российской Федерации</a:t>
            </a:r>
            <a:r>
              <a:rPr lang="ru-RU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44. Государственный санитарно-эпидемиологический </a:t>
            </a:r>
            <a:r>
              <a:rPr lang="ru-RU" dirty="0" smtClean="0"/>
              <a:t>надзор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1. Государственный санитарно-эпидемиологический надзор включает в себя:</a:t>
            </a:r>
          </a:p>
          <a:p>
            <a:r>
              <a:rPr lang="ru-RU" dirty="0" smtClean="0"/>
              <a:t>контроль за выполнением санитарного законодательства, санитарно-противоэпидемических (профилактических) мероприятий, предписаний и постановлений должностных лиц, осуществляющих государственный санитарно-эпидемиологический надзор;</a:t>
            </a:r>
          </a:p>
          <a:p>
            <a:r>
              <a:rPr lang="ru-RU" dirty="0" smtClean="0"/>
              <a:t>санитарно-карантинный контроль в пунктах пропуска через Государственную границу Российской Федерации;</a:t>
            </a:r>
          </a:p>
          <a:p>
            <a:r>
              <a:rPr lang="ru-RU" dirty="0" smtClean="0"/>
              <a:t>меры пресечения нарушений санитарного законодательства, выдачу предписаний и вынесение постановлений о фактах нарушения санитарного законодательства, а также привлечение к ответственности лиц, их совершивших;</a:t>
            </a:r>
          </a:p>
          <a:p>
            <a:r>
              <a:rPr lang="ru-RU" dirty="0" smtClean="0"/>
              <a:t>контроль за санитарно-эпидемиологической обстановкой;</a:t>
            </a:r>
          </a:p>
          <a:p>
            <a:r>
              <a:rPr lang="ru-RU" dirty="0" smtClean="0"/>
              <a:t>проведение санитарно-эпидемиологических расследований, направленных на установление причин и выявление условий возникновения и распространения инфекционных заболеваний и массовых неинфекционных заболеваний (отравлений);</a:t>
            </a:r>
          </a:p>
          <a:p>
            <a:r>
              <a:rPr lang="ru-RU" dirty="0" smtClean="0"/>
              <a:t>разработку предложений о проведении санитарно-противоэпидемических (профилактических) мероприятий;</a:t>
            </a:r>
          </a:p>
          <a:p>
            <a:r>
              <a:rPr lang="ru-RU" dirty="0" smtClean="0"/>
              <a:t>статистическое наблюдение в области обеспечения санитарно-эпидемиологического благополучия населения на федеральном уровне, государственный учет инфекционных заболеваний, профессиональных заболеваний, массовых неинфекционных заболеваний (отравлений) в связи с вредным воздействием факторов среды обитания в целях формирования государственных информационных ресурсов.</a:t>
            </a:r>
          </a:p>
          <a:p>
            <a:r>
              <a:rPr lang="ru-RU" dirty="0" smtClean="0"/>
              <a:t>2. Государственный санитарно-эпидемиологический надзор осуществляется органами и учреждениями (должностными лицами) государственной санитарно-эпидемиологической службы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Статья 45. Социально-гигиенический мониторинг</a:t>
            </a:r>
          </a:p>
          <a:p>
            <a:pPr marL="0" indent="0">
              <a:buNone/>
            </a:pPr>
            <a:r>
              <a:rPr lang="ru-RU" dirty="0" smtClean="0"/>
              <a:t>1. Для оценки, выявления изменений и прогноза состояния здоровья населения и среды обитания, установления и устранения вредного воздействия на человека факторов среды обитания осуществляется социально-гигиенический </a:t>
            </a:r>
            <a:r>
              <a:rPr lang="ru-RU" dirty="0" smtClean="0"/>
              <a:t>мониторинг.</a:t>
            </a:r>
          </a:p>
          <a:p>
            <a:pPr marL="0" indent="0">
              <a:buNone/>
            </a:pPr>
            <a:r>
              <a:rPr lang="ru-RU" dirty="0" smtClean="0"/>
              <a:t>2. Социально-гигиенический мониторинг проводится на федеральном уровне, уровне субъектов Российской Федерации, в городских и сельских поселениях органами и учреждениями государственной санитарно-эпидемиологической службы Российской Федерации совместно с федеральными органами исполнительной власти, органами исполнительной власти субъектов Российской Федерации, органами местного самоуправления.</a:t>
            </a:r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 smtClean="0"/>
              <a:t>. Порядок проведения социально-гигиенического мониторинга устанавливается Правительством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1485</Words>
  <Application>Microsoft Office PowerPoint</Application>
  <PresentationFormat>Экран (4:3)</PresentationFormat>
  <Paragraphs>91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Санитарно-эпидемиологическое благополучие населения обеспечивается посредством: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Нина</cp:lastModifiedBy>
  <cp:revision>4</cp:revision>
  <dcterms:created xsi:type="dcterms:W3CDTF">2018-04-06T11:00:24Z</dcterms:created>
  <dcterms:modified xsi:type="dcterms:W3CDTF">2018-04-13T15:17:47Z</dcterms:modified>
</cp:coreProperties>
</file>