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5" r:id="rId23"/>
    <p:sldId id="286" r:id="rId24"/>
    <p:sldId id="287" r:id="rId25"/>
    <p:sldId id="288" r:id="rId26"/>
    <p:sldId id="289" r:id="rId27"/>
    <p:sldId id="290" r:id="rId28"/>
    <p:sldId id="291" r:id="rId29"/>
    <p:sldId id="292" r:id="rId30"/>
    <p:sldId id="293" r:id="rId31"/>
    <p:sldId id="294" r:id="rId32"/>
    <p:sldId id="295" r:id="rId33"/>
    <p:sldId id="283" r:id="rId34"/>
    <p:sldId id="296" r:id="rId35"/>
    <p:sldId id="297" r:id="rId36"/>
    <p:sldId id="298" r:id="rId37"/>
    <p:sldId id="299" r:id="rId38"/>
    <p:sldId id="300" r:id="rId39"/>
    <p:sldId id="301" r:id="rId40"/>
    <p:sldId id="284" r:id="rId41"/>
    <p:sldId id="302" r:id="rId42"/>
    <p:sldId id="303" r:id="rId43"/>
    <p:sldId id="304" r:id="rId44"/>
    <p:sldId id="305" r:id="rId45"/>
    <p:sldId id="306" r:id="rId46"/>
    <p:sldId id="307" r:id="rId47"/>
    <p:sldId id="308" r:id="rId48"/>
    <p:sldId id="310" r:id="rId49"/>
    <p:sldId id="311" r:id="rId50"/>
    <p:sldId id="313" r:id="rId51"/>
    <p:sldId id="312" r:id="rId52"/>
    <p:sldId id="309" r:id="rId53"/>
    <p:sldId id="314" r:id="rId54"/>
    <p:sldId id="258" r:id="rId55"/>
    <p:sldId id="259" r:id="rId5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01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4" name="Прямоугольник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2362200" y="4038600"/>
            <a:ext cx="6477000" cy="1828800"/>
          </a:xfrm>
        </p:spPr>
        <p:txBody>
          <a:bodyPr anchor="b"/>
          <a:lstStyle>
            <a:lvl1pPr>
              <a:defRPr cap="all" baseline="0"/>
            </a:lvl1pPr>
          </a:lstStyle>
          <a:p>
            <a:r>
              <a:rPr lang="ru-RU" smtClean="0"/>
              <a:t>Образец заголовка</a:t>
            </a:r>
            <a:endParaRPr lang="en-US"/>
          </a:p>
        </p:txBody>
      </p:sp>
      <p:sp>
        <p:nvSpPr>
          <p:cNvPr id="9" name="Подзаголовок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7" name="Дата 27"/>
          <p:cNvSpPr>
            <a:spLocks noGrp="1"/>
          </p:cNvSpPr>
          <p:nvPr>
            <p:ph type="dt" sz="half" idx="10"/>
          </p:nvPr>
        </p:nvSpPr>
        <p:spPr>
          <a:xfrm>
            <a:off x="76200" y="6069013"/>
            <a:ext cx="2057400" cy="685800"/>
          </a:xfrm>
        </p:spPr>
        <p:txBody>
          <a:bodyPr>
            <a:noAutofit/>
          </a:bodyPr>
          <a:lstStyle>
            <a:lvl1pPr algn="ctr">
              <a:defRPr sz="2000" smtClean="0">
                <a:solidFill>
                  <a:srgbClr val="FFFFFF"/>
                </a:solidFill>
              </a:defRPr>
            </a:lvl1pPr>
          </a:lstStyle>
          <a:p>
            <a:pPr>
              <a:defRPr/>
            </a:pPr>
            <a:fld id="{0AF36AC1-FAF0-44D4-A5CB-6BF49D06FA38}" type="datetimeFigureOut">
              <a:rPr lang="ru-RU"/>
              <a:pPr>
                <a:defRPr/>
              </a:pPr>
              <a:t>14.10.2021</a:t>
            </a:fld>
            <a:endParaRPr lang="ru-RU"/>
          </a:p>
        </p:txBody>
      </p:sp>
      <p:sp>
        <p:nvSpPr>
          <p:cNvPr id="10" name="Нижний колонтитул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ru-RU"/>
          </a:p>
        </p:txBody>
      </p:sp>
      <p:sp>
        <p:nvSpPr>
          <p:cNvPr id="11" name="Номер слайда 28"/>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72393C36-AF5C-4C41-919E-9BC928EBBFB3}"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648" y="228600"/>
            <a:ext cx="8153400" cy="990600"/>
          </a:xfrm>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612648" y="1600200"/>
            <a:ext cx="81534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4EBC1BCC-C9A9-4D7F-8CD8-19405F17786B}" type="datetimeFigureOut">
              <a:rPr lang="ru-RU"/>
              <a:pPr>
                <a:defRPr/>
              </a:pPr>
              <a:t>14.10.2021</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8C3BE737-382F-41DE-AEFA-08C09C3BF358}"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Текст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 name="Заголовок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ru-RU" smtClean="0"/>
              <a:t>Образец заголовка</a:t>
            </a:r>
            <a:endParaRPr lang="en-US"/>
          </a:p>
        </p:txBody>
      </p:sp>
      <p:sp>
        <p:nvSpPr>
          <p:cNvPr id="7" name="Дата 11"/>
          <p:cNvSpPr>
            <a:spLocks noGrp="1"/>
          </p:cNvSpPr>
          <p:nvPr>
            <p:ph type="dt" sz="half" idx="10"/>
          </p:nvPr>
        </p:nvSpPr>
        <p:spPr/>
        <p:txBody>
          <a:bodyPr/>
          <a:lstStyle>
            <a:lvl1pPr>
              <a:defRPr/>
            </a:lvl1pPr>
          </a:lstStyle>
          <a:p>
            <a:pPr>
              <a:defRPr/>
            </a:pPr>
            <a:fld id="{E4DC681F-3EAF-46AD-A3E1-1726A87A92D7}" type="datetimeFigureOut">
              <a:rPr lang="ru-RU"/>
              <a:pPr>
                <a:defRPr/>
              </a:pPr>
              <a:t>14.10.2021</a:t>
            </a:fld>
            <a:endParaRPr lang="ru-RU"/>
          </a:p>
        </p:txBody>
      </p:sp>
      <p:sp>
        <p:nvSpPr>
          <p:cNvPr id="8" name="Номер слайда 12"/>
          <p:cNvSpPr>
            <a:spLocks noGrp="1"/>
          </p:cNvSpPr>
          <p:nvPr>
            <p:ph type="sldNum" sz="quarter" idx="11"/>
          </p:nvPr>
        </p:nvSpPr>
        <p:spPr>
          <a:xfrm>
            <a:off x="0" y="1752600"/>
            <a:ext cx="1295400" cy="701675"/>
          </a:xfrm>
        </p:spPr>
        <p:txBody>
          <a:bodyPr>
            <a:noAutofit/>
          </a:bodyPr>
          <a:lstStyle>
            <a:lvl1pPr>
              <a:defRPr sz="2400" smtClean="0">
                <a:solidFill>
                  <a:srgbClr val="FFFFFF"/>
                </a:solidFill>
              </a:defRPr>
            </a:lvl1pPr>
          </a:lstStyle>
          <a:p>
            <a:pPr>
              <a:defRPr/>
            </a:pPr>
            <a:fld id="{356AFB0A-E8E9-4898-AC1E-FBA01967552D}" type="slidenum">
              <a:rPr lang="ru-RU"/>
              <a:pPr>
                <a:defRPr/>
              </a:pPr>
              <a:t>‹#›</a:t>
            </a:fld>
            <a:endParaRPr lang="ru-RU"/>
          </a:p>
        </p:txBody>
      </p:sp>
      <p:sp>
        <p:nvSpPr>
          <p:cNvPr id="9" name="Нижний колонтитул 13"/>
          <p:cNvSpPr>
            <a:spLocks noGrp="1"/>
          </p:cNvSpPr>
          <p:nvPr>
            <p:ph type="ftr" sz="quarter" idx="12"/>
          </p:nvPr>
        </p:nvSpPr>
        <p:spPr/>
        <p:txBody>
          <a:bodyPr/>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609600" y="1589567"/>
            <a:ext cx="38862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844901" y="1589567"/>
            <a:ext cx="38862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7"/>
          <p:cNvSpPr>
            <a:spLocks noGrp="1"/>
          </p:cNvSpPr>
          <p:nvPr>
            <p:ph type="dt" sz="half" idx="10"/>
          </p:nvPr>
        </p:nvSpPr>
        <p:spPr/>
        <p:txBody>
          <a:bodyPr rtlCol="0"/>
          <a:lstStyle>
            <a:lvl1pPr>
              <a:defRPr/>
            </a:lvl1pPr>
          </a:lstStyle>
          <a:p>
            <a:pPr>
              <a:defRPr/>
            </a:pPr>
            <a:fld id="{9266C34E-8A91-477B-AE40-826E247771E0}" type="datetimeFigureOut">
              <a:rPr lang="ru-RU"/>
              <a:pPr>
                <a:defRPr/>
              </a:pPr>
              <a:t>14.10.2021</a:t>
            </a:fld>
            <a:endParaRPr lang="ru-RU"/>
          </a:p>
        </p:txBody>
      </p:sp>
      <p:sp>
        <p:nvSpPr>
          <p:cNvPr id="6" name="Номер слайда 9"/>
          <p:cNvSpPr>
            <a:spLocks noGrp="1"/>
          </p:cNvSpPr>
          <p:nvPr>
            <p:ph type="sldNum" sz="quarter" idx="11"/>
          </p:nvPr>
        </p:nvSpPr>
        <p:spPr/>
        <p:txBody>
          <a:bodyPr rtlCol="0"/>
          <a:lstStyle>
            <a:lvl1pPr>
              <a:defRPr/>
            </a:lvl1pPr>
          </a:lstStyle>
          <a:p>
            <a:pPr>
              <a:defRPr/>
            </a:pPr>
            <a:fld id="{A1E4DCBA-7F74-48B1-BCC0-509878EEAA52}" type="slidenum">
              <a:rPr lang="ru-RU"/>
              <a:pPr>
                <a:defRPr/>
              </a:pPr>
              <a:t>‹#›</a:t>
            </a:fld>
            <a:endParaRPr lang="ru-RU"/>
          </a:p>
        </p:txBody>
      </p:sp>
      <p:sp>
        <p:nvSpPr>
          <p:cNvPr id="7" name="Нижний колонтитул 11"/>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273050"/>
            <a:ext cx="8153400" cy="86995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609600" y="2438400"/>
            <a:ext cx="3886200" cy="3581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800600" y="2438400"/>
            <a:ext cx="3886200" cy="3581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6" name="Текст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ru-RU" smtClean="0"/>
              <a:t>Образец текста</a:t>
            </a:r>
          </a:p>
        </p:txBody>
      </p:sp>
      <p:sp>
        <p:nvSpPr>
          <p:cNvPr id="15" name="Текст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ru-RU" smtClean="0"/>
              <a:t>Образец текста</a:t>
            </a:r>
          </a:p>
        </p:txBody>
      </p:sp>
      <p:sp>
        <p:nvSpPr>
          <p:cNvPr id="7" name="Дата 9"/>
          <p:cNvSpPr>
            <a:spLocks noGrp="1"/>
          </p:cNvSpPr>
          <p:nvPr>
            <p:ph type="dt" sz="half" idx="10"/>
          </p:nvPr>
        </p:nvSpPr>
        <p:spPr/>
        <p:txBody>
          <a:bodyPr rtlCol="0"/>
          <a:lstStyle>
            <a:lvl1pPr>
              <a:defRPr/>
            </a:lvl1pPr>
          </a:lstStyle>
          <a:p>
            <a:pPr>
              <a:defRPr/>
            </a:pPr>
            <a:fld id="{FC37A176-BC02-4EB1-9397-FF2361E2B494}" type="datetimeFigureOut">
              <a:rPr lang="ru-RU"/>
              <a:pPr>
                <a:defRPr/>
              </a:pPr>
              <a:t>14.10.2021</a:t>
            </a:fld>
            <a:endParaRPr lang="ru-RU"/>
          </a:p>
        </p:txBody>
      </p:sp>
      <p:sp>
        <p:nvSpPr>
          <p:cNvPr id="8" name="Номер слайда 11"/>
          <p:cNvSpPr>
            <a:spLocks noGrp="1"/>
          </p:cNvSpPr>
          <p:nvPr>
            <p:ph type="sldNum" sz="quarter" idx="11"/>
          </p:nvPr>
        </p:nvSpPr>
        <p:spPr/>
        <p:txBody>
          <a:bodyPr rtlCol="0"/>
          <a:lstStyle>
            <a:lvl1pPr>
              <a:defRPr/>
            </a:lvl1pPr>
          </a:lstStyle>
          <a:p>
            <a:pPr>
              <a:defRPr/>
            </a:pPr>
            <a:fld id="{C967F756-AC45-4389-8B7C-448317604CFD}" type="slidenum">
              <a:rPr lang="ru-RU"/>
              <a:pPr>
                <a:defRPr/>
              </a:pPr>
              <a:t>‹#›</a:t>
            </a:fld>
            <a:endParaRPr lang="ru-RU"/>
          </a:p>
        </p:txBody>
      </p:sp>
      <p:sp>
        <p:nvSpPr>
          <p:cNvPr id="9" name="Нижний колонтитул 13"/>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fld id="{CFA93033-C6E3-4F0D-ADCE-39991C8F1CC9}" type="datetimeFigureOut">
              <a:rPr lang="ru-RU"/>
              <a:pPr>
                <a:defRPr/>
              </a:pPr>
              <a:t>14.10.2021</a:t>
            </a:fld>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E683179-2033-4FE6-93F7-0B74BDD9E066}"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a:defRPr/>
            </a:pPr>
            <a:fld id="{42D45552-F6FD-4BB2-9F35-3FE584B2CB98}" type="datetimeFigureOut">
              <a:rPr lang="ru-RU"/>
              <a:pPr>
                <a:defRPr/>
              </a:pPr>
              <a:t>14.10.2021</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a:xfrm>
            <a:off x="0" y="6248400"/>
            <a:ext cx="533400" cy="381000"/>
          </a:xfrm>
        </p:spPr>
        <p:txBody>
          <a:bodyPr/>
          <a:lstStyle>
            <a:lvl1pPr>
              <a:defRPr smtClean="0">
                <a:solidFill>
                  <a:schemeClr val="tx2"/>
                </a:solidFill>
              </a:defRPr>
            </a:lvl1pPr>
          </a:lstStyle>
          <a:p>
            <a:pPr>
              <a:defRPr/>
            </a:pPr>
            <a:fld id="{98FE240B-6916-4418-A6C4-42C3CDBA084D}"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3050"/>
            <a:ext cx="8077200" cy="869950"/>
          </a:xfrm>
        </p:spPr>
        <p:txBody>
          <a:bodyPr/>
          <a:lstStyle>
            <a:lvl1pPr algn="l">
              <a:buNone/>
              <a:defRPr sz="4400" b="0"/>
            </a:lvl1pPr>
          </a:lstStyle>
          <a:p>
            <a:r>
              <a:rPr lang="ru-RU" smtClean="0"/>
              <a:t>Образец заголовка</a:t>
            </a:r>
            <a:endParaRPr lang="en-US"/>
          </a:p>
        </p:txBody>
      </p:sp>
      <p:sp>
        <p:nvSpPr>
          <p:cNvPr id="3" name="Текст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9" name="Содержимое 8"/>
          <p:cNvSpPr>
            <a:spLocks noGrp="1"/>
          </p:cNvSpPr>
          <p:nvPr>
            <p:ph sz="quarter" idx="1"/>
          </p:nvPr>
        </p:nvSpPr>
        <p:spPr>
          <a:xfrm>
            <a:off x="2362200" y="1752600"/>
            <a:ext cx="6400800" cy="44196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A719E33A-3734-48E3-87B2-A937713F722E}" type="datetimeFigureOut">
              <a:rPr lang="ru-RU"/>
              <a:pPr>
                <a:defRPr/>
              </a:pPr>
              <a:t>14.10.2021</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133A318B-7821-4320-8ACC-6BE893B3CB62}"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3">
        <a:schemeClr val="bg2"/>
      </p:bgRef>
    </p:bg>
    <p:spTree>
      <p:nvGrpSpPr>
        <p:cNvPr id="1" name=""/>
        <p:cNvGrpSpPr/>
        <p:nvPr/>
      </p:nvGrpSpPr>
      <p:grpSpPr>
        <a:xfrm>
          <a:off x="0" y="0"/>
          <a:ext cx="0" cy="0"/>
          <a:chOff x="0" y="0"/>
          <a:chExt cx="0" cy="0"/>
        </a:xfrm>
      </p:grpSpPr>
      <p:sp>
        <p:nvSpPr>
          <p:cNvPr id="5" name="Прямоугольник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Прямоугольник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Текст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2" name="Заголовок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ru-RU" smtClean="0"/>
              <a:t>Образец заголовка</a:t>
            </a:r>
            <a:endParaRPr lang="en-US"/>
          </a:p>
        </p:txBody>
      </p:sp>
      <p:sp>
        <p:nvSpPr>
          <p:cNvPr id="3" name="Рисунок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11"/>
          <p:cNvSpPr>
            <a:spLocks noGrp="1"/>
          </p:cNvSpPr>
          <p:nvPr>
            <p:ph type="dt" sz="half" idx="10"/>
          </p:nvPr>
        </p:nvSpPr>
        <p:spPr>
          <a:xfrm>
            <a:off x="6248400" y="6248400"/>
            <a:ext cx="2667000" cy="365125"/>
          </a:xfrm>
        </p:spPr>
        <p:txBody>
          <a:bodyPr rtlCol="0"/>
          <a:lstStyle>
            <a:lvl1pPr>
              <a:defRPr/>
            </a:lvl1pPr>
          </a:lstStyle>
          <a:p>
            <a:pPr>
              <a:defRPr/>
            </a:pPr>
            <a:fld id="{5301EE15-7555-4AD4-9250-4DE715BA3441}" type="datetimeFigureOut">
              <a:rPr lang="ru-RU"/>
              <a:pPr>
                <a:defRPr/>
              </a:pPr>
              <a:t>14.10.2021</a:t>
            </a:fld>
            <a:endParaRPr lang="ru-RU"/>
          </a:p>
        </p:txBody>
      </p:sp>
      <p:sp>
        <p:nvSpPr>
          <p:cNvPr id="10" name="Номер слайда 12"/>
          <p:cNvSpPr>
            <a:spLocks noGrp="1"/>
          </p:cNvSpPr>
          <p:nvPr>
            <p:ph type="sldNum" sz="quarter" idx="11"/>
          </p:nvPr>
        </p:nvSpPr>
        <p:spPr>
          <a:xfrm>
            <a:off x="0" y="4667250"/>
            <a:ext cx="1447800" cy="663575"/>
          </a:xfrm>
        </p:spPr>
        <p:txBody>
          <a:bodyPr rtlCol="0"/>
          <a:lstStyle>
            <a:lvl1pPr>
              <a:defRPr sz="2800" smtClean="0"/>
            </a:lvl1pPr>
          </a:lstStyle>
          <a:p>
            <a:pPr>
              <a:defRPr/>
            </a:pPr>
            <a:fld id="{865A8480-09A3-47BA-85EB-A848C87DCFFA}" type="slidenum">
              <a:rPr lang="ru-RU"/>
              <a:pPr>
                <a:defRPr/>
              </a:pPr>
              <a:t>‹#›</a:t>
            </a:fld>
            <a:endParaRPr lang="ru-RU"/>
          </a:p>
        </p:txBody>
      </p:sp>
      <p:sp>
        <p:nvSpPr>
          <p:cNvPr id="11" name="Нижний колонтитул 13"/>
          <p:cNvSpPr>
            <a:spLocks noGrp="1"/>
          </p:cNvSpPr>
          <p:nvPr>
            <p:ph type="ftr" sz="quarter" idx="12"/>
          </p:nvPr>
        </p:nvSpPr>
        <p:spPr>
          <a:xfrm>
            <a:off x="1600200" y="6248400"/>
            <a:ext cx="4572000" cy="365125"/>
          </a:xfrm>
        </p:spPr>
        <p:txBody>
          <a:bodyPr rtlCol="0"/>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AE87CB8C-AE21-46CD-AF0F-569C260188CC}" type="datetimeFigureOut">
              <a:rPr lang="ru-RU"/>
              <a:pPr>
                <a:defRPr/>
              </a:pPr>
              <a:t>14.10.2021</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EA1EC4D2-12CB-45F7-A4DE-0E26763F8DC0}"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4" name="Прямоугольник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Вертикальный заголовок 1"/>
          <p:cNvSpPr>
            <a:spLocks noGrp="1"/>
          </p:cNvSpPr>
          <p:nvPr>
            <p:ph type="title" orient="vert"/>
          </p:nvPr>
        </p:nvSpPr>
        <p:spPr>
          <a:xfrm>
            <a:off x="6553200" y="609600"/>
            <a:ext cx="2057400" cy="55165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609600"/>
            <a:ext cx="5562600" cy="551656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3"/>
          <p:cNvSpPr>
            <a:spLocks noGrp="1"/>
          </p:cNvSpPr>
          <p:nvPr>
            <p:ph type="dt" sz="half" idx="10"/>
          </p:nvPr>
        </p:nvSpPr>
        <p:spPr>
          <a:xfrm>
            <a:off x="6553200" y="6248400"/>
            <a:ext cx="2209800" cy="365125"/>
          </a:xfrm>
        </p:spPr>
        <p:txBody>
          <a:bodyPr/>
          <a:lstStyle>
            <a:lvl1pPr>
              <a:defRPr/>
            </a:lvl1pPr>
          </a:lstStyle>
          <a:p>
            <a:pPr>
              <a:defRPr/>
            </a:pPr>
            <a:fld id="{887FF9C2-9483-4922-B4D2-A13308B87732}" type="datetimeFigureOut">
              <a:rPr lang="ru-RU"/>
              <a:pPr>
                <a:defRPr/>
              </a:pPr>
              <a:t>14.10.2021</a:t>
            </a:fld>
            <a:endParaRPr lang="ru-RU"/>
          </a:p>
        </p:txBody>
      </p:sp>
      <p:sp>
        <p:nvSpPr>
          <p:cNvPr id="8" name="Нижний колонтитул 4"/>
          <p:cNvSpPr>
            <a:spLocks noGrp="1"/>
          </p:cNvSpPr>
          <p:nvPr>
            <p:ph type="ftr" sz="quarter" idx="11"/>
          </p:nvPr>
        </p:nvSpPr>
        <p:spPr>
          <a:xfrm>
            <a:off x="457200" y="6248400"/>
            <a:ext cx="5573713" cy="365125"/>
          </a:xfrm>
        </p:spPr>
        <p:txBody>
          <a:bodyPr/>
          <a:lstStyle>
            <a:lvl1pPr>
              <a:defRPr/>
            </a:lvl1pPr>
          </a:lstStyle>
          <a:p>
            <a:pPr>
              <a:defRPr/>
            </a:pPr>
            <a:endParaRPr lang="ru-RU"/>
          </a:p>
        </p:txBody>
      </p:sp>
      <p:sp>
        <p:nvSpPr>
          <p:cNvPr id="9" name="Номер слайда 5"/>
          <p:cNvSpPr>
            <a:spLocks noGrp="1"/>
          </p:cNvSpPr>
          <p:nvPr>
            <p:ph type="sldNum" sz="quarter" idx="12"/>
          </p:nvPr>
        </p:nvSpPr>
        <p:spPr>
          <a:xfrm rot="5400000">
            <a:off x="5989638" y="144462"/>
            <a:ext cx="533400" cy="244475"/>
          </a:xfrm>
        </p:spPr>
        <p:txBody>
          <a:bodyPr/>
          <a:lstStyle>
            <a:lvl1pPr>
              <a:defRPr/>
            </a:lvl1pPr>
          </a:lstStyle>
          <a:p>
            <a:pPr>
              <a:defRPr/>
            </a:pPr>
            <a:fld id="{08C54C55-5FFE-4DA7-9AF7-E0055A468378}"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Текст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smtClean="0">
                <a:solidFill>
                  <a:schemeClr val="tx2"/>
                </a:solidFill>
                <a:latin typeface="+mn-lt"/>
              </a:defRPr>
            </a:lvl1pPr>
          </a:lstStyle>
          <a:p>
            <a:pPr>
              <a:defRPr/>
            </a:pPr>
            <a:fld id="{C9CF4100-302F-4A6D-9066-0454DAAEA52C}" type="datetimeFigureOut">
              <a:rPr lang="ru-RU"/>
              <a:pPr>
                <a:defRPr/>
              </a:pPr>
              <a:t>14.10.2021</a:t>
            </a:fld>
            <a:endParaRPr lang="ru-RU"/>
          </a:p>
        </p:txBody>
      </p:sp>
      <p:sp>
        <p:nvSpPr>
          <p:cNvPr id="3" name="Нижний колонтитул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defRPr>
            </a:lvl1pPr>
          </a:lstStyle>
          <a:p>
            <a:pPr>
              <a:defRPr/>
            </a:pPr>
            <a:endParaRPr lang="ru-RU"/>
          </a:p>
        </p:txBody>
      </p:sp>
      <p:sp>
        <p:nvSpPr>
          <p:cNvPr id="7" name="Прямоугольник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Прямоугольник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Прямоугольник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Номер слайда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smtClean="0">
                <a:solidFill>
                  <a:srgbClr val="FFFFFF"/>
                </a:solidFill>
                <a:latin typeface="+mn-lt"/>
              </a:defRPr>
            </a:lvl1pPr>
          </a:lstStyle>
          <a:p>
            <a:pPr>
              <a:defRPr/>
            </a:pPr>
            <a:fld id="{71C56121-15F3-4F15-BE73-58867A31ED9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3" r:id="rId3"/>
    <p:sldLayoutId id="2147483674" r:id="rId4"/>
    <p:sldLayoutId id="2147483675" r:id="rId5"/>
    <p:sldLayoutId id="2147483670" r:id="rId6"/>
    <p:sldLayoutId id="2147483676" r:id="rId7"/>
    <p:sldLayoutId id="2147483669" r:id="rId8"/>
    <p:sldLayoutId id="2147483677" r:id="rId9"/>
    <p:sldLayoutId id="2147483668" r:id="rId10"/>
    <p:sldLayoutId id="2147483678" r:id="rId11"/>
  </p:sldLayoutIdLst>
  <p:txStyles>
    <p:title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Calibri" pitchFamily="34" charset="0"/>
        </a:defRPr>
      </a:lvl2pPr>
      <a:lvl3pPr algn="l" rtl="0" fontAlgn="base">
        <a:spcBef>
          <a:spcPct val="0"/>
        </a:spcBef>
        <a:spcAft>
          <a:spcPct val="0"/>
        </a:spcAft>
        <a:defRPr sz="4400">
          <a:solidFill>
            <a:schemeClr val="tx2"/>
          </a:solidFill>
          <a:latin typeface="Calibri" pitchFamily="34" charset="0"/>
        </a:defRPr>
      </a:lvl3pPr>
      <a:lvl4pPr algn="l" rtl="0" fontAlgn="base">
        <a:spcBef>
          <a:spcPct val="0"/>
        </a:spcBef>
        <a:spcAft>
          <a:spcPct val="0"/>
        </a:spcAft>
        <a:defRPr sz="4400">
          <a:solidFill>
            <a:schemeClr val="tx2"/>
          </a:solidFill>
          <a:latin typeface="Calibri" pitchFamily="34" charset="0"/>
        </a:defRPr>
      </a:lvl4pPr>
      <a:lvl5pPr algn="l" rtl="0" fontAlgn="base">
        <a:spcBef>
          <a:spcPct val="0"/>
        </a:spcBef>
        <a:spcAft>
          <a:spcPct val="0"/>
        </a:spcAft>
        <a:defRPr sz="4400">
          <a:solidFill>
            <a:schemeClr val="tx2"/>
          </a:solidFill>
          <a:latin typeface="Calibri" pitchFamily="34" charset="0"/>
        </a:defRPr>
      </a:lvl5pPr>
      <a:lvl6pPr marL="457200" algn="l" rtl="0" fontAlgn="base">
        <a:spcBef>
          <a:spcPct val="0"/>
        </a:spcBef>
        <a:spcAft>
          <a:spcPct val="0"/>
        </a:spcAft>
        <a:defRPr sz="4400">
          <a:solidFill>
            <a:schemeClr val="tx2"/>
          </a:solidFill>
          <a:latin typeface="Calibri" pitchFamily="34" charset="0"/>
        </a:defRPr>
      </a:lvl6pPr>
      <a:lvl7pPr marL="914400" algn="l" rtl="0" fontAlgn="base">
        <a:spcBef>
          <a:spcPct val="0"/>
        </a:spcBef>
        <a:spcAft>
          <a:spcPct val="0"/>
        </a:spcAft>
        <a:defRPr sz="4400">
          <a:solidFill>
            <a:schemeClr val="tx2"/>
          </a:solidFill>
          <a:latin typeface="Calibri" pitchFamily="34" charset="0"/>
        </a:defRPr>
      </a:lvl7pPr>
      <a:lvl8pPr marL="1371600" algn="l" rtl="0" fontAlgn="base">
        <a:spcBef>
          <a:spcPct val="0"/>
        </a:spcBef>
        <a:spcAft>
          <a:spcPct val="0"/>
        </a:spcAft>
        <a:defRPr sz="4400">
          <a:solidFill>
            <a:schemeClr val="tx2"/>
          </a:solidFill>
          <a:latin typeface="Calibri" pitchFamily="34" charset="0"/>
        </a:defRPr>
      </a:lvl8pPr>
      <a:lvl9pPr marL="1828800" algn="l" rtl="0" fontAlgn="base">
        <a:spcBef>
          <a:spcPct val="0"/>
        </a:spcBef>
        <a:spcAft>
          <a:spcPct val="0"/>
        </a:spcAft>
        <a:defRPr sz="4400">
          <a:solidFill>
            <a:schemeClr val="tx2"/>
          </a:solidFill>
          <a:latin typeface="Calibri" pitchFamily="34" charset="0"/>
        </a:defRPr>
      </a:lvl9pPr>
    </p:titleStyle>
    <p:bodyStyle>
      <a:lvl1pPr marL="319088" indent="-319088" algn="l" rtl="0" fontAlgn="base">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fontAlgn="base">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fontAlgn="base">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fontAlgn="base">
        <a:spcBef>
          <a:spcPts val="400"/>
        </a:spcBef>
        <a:spcAft>
          <a:spcPct val="0"/>
        </a:spcAft>
        <a:buClr>
          <a:srgbClr val="9BBB59"/>
        </a:buClr>
        <a:buSzPct val="75000"/>
        <a:buFont typeface="Wingdings" pitchFamily="2" charset="2"/>
        <a:buChar char=""/>
        <a:defRPr sz="2000" kern="1200">
          <a:solidFill>
            <a:schemeClr val="tx1"/>
          </a:solidFill>
          <a:latin typeface="+mn-lt"/>
          <a:ea typeface="+mn-ea"/>
          <a:cs typeface="+mn-cs"/>
        </a:defRPr>
      </a:lvl4pPr>
      <a:lvl5pPr marL="1828800" indent="-228600" algn="l" rtl="0" fontAlgn="base">
        <a:spcBef>
          <a:spcPts val="400"/>
        </a:spcBef>
        <a:spcAft>
          <a:spcPct val="0"/>
        </a:spcAft>
        <a:buClr>
          <a:srgbClr val="8064A2"/>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571500" y="1357313"/>
            <a:ext cx="7772400" cy="3357562"/>
          </a:xfrm>
        </p:spPr>
        <p:txBody>
          <a:bodyPr>
            <a:normAutofit fontScale="90000"/>
          </a:bodyPr>
          <a:lstStyle/>
          <a:p>
            <a:pPr fontAlgn="auto">
              <a:spcAft>
                <a:spcPts val="0"/>
              </a:spcAft>
              <a:defRPr/>
            </a:pPr>
            <a:r>
              <a:rPr lang="ru-RU" dirty="0" smtClean="0"/>
              <a:t>Гигиена труда: предмет, содержание, основные этапы развития. </a:t>
            </a:r>
            <a:br>
              <a:rPr lang="ru-RU" dirty="0" smtClean="0"/>
            </a:br>
            <a:r>
              <a:rPr lang="ru-RU" dirty="0" smtClean="0"/>
              <a:t>Проблемы гигиены труда на современном этапе.</a:t>
            </a:r>
            <a:endParaRPr lang="ru-RU" sz="4000" dirty="0" smtClean="0"/>
          </a:p>
        </p:txBody>
      </p:sp>
      <p:sp>
        <p:nvSpPr>
          <p:cNvPr id="5" name="Rectangle 2"/>
          <p:cNvSpPr txBox="1">
            <a:spLocks noChangeArrowheads="1"/>
          </p:cNvSpPr>
          <p:nvPr/>
        </p:nvSpPr>
        <p:spPr bwMode="auto">
          <a:xfrm>
            <a:off x="500063" y="4572000"/>
            <a:ext cx="7772400" cy="1300163"/>
          </a:xfrm>
          <a:prstGeom prst="rect">
            <a:avLst/>
          </a:prstGeom>
          <a:noFill/>
          <a:ln w="9525">
            <a:noFill/>
            <a:miter lim="800000"/>
            <a:headEnd/>
            <a:tailEnd/>
          </a:ln>
          <a:effectLst/>
        </p:spPr>
        <p:txBody>
          <a:bodyPr anchor="b" anchorCtr="1"/>
          <a:lstStyle/>
          <a:p>
            <a:pPr algn="ctr"/>
            <a:endParaRPr lang="ru-RU" sz="2000">
              <a:solidFill>
                <a:srgbClr val="D99694"/>
              </a:solidFill>
              <a:latin typeface="Bookman Old Style" pitchFamily="18" charset="0"/>
            </a:endParaRPr>
          </a:p>
          <a:p>
            <a:pPr algn="ctr"/>
            <a:r>
              <a:rPr lang="ru-RU" sz="2000">
                <a:solidFill>
                  <a:srgbClr val="D99694"/>
                </a:solidFill>
                <a:latin typeface="Bookman Old Style" pitchFamily="18" charset="0"/>
              </a:rPr>
              <a:t>Лектор </a:t>
            </a:r>
          </a:p>
          <a:p>
            <a:pPr algn="ctr"/>
            <a:r>
              <a:rPr lang="ru-RU" sz="2000">
                <a:solidFill>
                  <a:srgbClr val="D99694"/>
                </a:solidFill>
                <a:latin typeface="Bookman Old Style" pitchFamily="18" charset="0"/>
              </a:rPr>
              <a:t>преподаватель кафедры гигиены и экологии </a:t>
            </a:r>
          </a:p>
          <a:p>
            <a:pPr algn="ctr"/>
            <a:r>
              <a:rPr lang="ru-RU" sz="2000">
                <a:solidFill>
                  <a:srgbClr val="D99694"/>
                </a:solidFill>
                <a:latin typeface="Bookman Old Style" pitchFamily="18" charset="0"/>
              </a:rPr>
              <a:t>Бакаев Антон Алексеевич</a:t>
            </a:r>
          </a:p>
        </p:txBody>
      </p:sp>
      <p:sp>
        <p:nvSpPr>
          <p:cNvPr id="4" name="Подзаголовок 2"/>
          <p:cNvSpPr txBox="1">
            <a:spLocks/>
          </p:cNvSpPr>
          <p:nvPr/>
        </p:nvSpPr>
        <p:spPr bwMode="auto">
          <a:xfrm>
            <a:off x="285750" y="214313"/>
            <a:ext cx="8858250" cy="1071562"/>
          </a:xfrm>
          <a:prstGeom prst="rect">
            <a:avLst/>
          </a:prstGeom>
          <a:noFill/>
          <a:ln w="9525">
            <a:noFill/>
            <a:miter lim="800000"/>
            <a:headEnd/>
            <a:tailEnd/>
          </a:ln>
          <a:effectLst/>
        </p:spPr>
        <p:txBody>
          <a:bodyPr>
            <a:normAutofit/>
          </a:bodyPr>
          <a:lstStyle/>
          <a:p>
            <a:pPr marL="342900" indent="-342900" algn="ctr" eaLnBrk="0" hangingPunct="0">
              <a:lnSpc>
                <a:spcPct val="80000"/>
              </a:lnSpc>
              <a:spcBef>
                <a:spcPct val="20000"/>
              </a:spcBef>
              <a:buClr>
                <a:schemeClr val="hlink"/>
              </a:buClr>
              <a:buSzPct val="70000"/>
            </a:pPr>
            <a:r>
              <a:rPr lang="ru-RU" sz="1400">
                <a:effectLst>
                  <a:outerShdw blurRad="38100" dist="38100" dir="2700000" algn="tl">
                    <a:srgbClr val="000000"/>
                  </a:outerShdw>
                </a:effectLst>
                <a:latin typeface="Calibri" pitchFamily="34" charset="0"/>
              </a:rPr>
              <a:t>Федеральное государственное бюджетное образовательное учреждение высшего образования</a:t>
            </a:r>
          </a:p>
          <a:p>
            <a:pPr marL="342900" indent="-342900" algn="ctr" eaLnBrk="0" hangingPunct="0">
              <a:lnSpc>
                <a:spcPct val="80000"/>
              </a:lnSpc>
              <a:spcBef>
                <a:spcPct val="20000"/>
              </a:spcBef>
              <a:buClr>
                <a:schemeClr val="hlink"/>
              </a:buClr>
              <a:buSzPct val="70000"/>
            </a:pPr>
            <a:r>
              <a:rPr lang="ru-RU" b="1">
                <a:effectLst>
                  <a:outerShdw blurRad="38100" dist="38100" dir="2700000" algn="tl">
                    <a:srgbClr val="000000"/>
                  </a:outerShdw>
                </a:effectLst>
                <a:latin typeface="Calibri" pitchFamily="34" charset="0"/>
              </a:rPr>
              <a:t>«НОВОСИБИРСКИЙ ГОСУДАРСТВЕНЫЙ МЕДИЦИНСКИЙ УНИВЕРСИТЕТ»</a:t>
            </a:r>
            <a:endParaRPr lang="ru-RU">
              <a:effectLst>
                <a:outerShdw blurRad="38100" dist="38100" dir="2700000" algn="tl">
                  <a:srgbClr val="000000"/>
                </a:outerShdw>
              </a:effectLst>
              <a:latin typeface="Calibri" pitchFamily="34" charset="0"/>
            </a:endParaRPr>
          </a:p>
          <a:p>
            <a:pPr marL="342900" indent="-342900" algn="ctr" eaLnBrk="0" hangingPunct="0">
              <a:lnSpc>
                <a:spcPct val="80000"/>
              </a:lnSpc>
              <a:spcBef>
                <a:spcPct val="20000"/>
              </a:spcBef>
              <a:buClr>
                <a:schemeClr val="hlink"/>
              </a:buClr>
              <a:buSzPct val="70000"/>
            </a:pPr>
            <a:r>
              <a:rPr lang="ru-RU" sz="1600">
                <a:effectLst>
                  <a:outerShdw blurRad="38100" dist="38100" dir="2700000" algn="tl">
                    <a:srgbClr val="000000"/>
                  </a:outerShdw>
                </a:effectLst>
                <a:latin typeface="Calibri" pitchFamily="34" charset="0"/>
              </a:rPr>
              <a:t>МИНИСТЕРСТВА ЗДРАВООХРАНЕНИЯ РОССИЙСКОЙ ФЕДЕРАЦИИ</a:t>
            </a:r>
          </a:p>
          <a:p>
            <a:pPr marL="342900" indent="-342900" algn="ctr" eaLnBrk="0" hangingPunct="0">
              <a:lnSpc>
                <a:spcPct val="80000"/>
              </a:lnSpc>
              <a:spcBef>
                <a:spcPct val="20000"/>
              </a:spcBef>
              <a:buClr>
                <a:schemeClr val="hlink"/>
              </a:buClr>
              <a:buSzPct val="70000"/>
            </a:pPr>
            <a:r>
              <a:rPr lang="ru-RU">
                <a:effectLst>
                  <a:outerShdw blurRad="38100" dist="38100" dir="2700000" algn="tl">
                    <a:srgbClr val="000000"/>
                  </a:outerShdw>
                </a:effectLst>
                <a:latin typeface="Calibri" pitchFamily="34" charset="0"/>
              </a:rPr>
              <a:t> (ФГБОУ ВО НГМУ Минздрава России)</a:t>
            </a:r>
          </a:p>
          <a:p>
            <a:pPr marL="342900" indent="-342900" algn="ctr" eaLnBrk="0" hangingPunct="0">
              <a:lnSpc>
                <a:spcPct val="80000"/>
              </a:lnSpc>
              <a:spcBef>
                <a:spcPct val="20000"/>
              </a:spcBef>
              <a:buClr>
                <a:schemeClr val="hlink"/>
              </a:buClr>
              <a:buSzPct val="70000"/>
            </a:pPr>
            <a:endParaRPr lang="ru-RU">
              <a:effectLst>
                <a:outerShdw blurRad="38100" dist="38100" dir="2700000" algn="tl">
                  <a:srgbClr val="000000"/>
                </a:outerShdw>
              </a:effectLst>
              <a:latin typeface="Calibri" pitchFamily="34" charset="0"/>
            </a:endParaRPr>
          </a:p>
        </p:txBody>
      </p:sp>
      <p:sp>
        <p:nvSpPr>
          <p:cNvPr id="6" name="Rectangle 2"/>
          <p:cNvSpPr txBox="1">
            <a:spLocks noChangeArrowheads="1"/>
          </p:cNvSpPr>
          <p:nvPr/>
        </p:nvSpPr>
        <p:spPr bwMode="auto">
          <a:xfrm>
            <a:off x="571500" y="6000750"/>
            <a:ext cx="7772400" cy="642938"/>
          </a:xfrm>
          <a:prstGeom prst="rect">
            <a:avLst/>
          </a:prstGeom>
          <a:noFill/>
          <a:ln w="9525">
            <a:noFill/>
            <a:miter lim="800000"/>
            <a:headEnd/>
            <a:tailEnd/>
          </a:ln>
          <a:effectLst/>
        </p:spPr>
        <p:txBody>
          <a:bodyPr anchor="b" anchorCtr="1"/>
          <a:lstStyle/>
          <a:p>
            <a:pPr algn="ctr"/>
            <a:endParaRPr lang="ru-RU" sz="2000">
              <a:solidFill>
                <a:srgbClr val="D99694"/>
              </a:solidFill>
              <a:latin typeface="Bookman Old Style" pitchFamily="18" charset="0"/>
            </a:endParaRPr>
          </a:p>
          <a:p>
            <a:pPr algn="ctr"/>
            <a:r>
              <a:rPr lang="ru-RU" sz="2000">
                <a:solidFill>
                  <a:srgbClr val="D99694"/>
                </a:solidFill>
                <a:latin typeface="Bookman Old Style" pitchFamily="18" charset="0"/>
              </a:rPr>
              <a:t>Новосибирск  2021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rrowheads="1"/>
          </p:cNvSpPr>
          <p:nvPr>
            <p:ph type="title"/>
          </p:nvPr>
        </p:nvSpPr>
        <p:spPr>
          <a:xfrm>
            <a:off x="612775" y="228600"/>
            <a:ext cx="8153400" cy="990600"/>
          </a:xfrm>
        </p:spPr>
        <p:txBody>
          <a:bodyPr>
            <a:normAutofit fontScale="90000"/>
          </a:bodyPr>
          <a:lstStyle/>
          <a:p>
            <a:pPr fontAlgn="auto">
              <a:spcAft>
                <a:spcPts val="0"/>
              </a:spcAft>
              <a:defRPr/>
            </a:pPr>
            <a:r>
              <a:rPr lang="ru-RU" sz="4000" b="1" smtClean="0"/>
              <a:t>План лекции:</a:t>
            </a:r>
            <a:r>
              <a:rPr lang="ru-RU" sz="4000" smtClean="0"/>
              <a:t/>
            </a:r>
            <a:br>
              <a:rPr lang="ru-RU" sz="4000" smtClean="0"/>
            </a:br>
            <a:endParaRPr lang="ru-RU" sz="4000" smtClean="0"/>
          </a:p>
        </p:txBody>
      </p:sp>
      <p:sp>
        <p:nvSpPr>
          <p:cNvPr id="14338" name="Rectangle 3"/>
          <p:cNvSpPr>
            <a:spLocks noGrp="1" noRot="1" noChangeArrowheads="1"/>
          </p:cNvSpPr>
          <p:nvPr>
            <p:ph sz="quarter" idx="1"/>
          </p:nvPr>
        </p:nvSpPr>
        <p:spPr>
          <a:xfrm>
            <a:off x="457200" y="1700213"/>
            <a:ext cx="8229600" cy="5157787"/>
          </a:xfrm>
        </p:spPr>
        <p:txBody>
          <a:bodyPr/>
          <a:lstStyle/>
          <a:p>
            <a:pPr marL="514350" indent="-514350">
              <a:buFont typeface="Tw Cen MT"/>
              <a:buAutoNum type="arabicPeriod"/>
            </a:pPr>
            <a:r>
              <a:rPr lang="ru-RU" smtClean="0"/>
              <a:t>Трудовая деятельность человека</a:t>
            </a:r>
          </a:p>
          <a:p>
            <a:pPr marL="514350" indent="-514350">
              <a:buFont typeface="Tw Cen MT"/>
              <a:buAutoNum type="arabicPeriod"/>
            </a:pPr>
            <a:r>
              <a:rPr lang="ru-RU" smtClean="0"/>
              <a:t>Основные международные принципы, предъявляемы к труду: </a:t>
            </a:r>
          </a:p>
          <a:p>
            <a:pPr marL="514350" indent="-514350">
              <a:buFont typeface="Tw Cen MT"/>
              <a:buAutoNum type="arabicPeriod"/>
            </a:pPr>
            <a:r>
              <a:rPr lang="ru-RU" sz="2800" b="1" smtClean="0"/>
              <a:t>Влияние глобализации мировой экономики на жизнь и безопасность работников</a:t>
            </a:r>
          </a:p>
          <a:p>
            <a:pPr marL="514350" indent="-514350">
              <a:buFont typeface="Tw Cen MT"/>
              <a:buAutoNum type="arabicPeriod"/>
            </a:pPr>
            <a:r>
              <a:rPr lang="ru-RU" smtClean="0"/>
              <a:t>Условия труда. Производственная среда и организация труда</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Заголовок 1"/>
          <p:cNvSpPr>
            <a:spLocks noGrp="1"/>
          </p:cNvSpPr>
          <p:nvPr>
            <p:ph type="title"/>
          </p:nvPr>
        </p:nvSpPr>
        <p:spPr>
          <a:xfrm>
            <a:off x="612775" y="228600"/>
            <a:ext cx="8153400" cy="990600"/>
          </a:xfrm>
        </p:spPr>
        <p:txBody>
          <a:bodyPr/>
          <a:lstStyle/>
          <a:p>
            <a:r>
              <a:rPr lang="ru-RU" smtClean="0"/>
              <a:t>Гигиена труда </a:t>
            </a:r>
          </a:p>
        </p:txBody>
      </p:sp>
      <p:sp>
        <p:nvSpPr>
          <p:cNvPr id="15362" name="Содержимое 2"/>
          <p:cNvSpPr>
            <a:spLocks noGrp="1"/>
          </p:cNvSpPr>
          <p:nvPr>
            <p:ph sz="quarter" idx="1"/>
          </p:nvPr>
        </p:nvSpPr>
        <p:spPr>
          <a:xfrm>
            <a:off x="612775" y="1600200"/>
            <a:ext cx="8153400" cy="4495800"/>
          </a:xfrm>
        </p:spPr>
        <p:txBody>
          <a:bodyPr/>
          <a:lstStyle/>
          <a:p>
            <a:pPr algn="just"/>
            <a:r>
              <a:rPr lang="ru-RU" b="1" smtClean="0"/>
              <a:t>Гигиена труда </a:t>
            </a:r>
            <a:r>
              <a:rPr lang="ru-RU" smtClean="0"/>
              <a:t>– комплекс превентивных функций по обеспечению оптимального физического и умственного здоровья,  в процессе работы и адаптации к рабочим условиям, а также раскрытие способности работающих, в меру их физического и умственного развития, обеспечение оптимального самочувствия и благосостояния.</a:t>
            </a:r>
          </a:p>
          <a:p>
            <a:endParaRPr lang="ru-RU"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a:xfrm>
            <a:off x="612775" y="228600"/>
            <a:ext cx="8153400" cy="990600"/>
          </a:xfrm>
        </p:spPr>
        <p:txBody>
          <a:bodyPr/>
          <a:lstStyle/>
          <a:p>
            <a:r>
              <a:rPr lang="ru-RU" smtClean="0"/>
              <a:t>Труд </a:t>
            </a:r>
          </a:p>
        </p:txBody>
      </p:sp>
      <p:sp>
        <p:nvSpPr>
          <p:cNvPr id="16386" name="Содержимое 2"/>
          <p:cNvSpPr>
            <a:spLocks noGrp="1"/>
          </p:cNvSpPr>
          <p:nvPr>
            <p:ph sz="quarter" idx="1"/>
          </p:nvPr>
        </p:nvSpPr>
        <p:spPr>
          <a:xfrm>
            <a:off x="612775" y="1600200"/>
            <a:ext cx="8153400" cy="4495800"/>
          </a:xfrm>
        </p:spPr>
        <p:txBody>
          <a:bodyPr/>
          <a:lstStyle/>
          <a:p>
            <a:pPr algn="just"/>
            <a:r>
              <a:rPr lang="ru-RU" b="1" smtClean="0"/>
              <a:t>Труд - </a:t>
            </a:r>
            <a:r>
              <a:rPr lang="ru-RU" smtClean="0"/>
              <a:t>это целесообразная деятельность человека, направленная на приспособление среды обитания для удовлетворения своих потребностей; на превращение материальных и интеллектуальных ресурсов в нужный для личного или общественного потребления продукт, не производство товаров и  услуг.</a:t>
            </a:r>
          </a:p>
          <a:p>
            <a:endParaRPr lang="ru-RU"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dirty="0" smtClean="0"/>
              <a:t>1. Трудовая деятельность человека</a:t>
            </a:r>
            <a:endParaRPr lang="ru-RU" dirty="0"/>
          </a:p>
        </p:txBody>
      </p:sp>
      <p:sp>
        <p:nvSpPr>
          <p:cNvPr id="3" name="Содержимое 2"/>
          <p:cNvSpPr>
            <a:spLocks noGrp="1"/>
          </p:cNvSpPr>
          <p:nvPr>
            <p:ph sz="quarter" idx="1"/>
          </p:nvPr>
        </p:nvSpPr>
        <p:spPr>
          <a:xfrm>
            <a:off x="612775" y="1600200"/>
            <a:ext cx="8153400" cy="5257800"/>
          </a:xfrm>
        </p:spPr>
        <p:txBody>
          <a:bodyPr>
            <a:normAutofit fontScale="77500" lnSpcReduction="20000"/>
          </a:bodyPr>
          <a:lstStyle/>
          <a:p>
            <a:pPr marL="320040" indent="-320040" algn="ctr" fontAlgn="auto">
              <a:spcAft>
                <a:spcPts val="0"/>
              </a:spcAft>
              <a:buFont typeface="Wingdings"/>
              <a:buChar char=""/>
              <a:defRPr/>
            </a:pPr>
            <a:r>
              <a:rPr lang="ru-RU" sz="3500" dirty="0" smtClean="0"/>
              <a:t>Процесс труда есть естественное вечное условие человеческой жизни, и потому он не зависим от  какой бы то ни было формы этой жизни.</a:t>
            </a:r>
          </a:p>
          <a:p>
            <a:pPr marL="320040" indent="-320040" algn="ctr" fontAlgn="auto">
              <a:spcAft>
                <a:spcPts val="0"/>
              </a:spcAft>
              <a:buFont typeface="Wingdings"/>
              <a:buChar char=""/>
              <a:defRPr/>
            </a:pPr>
            <a:endParaRPr lang="ru-RU" sz="3500" dirty="0" smtClean="0"/>
          </a:p>
          <a:p>
            <a:pPr marL="320040" indent="-320040" algn="just" fontAlgn="auto">
              <a:spcAft>
                <a:spcPts val="0"/>
              </a:spcAft>
              <a:buFont typeface="Wingdings"/>
              <a:buChar char=""/>
              <a:defRPr/>
            </a:pPr>
            <a:r>
              <a:rPr lang="ru-RU" sz="3500" dirty="0" smtClean="0"/>
              <a:t>Труд, как первое, основное условие существования человеческого общества, сыграл решающую роль в процессе формирования человека.  В процессе труда у человека расширялся круг восприятий и представлений, его трудовые действия становились  безопасными. Труд содействовал появлению речи, расширил кругозор, развил мыслительную способность до высот познания законов природы и общества.</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972050"/>
          </a:xfrm>
        </p:spPr>
        <p:txBody>
          <a:bodyPr>
            <a:normAutofit fontScale="92500" lnSpcReduction="20000"/>
          </a:bodyPr>
          <a:lstStyle/>
          <a:p>
            <a:pPr marL="320040" indent="-320040" algn="just" fontAlgn="auto">
              <a:spcAft>
                <a:spcPts val="0"/>
              </a:spcAft>
              <a:buFont typeface="Wingdings"/>
              <a:buChar char=""/>
              <a:defRPr/>
            </a:pPr>
            <a:r>
              <a:rPr lang="ru-RU" dirty="0" smtClean="0"/>
              <a:t>Труд,  как целесообразная деятельность человека, начался с изготовления орудий труда. Постепенно, от поколения к поколению, труд становился более разнообразным, совершенным, многосторонним, сложным.</a:t>
            </a:r>
          </a:p>
          <a:p>
            <a:pPr marL="320040" indent="-320040" algn="just" fontAlgn="auto">
              <a:spcAft>
                <a:spcPts val="0"/>
              </a:spcAft>
              <a:buFont typeface="Wingdings"/>
              <a:buNone/>
              <a:defRPr/>
            </a:pPr>
            <a:endParaRPr lang="ru-RU" dirty="0" smtClean="0"/>
          </a:p>
          <a:p>
            <a:pPr marL="320040" indent="-320040" algn="just" fontAlgn="auto">
              <a:spcAft>
                <a:spcPts val="0"/>
              </a:spcAft>
              <a:buFont typeface="Wingdings"/>
              <a:buChar char=""/>
              <a:defRPr/>
            </a:pPr>
            <a:r>
              <a:rPr lang="ru-RU" dirty="0" smtClean="0"/>
              <a:t>	Когда орудия труда производства стали собственностью работодателя, то рабочая сила стала товаром, и появился наемный труд. Под рабочей силой понимают способность человека трудиться, т.е. это совокупность физических и духовных сил, которыми потенциально располагает человек.</a:t>
            </a:r>
          </a:p>
          <a:p>
            <a:pPr marL="320040" indent="-320040" fontAlgn="auto">
              <a:spcAft>
                <a:spcPts val="0"/>
              </a:spcAft>
              <a:buFont typeface="Wingdings"/>
              <a:buNone/>
              <a:defRPr/>
            </a:pPr>
            <a:endParaRPr lang="ru-RU" dirty="0"/>
          </a:p>
        </p:txBody>
      </p:sp>
      <p:sp>
        <p:nvSpPr>
          <p:cNvPr id="5"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dirty="0" smtClean="0"/>
              <a:t>1. Трудовая деятельность человека</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1"/>
          <p:cNvSpPr>
            <a:spLocks noGrp="1"/>
          </p:cNvSpPr>
          <p:nvPr>
            <p:ph type="title"/>
          </p:nvPr>
        </p:nvSpPr>
        <p:spPr>
          <a:xfrm>
            <a:off x="612775" y="228600"/>
            <a:ext cx="8153400" cy="990600"/>
          </a:xfrm>
        </p:spPr>
        <p:txBody>
          <a:bodyPr/>
          <a:lstStyle/>
          <a:p>
            <a:endParaRPr lang="ru-RU" smtClean="0"/>
          </a:p>
        </p:txBody>
      </p:sp>
      <p:sp>
        <p:nvSpPr>
          <p:cNvPr id="3" name="Содержимое 2"/>
          <p:cNvSpPr>
            <a:spLocks noGrp="1"/>
          </p:cNvSpPr>
          <p:nvPr>
            <p:ph sz="quarter" idx="1"/>
          </p:nvPr>
        </p:nvSpPr>
        <p:spPr>
          <a:xfrm>
            <a:off x="357188" y="1600200"/>
            <a:ext cx="8786812" cy="5257800"/>
          </a:xfrm>
        </p:spPr>
        <p:txBody>
          <a:bodyPr>
            <a:normAutofit fontScale="85000" lnSpcReduction="20000"/>
          </a:bodyPr>
          <a:lstStyle/>
          <a:p>
            <a:pPr marL="320040" indent="-320040" fontAlgn="auto">
              <a:spcAft>
                <a:spcPts val="0"/>
              </a:spcAft>
              <a:buFont typeface="Wingdings"/>
              <a:buChar char=""/>
              <a:defRPr/>
            </a:pPr>
            <a:r>
              <a:rPr lang="ru-RU" dirty="0" smtClean="0"/>
              <a:t>Для того, чтобы жить, человек должен продавать собственнику средств производства свой товар – рабочую силу – в обмен на заработную плату. При этом наемный работник и работодатель вступают в трудовые отношения.</a:t>
            </a:r>
          </a:p>
          <a:p>
            <a:pPr marL="320040" indent="-320040" fontAlgn="auto">
              <a:spcAft>
                <a:spcPts val="0"/>
              </a:spcAft>
              <a:buFont typeface="Wingdings"/>
              <a:buNone/>
              <a:defRPr/>
            </a:pPr>
            <a:endParaRPr lang="ru-RU" dirty="0" smtClean="0"/>
          </a:p>
          <a:p>
            <a:pPr marL="320040" indent="-320040" algn="just" fontAlgn="auto">
              <a:spcAft>
                <a:spcPts val="0"/>
              </a:spcAft>
              <a:buFont typeface="Wingdings"/>
              <a:buNone/>
              <a:defRPr/>
            </a:pPr>
            <a:r>
              <a:rPr lang="ru-RU" dirty="0" smtClean="0"/>
              <a:t>	</a:t>
            </a:r>
            <a:r>
              <a:rPr lang="ru-RU" b="1" dirty="0" smtClean="0"/>
              <a:t>Трудовой кодекс Российской Федерации ст. 15. определяет трудовые отношения </a:t>
            </a:r>
            <a:r>
              <a:rPr lang="ru-RU" dirty="0" smtClean="0"/>
              <a:t>– как правовые отношения, основанные на соглашении между работником и работодателем о личном выполнении работников за плату трудовой функции (работы по определенной специальности, квалификации или должности), подчинении работника правилам внутреннего трудового распорядка при обеспечении работодателем условий труда, предусмотренных трудовым законодательством, коллективным договором, соглашениями, правовым договором.</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Заголовок 1"/>
          <p:cNvSpPr>
            <a:spLocks noGrp="1"/>
          </p:cNvSpPr>
          <p:nvPr>
            <p:ph type="title"/>
          </p:nvPr>
        </p:nvSpPr>
        <p:spPr>
          <a:xfrm>
            <a:off x="612775" y="228600"/>
            <a:ext cx="8153400" cy="990600"/>
          </a:xfrm>
        </p:spPr>
        <p:txBody>
          <a:bodyPr/>
          <a:lstStyle/>
          <a:p>
            <a:endParaRPr lang="ru-RU" smtClean="0"/>
          </a:p>
        </p:txBody>
      </p:sp>
      <p:sp>
        <p:nvSpPr>
          <p:cNvPr id="20482" name="Содержимое 2"/>
          <p:cNvSpPr>
            <a:spLocks noGrp="1"/>
          </p:cNvSpPr>
          <p:nvPr>
            <p:ph sz="quarter" idx="1"/>
          </p:nvPr>
        </p:nvSpPr>
        <p:spPr>
          <a:xfrm>
            <a:off x="612775" y="1600200"/>
            <a:ext cx="8153400" cy="4495800"/>
          </a:xfrm>
        </p:spPr>
        <p:txBody>
          <a:bodyPr/>
          <a:lstStyle/>
          <a:p>
            <a:pPr algn="just"/>
            <a:r>
              <a:rPr lang="ru-RU" b="1" smtClean="0"/>
              <a:t>Трудовые отношения </a:t>
            </a:r>
            <a:r>
              <a:rPr lang="ru-RU" smtClean="0"/>
              <a:t>между работодателем и работником </a:t>
            </a:r>
            <a:r>
              <a:rPr lang="ru-RU" b="1" i="1" smtClean="0"/>
              <a:t>должны обеспечивать </a:t>
            </a:r>
            <a:r>
              <a:rPr lang="ru-RU" b="1" smtClean="0">
                <a:solidFill>
                  <a:srgbClr val="FF0000"/>
                </a:solidFill>
              </a:rPr>
              <a:t>сохранение здоровья</a:t>
            </a:r>
            <a:r>
              <a:rPr lang="ru-RU" smtClean="0"/>
              <a:t>, а также предоставлять ему свободное </a:t>
            </a:r>
            <a:r>
              <a:rPr lang="ru-RU" b="1" smtClean="0">
                <a:solidFill>
                  <a:srgbClr val="FF0000"/>
                </a:solidFill>
              </a:rPr>
              <a:t>время для отдыха </a:t>
            </a:r>
            <a:r>
              <a:rPr lang="ru-RU" smtClean="0"/>
              <a:t>и развлечения, позволять ему служить обществу, работник должен иметь возможность  получать удовлетворение от развития собственных возможностей.</a:t>
            </a:r>
          </a:p>
          <a:p>
            <a:endParaRPr lang="ru-RU"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dirty="0" smtClean="0"/>
              <a:t>Основные международные принципы, предъявляемы к труду: </a:t>
            </a:r>
            <a:endParaRPr lang="ru-RU" dirty="0"/>
          </a:p>
        </p:txBody>
      </p:sp>
      <p:sp>
        <p:nvSpPr>
          <p:cNvPr id="3" name="Содержимое 2"/>
          <p:cNvSpPr>
            <a:spLocks noGrp="1"/>
          </p:cNvSpPr>
          <p:nvPr>
            <p:ph sz="quarter" idx="1"/>
          </p:nvPr>
        </p:nvSpPr>
        <p:spPr>
          <a:xfrm>
            <a:off x="612775" y="1600200"/>
            <a:ext cx="8531225" cy="5257800"/>
          </a:xfrm>
        </p:spPr>
        <p:txBody>
          <a:bodyPr>
            <a:normAutofit fontScale="85000" lnSpcReduction="20000"/>
          </a:bodyPr>
          <a:lstStyle/>
          <a:p>
            <a:pPr marL="514350" indent="-514350" algn="just" fontAlgn="auto">
              <a:spcAft>
                <a:spcPts val="0"/>
              </a:spcAft>
              <a:buFont typeface="+mj-lt"/>
              <a:buAutoNum type="arabicPeriod"/>
              <a:defRPr/>
            </a:pPr>
            <a:r>
              <a:rPr lang="ru-RU" dirty="0" smtClean="0"/>
              <a:t>		- </a:t>
            </a:r>
            <a:r>
              <a:rPr lang="ru-RU" b="1" dirty="0" smtClean="0"/>
              <a:t>работа должна предъявлять к работнику более широкие требования, чем просто выносливость, и быть разнообразной;</a:t>
            </a:r>
          </a:p>
          <a:p>
            <a:pPr marL="514350" indent="-514350" algn="just" fontAlgn="auto">
              <a:spcAft>
                <a:spcPts val="0"/>
              </a:spcAft>
              <a:buFont typeface="+mj-lt"/>
              <a:buAutoNum type="arabicPeriod"/>
              <a:defRPr/>
            </a:pPr>
            <a:r>
              <a:rPr lang="ru-RU" b="1" dirty="0" smtClean="0"/>
              <a:t>		- работник должен иметь возможность учиться на работе и продолжать своё образование;</a:t>
            </a:r>
          </a:p>
          <a:p>
            <a:pPr marL="514350" indent="-514350" algn="just" fontAlgn="auto">
              <a:spcAft>
                <a:spcPts val="0"/>
              </a:spcAft>
              <a:buFont typeface="+mj-lt"/>
              <a:buAutoNum type="arabicPeriod"/>
              <a:defRPr/>
            </a:pPr>
            <a:r>
              <a:rPr lang="ru-RU" b="1" dirty="0" smtClean="0"/>
              <a:t>		- работа должна иметь определенный компонент принятия решений, которые исполнитель мог бы считать собственными;</a:t>
            </a:r>
          </a:p>
          <a:p>
            <a:pPr marL="514350" indent="-514350" algn="just" fontAlgn="auto">
              <a:spcAft>
                <a:spcPts val="0"/>
              </a:spcAft>
              <a:buFont typeface="+mj-lt"/>
              <a:buAutoNum type="arabicPeriod"/>
              <a:defRPr/>
            </a:pPr>
            <a:r>
              <a:rPr lang="ru-RU" b="1" dirty="0" smtClean="0"/>
              <a:t>		- на рабочем месте должны присутствовать социальная поддержка и признание;</a:t>
            </a:r>
          </a:p>
          <a:p>
            <a:pPr marL="514350" indent="-514350" algn="just" fontAlgn="auto">
              <a:spcAft>
                <a:spcPts val="0"/>
              </a:spcAft>
              <a:buFont typeface="+mj-lt"/>
              <a:buAutoNum type="arabicPeriod"/>
              <a:defRPr/>
            </a:pPr>
            <a:r>
              <a:rPr lang="ru-RU" b="1" dirty="0" smtClean="0"/>
              <a:t>		- работник должен иметь возможность соотносить результаты своего труда с общественной жизнью;</a:t>
            </a:r>
          </a:p>
          <a:p>
            <a:pPr marL="514350" indent="-514350" algn="just" fontAlgn="auto">
              <a:spcAft>
                <a:spcPts val="0"/>
              </a:spcAft>
              <a:buFont typeface="+mj-lt"/>
              <a:buAutoNum type="arabicPeriod"/>
              <a:defRPr/>
            </a:pPr>
            <a:r>
              <a:rPr lang="ru-RU" b="1" dirty="0" smtClean="0"/>
              <a:t>		- работник должен быть настроен на то, что его будущее зависит от результатов его труда.</a:t>
            </a:r>
          </a:p>
          <a:p>
            <a:pPr marL="320040" indent="-320040" algn="just"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14313" y="1600200"/>
            <a:ext cx="8551862" cy="5257800"/>
          </a:xfrm>
        </p:spPr>
        <p:txBody>
          <a:bodyPr>
            <a:normAutofit fontScale="92500"/>
          </a:bodyPr>
          <a:lstStyle/>
          <a:p>
            <a:pPr marL="320040" indent="-320040" fontAlgn="auto">
              <a:spcAft>
                <a:spcPts val="0"/>
              </a:spcAft>
              <a:buFont typeface="Wingdings"/>
              <a:buChar char=""/>
              <a:defRPr/>
            </a:pPr>
            <a:r>
              <a:rPr lang="ru-RU" dirty="0" smtClean="0"/>
              <a:t>Практика же показывает, что работа и рабочие места создаются почти всегда на основании критериев эффективности и стоимостных показателей. </a:t>
            </a:r>
            <a:r>
              <a:rPr lang="ru-RU" b="1" dirty="0" smtClean="0">
                <a:solidFill>
                  <a:srgbClr val="FF0000"/>
                </a:solidFill>
                <a:effectLst>
                  <a:outerShdw blurRad="38100" dist="38100" dir="2700000" algn="tl">
                    <a:srgbClr val="000000">
                      <a:alpha val="43137"/>
                    </a:srgbClr>
                  </a:outerShdw>
                </a:effectLst>
              </a:rPr>
              <a:t>Основной мотивацией</a:t>
            </a:r>
            <a:r>
              <a:rPr lang="ru-RU" dirty="0" smtClean="0"/>
              <a:t> изменений на предприятии является стремление к неограниченному экономическому росту  и, как правило, при незначительном учете коллективных договоров и законодательства о труде.</a:t>
            </a:r>
          </a:p>
          <a:p>
            <a:pPr marL="320040" indent="-320040" fontAlgn="auto">
              <a:spcAft>
                <a:spcPts val="0"/>
              </a:spcAft>
              <a:buFont typeface="Wingdings"/>
              <a:buChar char=""/>
              <a:defRPr/>
            </a:pPr>
            <a:r>
              <a:rPr lang="ru-RU" dirty="0" smtClean="0"/>
              <a:t>			</a:t>
            </a:r>
            <a:r>
              <a:rPr lang="ru-RU" b="1" dirty="0" smtClean="0"/>
              <a:t>Большинство людей воспринимают работу, как обязанность и необходимость, как инструмент получения дохода</a:t>
            </a:r>
            <a:r>
              <a:rPr lang="ru-RU" dirty="0" smtClean="0"/>
              <a:t>. Они считают, что работа не приносит им ничего, кроме денег, т.е. не приносит удовлетворения.</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sz="2700" b="1" dirty="0" smtClean="0">
                <a:effectLst>
                  <a:outerShdw blurRad="38100" dist="38100" dir="2700000" algn="tl">
                    <a:srgbClr val="000000">
                      <a:alpha val="43137"/>
                    </a:srgbClr>
                  </a:outerShdw>
                </a:effectLst>
              </a:rPr>
              <a:t>В исследовании условий труда в 12 странах Европейского Союза, проведенного в 90-х годах прошлого столетия,  отмечается:</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612775" y="1600200"/>
            <a:ext cx="8531225" cy="5257800"/>
          </a:xfrm>
        </p:spPr>
        <p:txBody>
          <a:bodyPr>
            <a:normAutofit fontScale="92500" lnSpcReduction="20000"/>
          </a:bodyPr>
          <a:lstStyle/>
          <a:p>
            <a:pPr marL="320040" indent="-320040" fontAlgn="auto">
              <a:spcAft>
                <a:spcPts val="0"/>
              </a:spcAft>
              <a:buFont typeface="Wingdings"/>
              <a:buChar char=""/>
              <a:defRPr/>
            </a:pPr>
            <a:r>
              <a:rPr lang="ru-RU" dirty="0" smtClean="0"/>
              <a:t>	</a:t>
            </a:r>
            <a:r>
              <a:rPr lang="ru-RU" b="1" dirty="0" smtClean="0"/>
              <a:t>- 30% работников считали свой участок фактором риска для своего здоровья;</a:t>
            </a:r>
          </a:p>
          <a:p>
            <a:pPr marL="320040" indent="-320040" fontAlgn="auto">
              <a:spcAft>
                <a:spcPts val="0"/>
              </a:spcAft>
              <a:buFont typeface="Wingdings"/>
              <a:buChar char=""/>
              <a:defRPr/>
            </a:pPr>
            <a:r>
              <a:rPr lang="ru-RU" dirty="0" smtClean="0"/>
              <a:t>	</a:t>
            </a:r>
            <a:r>
              <a:rPr lang="ru-RU" b="1" dirty="0" smtClean="0">
                <a:solidFill>
                  <a:srgbClr val="FF0000"/>
                </a:solidFill>
              </a:rPr>
              <a:t>- 23 миллиона человек были заняты в ночные часы более 25% общего рабочего времени;</a:t>
            </a:r>
          </a:p>
          <a:p>
            <a:pPr marL="320040" indent="-320040" fontAlgn="auto">
              <a:spcAft>
                <a:spcPts val="0"/>
              </a:spcAft>
              <a:buFont typeface="Wingdings"/>
              <a:buChar char=""/>
              <a:defRPr/>
            </a:pPr>
            <a:r>
              <a:rPr lang="ru-RU" dirty="0" smtClean="0"/>
              <a:t>	</a:t>
            </a:r>
            <a:r>
              <a:rPr lang="ru-RU" b="1" dirty="0" smtClean="0"/>
              <a:t>- каждый третий жаловался на однообразие и монотонность;</a:t>
            </a:r>
          </a:p>
          <a:p>
            <a:pPr marL="320040" indent="-320040" fontAlgn="auto">
              <a:spcAft>
                <a:spcPts val="0"/>
              </a:spcAft>
              <a:buFont typeface="Wingdings"/>
              <a:buChar char=""/>
              <a:defRPr/>
            </a:pPr>
            <a:r>
              <a:rPr lang="ru-RU" dirty="0" smtClean="0"/>
              <a:t>	</a:t>
            </a:r>
            <a:r>
              <a:rPr lang="ru-RU" b="1" dirty="0" smtClean="0">
                <a:solidFill>
                  <a:srgbClr val="FF0000"/>
                </a:solidFill>
              </a:rPr>
              <a:t>- каждый 5-тый мужчина и каждая 6-я женщина  были вынуждены работать в условиях постоянного дефицита времени;</a:t>
            </a:r>
          </a:p>
          <a:p>
            <a:pPr marL="320040" indent="-320040" fontAlgn="auto">
              <a:spcAft>
                <a:spcPts val="0"/>
              </a:spcAft>
              <a:buFont typeface="Wingdings"/>
              <a:buChar char=""/>
              <a:defRPr/>
            </a:pPr>
            <a:r>
              <a:rPr lang="ru-RU" dirty="0" smtClean="0"/>
              <a:t>	- каждый 4-й работник переносил тяжести либо работал в неудобном и вызывающем болевые ощущения положении более 50% своего рабочего времени.</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Содержимое 2"/>
          <p:cNvSpPr>
            <a:spLocks noGrp="1"/>
          </p:cNvSpPr>
          <p:nvPr>
            <p:ph sz="quarter" idx="1"/>
          </p:nvPr>
        </p:nvSpPr>
        <p:spPr>
          <a:xfrm>
            <a:off x="612775" y="1600200"/>
            <a:ext cx="8153400" cy="4495800"/>
          </a:xfrm>
        </p:spPr>
        <p:txBody>
          <a:bodyPr/>
          <a:lstStyle/>
          <a:p>
            <a:pPr algn="ctr"/>
            <a:r>
              <a:rPr lang="ru-RU" smtClean="0"/>
              <a:t>В последние годы рабочая сила претерпела коренные изменения. </a:t>
            </a:r>
          </a:p>
          <a:p>
            <a:pPr algn="ctr"/>
            <a:endParaRPr lang="ru-RU" smtClean="0"/>
          </a:p>
          <a:p>
            <a:pPr algn="just"/>
            <a:r>
              <a:rPr lang="ru-RU" smtClean="0"/>
              <a:t>Однако </a:t>
            </a:r>
            <a:r>
              <a:rPr lang="ru-RU" b="1" smtClean="0"/>
              <a:t>некоторые «усовершенствования»</a:t>
            </a:r>
            <a:r>
              <a:rPr lang="ru-RU" smtClean="0"/>
              <a:t>, сопровождаются самыми неожиданными </a:t>
            </a:r>
            <a:r>
              <a:rPr lang="ru-RU" b="1" smtClean="0"/>
              <a:t>побочными явлениями.  </a:t>
            </a:r>
          </a:p>
          <a:p>
            <a:endParaRPr lang="ru-RU"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dirty="0" smtClean="0"/>
              <a:t>Труд стал предметом для изучения целого ряда разнообразных наук:</a:t>
            </a:r>
            <a:endParaRPr lang="ru-RU" dirty="0"/>
          </a:p>
        </p:txBody>
      </p:sp>
      <p:sp>
        <p:nvSpPr>
          <p:cNvPr id="3" name="Содержимое 2"/>
          <p:cNvSpPr>
            <a:spLocks noGrp="1"/>
          </p:cNvSpPr>
          <p:nvPr>
            <p:ph sz="quarter" idx="1"/>
          </p:nvPr>
        </p:nvSpPr>
        <p:spPr>
          <a:xfrm>
            <a:off x="612775" y="1600200"/>
            <a:ext cx="8153400" cy="5257800"/>
          </a:xfrm>
        </p:spPr>
        <p:txBody>
          <a:bodyPr>
            <a:normAutofit fontScale="92500" lnSpcReduction="20000"/>
          </a:bodyPr>
          <a:lstStyle/>
          <a:p>
            <a:pPr marL="320040" indent="-320040" algn="just" fontAlgn="auto">
              <a:spcAft>
                <a:spcPts val="0"/>
              </a:spcAft>
              <a:buFont typeface="Wingdings"/>
              <a:buChar char=""/>
              <a:defRPr/>
            </a:pPr>
            <a:r>
              <a:rPr lang="ru-RU" dirty="0" smtClean="0"/>
              <a:t>	- </a:t>
            </a:r>
            <a:r>
              <a:rPr lang="ru-RU" b="1" dirty="0" smtClean="0">
                <a:solidFill>
                  <a:srgbClr val="FF0000"/>
                </a:solidFill>
              </a:rPr>
              <a:t>физиологи и гигиенисты </a:t>
            </a:r>
            <a:r>
              <a:rPr lang="ru-RU" dirty="0" smtClean="0"/>
              <a:t>изучают биологический аспект труда и влияние на него различных условий;</a:t>
            </a:r>
          </a:p>
          <a:p>
            <a:pPr marL="320040" indent="-320040" algn="just" fontAlgn="auto">
              <a:spcAft>
                <a:spcPts val="0"/>
              </a:spcAft>
              <a:buFont typeface="Wingdings"/>
              <a:buChar char=""/>
              <a:defRPr/>
            </a:pPr>
            <a:endParaRPr lang="ru-RU" dirty="0" smtClean="0"/>
          </a:p>
          <a:p>
            <a:pPr marL="320040" indent="-320040" algn="just" fontAlgn="auto">
              <a:spcAft>
                <a:spcPts val="0"/>
              </a:spcAft>
              <a:buFont typeface="Wingdings"/>
              <a:buChar char=""/>
              <a:defRPr/>
            </a:pPr>
            <a:r>
              <a:rPr lang="ru-RU" dirty="0" smtClean="0"/>
              <a:t>	</a:t>
            </a:r>
            <a:r>
              <a:rPr lang="ru-RU" b="1" dirty="0" smtClean="0"/>
              <a:t>- </a:t>
            </a:r>
            <a:r>
              <a:rPr lang="ru-RU" b="1" dirty="0" smtClean="0">
                <a:solidFill>
                  <a:srgbClr val="FF0000"/>
                </a:solidFill>
              </a:rPr>
              <a:t>психологи по труду и инженерные психол</a:t>
            </a:r>
            <a:r>
              <a:rPr lang="ru-RU" b="1" dirty="0" smtClean="0"/>
              <a:t>оги – психические процессы в трудовой деятельности, а также взаимодействие человека с машиной;</a:t>
            </a:r>
          </a:p>
          <a:p>
            <a:pPr marL="320040" indent="-320040" algn="just" fontAlgn="auto">
              <a:spcAft>
                <a:spcPts val="0"/>
              </a:spcAft>
              <a:buFont typeface="Wingdings"/>
              <a:buChar char=""/>
              <a:defRPr/>
            </a:pPr>
            <a:endParaRPr lang="ru-RU" dirty="0" smtClean="0"/>
          </a:p>
          <a:p>
            <a:pPr marL="320040" indent="-320040" algn="just" fontAlgn="auto">
              <a:spcAft>
                <a:spcPts val="0"/>
              </a:spcAft>
              <a:buFont typeface="Wingdings"/>
              <a:buChar char=""/>
              <a:defRPr/>
            </a:pPr>
            <a:r>
              <a:rPr lang="ru-RU" dirty="0" smtClean="0"/>
              <a:t>	</a:t>
            </a:r>
            <a:r>
              <a:rPr lang="ru-RU" b="1" dirty="0" smtClean="0">
                <a:solidFill>
                  <a:srgbClr val="FF0000"/>
                </a:solidFill>
              </a:rPr>
              <a:t>-  </a:t>
            </a:r>
            <a:r>
              <a:rPr lang="ru-RU" b="1" dirty="0" err="1" smtClean="0">
                <a:solidFill>
                  <a:srgbClr val="FF0000"/>
                </a:solidFill>
              </a:rPr>
              <a:t>антропометристы</a:t>
            </a:r>
            <a:r>
              <a:rPr lang="ru-RU" b="1" dirty="0" smtClean="0">
                <a:solidFill>
                  <a:srgbClr val="FF0000"/>
                </a:solidFill>
              </a:rPr>
              <a:t> </a:t>
            </a:r>
            <a:r>
              <a:rPr lang="ru-RU" dirty="0" smtClean="0"/>
              <a:t>измеряют двигательные возможности человека, специалисты по технической эстетике изучают влияние фактора красоты на процесс и результаты труда, психологи, инженеры и врачи – вопросы безопасности труда и т.д.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257800"/>
          </a:xfrm>
        </p:spPr>
        <p:txBody>
          <a:bodyPr>
            <a:normAutofit fontScale="92500" lnSpcReduction="10000"/>
          </a:bodyPr>
          <a:lstStyle/>
          <a:p>
            <a:pPr marL="320040" indent="-320040" algn="ctr" fontAlgn="auto">
              <a:spcAft>
                <a:spcPts val="0"/>
              </a:spcAft>
              <a:buFont typeface="Wingdings"/>
              <a:buChar char=""/>
              <a:defRPr/>
            </a:pPr>
            <a:r>
              <a:rPr lang="ru-RU" dirty="0" smtClean="0"/>
              <a:t>Все эти характеристики трудовой деятельности объединены в </a:t>
            </a:r>
            <a:r>
              <a:rPr lang="ru-RU" b="1" dirty="0" smtClean="0">
                <a:solidFill>
                  <a:srgbClr val="FF0000"/>
                </a:solidFill>
                <a:effectLst>
                  <a:outerShdw blurRad="38100" dist="38100" dir="2700000" algn="tl">
                    <a:srgbClr val="000000">
                      <a:alpha val="43137"/>
                    </a:srgbClr>
                  </a:outerShdw>
                </a:effectLst>
              </a:rPr>
              <a:t>науке о труде – эргономике</a:t>
            </a:r>
            <a:r>
              <a:rPr lang="ru-RU" dirty="0" smtClean="0"/>
              <a:t>, предназначенной для разностороннего изучения трудовой деятельности и повышения  её эффективности путем оптимизации условий и процесса труда. </a:t>
            </a:r>
          </a:p>
          <a:p>
            <a:pPr marL="320040" indent="-320040" fontAlgn="auto">
              <a:spcAft>
                <a:spcPts val="0"/>
              </a:spcAft>
              <a:buFont typeface="Wingdings"/>
              <a:buChar char=""/>
              <a:defRPr/>
            </a:pPr>
            <a:endParaRPr lang="ru-RU" dirty="0" smtClean="0"/>
          </a:p>
          <a:p>
            <a:pPr marL="320040" indent="-320040" algn="just" fontAlgn="auto">
              <a:spcAft>
                <a:spcPts val="0"/>
              </a:spcAft>
              <a:buFont typeface="Wingdings"/>
              <a:buNone/>
              <a:defRPr/>
            </a:pPr>
            <a:r>
              <a:rPr lang="ru-RU" dirty="0" smtClean="0"/>
              <a:t>    В понятие </a:t>
            </a:r>
            <a:r>
              <a:rPr lang="ru-RU" b="1" i="1" dirty="0" smtClean="0">
                <a:effectLst>
                  <a:outerShdw blurRad="38100" dist="38100" dir="2700000" algn="tl">
                    <a:srgbClr val="000000">
                      <a:alpha val="43137"/>
                    </a:srgbClr>
                  </a:outerShdw>
                </a:effectLst>
              </a:rPr>
              <a:t>эффективность труда </a:t>
            </a:r>
            <a:r>
              <a:rPr lang="ru-RU" dirty="0" smtClean="0"/>
              <a:t>включается не только высокая производительность, достигаемая при минимальных затратах, но и положительное формирующее влияние  на личность рабочего, высокий уровень его удовлетворенности своим трудом.</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Заголовок 1"/>
          <p:cNvSpPr>
            <a:spLocks noGrp="1"/>
          </p:cNvSpPr>
          <p:nvPr>
            <p:ph type="title"/>
          </p:nvPr>
        </p:nvSpPr>
        <p:spPr>
          <a:xfrm>
            <a:off x="612775" y="228600"/>
            <a:ext cx="8153400" cy="990600"/>
          </a:xfrm>
        </p:spPr>
        <p:txBody>
          <a:bodyPr/>
          <a:lstStyle/>
          <a:p>
            <a:r>
              <a:rPr lang="ru-RU" sz="3200" b="1" smtClean="0"/>
              <a:t>Влияние глобализации мировой экономики на жизнь и безопасность работников</a:t>
            </a:r>
          </a:p>
        </p:txBody>
      </p:sp>
      <p:sp>
        <p:nvSpPr>
          <p:cNvPr id="3" name="Содержимое 2"/>
          <p:cNvSpPr>
            <a:spLocks noGrp="1"/>
          </p:cNvSpPr>
          <p:nvPr>
            <p:ph sz="quarter" idx="1"/>
          </p:nvPr>
        </p:nvSpPr>
        <p:spPr>
          <a:xfrm>
            <a:off x="612775" y="1600200"/>
            <a:ext cx="8153400" cy="5257800"/>
          </a:xfrm>
        </p:spPr>
        <p:txBody>
          <a:bodyPr>
            <a:normAutofit fontScale="92500" lnSpcReduction="10000"/>
          </a:bodyPr>
          <a:lstStyle/>
          <a:p>
            <a:pPr marL="320040" indent="-320040" algn="just" fontAlgn="auto">
              <a:spcAft>
                <a:spcPts val="0"/>
              </a:spcAft>
              <a:buFont typeface="Wingdings"/>
              <a:buNone/>
              <a:defRPr/>
            </a:pPr>
            <a:r>
              <a:rPr lang="ru-RU" dirty="0" smtClean="0"/>
              <a:t>	С вступлением в ВТО наша страна все более интегрируется в мировую экономику. Однако глобализация экономической деятельности может усугубить отрицательное воздействие ряда факторов на жизнь и здоровье работников. </a:t>
            </a:r>
          </a:p>
          <a:p>
            <a:pPr marL="320040" indent="-320040" algn="just" fontAlgn="auto">
              <a:spcAft>
                <a:spcPts val="0"/>
              </a:spcAft>
              <a:buFont typeface="Wingdings"/>
              <a:buNone/>
              <a:defRPr/>
            </a:pPr>
            <a:endParaRPr lang="ru-RU" dirty="0" smtClean="0"/>
          </a:p>
          <a:p>
            <a:pPr marL="320040" indent="-320040" algn="just" fontAlgn="auto">
              <a:spcAft>
                <a:spcPts val="0"/>
              </a:spcAft>
              <a:buFont typeface="Wingdings"/>
              <a:buNone/>
              <a:defRPr/>
            </a:pPr>
            <a:r>
              <a:rPr lang="ru-RU" dirty="0" smtClean="0"/>
              <a:t>Растущий объём мировой торговли и её либерализация, распространение новых технологий требуют новых форм организации трудовой деятельности, что в свою очередь ведет к появлению новых рисков, связанных с производственным травматизмом и профессиональными заболеваниями. </a:t>
            </a: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600200"/>
            <a:ext cx="9144000" cy="5257800"/>
          </a:xfrm>
        </p:spPr>
        <p:txBody>
          <a:bodyPr>
            <a:normAutofit fontScale="77500" lnSpcReduction="20000"/>
          </a:bodyPr>
          <a:lstStyle/>
          <a:p>
            <a:pPr marL="320040" indent="-320040" algn="just" fontAlgn="auto">
              <a:spcAft>
                <a:spcPts val="0"/>
              </a:spcAft>
              <a:buFont typeface="Wingdings"/>
              <a:buChar char=""/>
              <a:defRPr/>
            </a:pPr>
            <a:r>
              <a:rPr lang="ru-RU" b="1" dirty="0" smtClean="0"/>
              <a:t>Многие страны уже пользуются плодами</a:t>
            </a:r>
            <a:r>
              <a:rPr lang="ru-RU" dirty="0" smtClean="0"/>
              <a:t>, которые приносят вновь открывшиеся возможности, и глобализация помогает в улучшении охраны и гигиены труда. </a:t>
            </a:r>
          </a:p>
          <a:p>
            <a:pPr marL="320040" indent="-320040" algn="just" fontAlgn="auto">
              <a:spcAft>
                <a:spcPts val="0"/>
              </a:spcAft>
              <a:buFont typeface="Wingdings"/>
              <a:buChar char=""/>
              <a:defRPr/>
            </a:pPr>
            <a:r>
              <a:rPr lang="ru-RU" dirty="0" smtClean="0"/>
              <a:t>Тем не менее,  уже </a:t>
            </a:r>
            <a:r>
              <a:rPr lang="ru-RU" b="1" dirty="0" smtClean="0"/>
              <a:t>начали проявляться и негативные последствия </a:t>
            </a:r>
            <a:r>
              <a:rPr lang="ru-RU" dirty="0" smtClean="0"/>
              <a:t>глобализации. Новая глобальная экономика не сопровождается созданием более крупных организаций, на практике происходит противоположный процесс. Образцовым предприятием уже не является гигантский автомобилестроительный завод, на котором заняты тысячи рабочих, производящие стандартное изделие с использованием конвейера. Вместо этого все новые и новые корпорации переориентируются на поиск свободных сегментов рынка в целях выпуска товаров по специальному заказу, а также предоставления услуг такого же характера. </a:t>
            </a:r>
            <a:r>
              <a:rPr lang="ru-RU" b="1" dirty="0" smtClean="0">
                <a:effectLst>
                  <a:outerShdw blurRad="38100" dist="38100" dir="2700000" algn="tl">
                    <a:srgbClr val="000000">
                      <a:alpha val="43137"/>
                    </a:srgbClr>
                  </a:outerShdw>
                </a:effectLst>
              </a:rPr>
              <a:t>На смену экономии от масштаба производства приходит экономия от инициативы, </a:t>
            </a:r>
            <a:r>
              <a:rPr lang="ru-RU" dirty="0" smtClean="0"/>
              <a:t>предполагающая переключение с одного вида изделия на другой при помощи субподряда и перепрограммирования оборудования.</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lnSpcReduction="10000"/>
          </a:bodyPr>
          <a:lstStyle/>
          <a:p>
            <a:pPr marL="320040" indent="-320040" fontAlgn="auto">
              <a:spcAft>
                <a:spcPts val="0"/>
              </a:spcAft>
              <a:buFont typeface="Wingdings"/>
              <a:buChar char=""/>
              <a:defRPr/>
            </a:pPr>
            <a:r>
              <a:rPr lang="ru-RU" dirty="0" smtClean="0"/>
              <a:t>Массовый переход  к индустрии сервиса и быстрый рост малых предприятий, отчасти объясняется тем, что транснациональные корпорации охотно раздают контракты на выполнение необходимых им работ. </a:t>
            </a:r>
          </a:p>
          <a:p>
            <a:pPr marL="320040" indent="-320040" fontAlgn="auto">
              <a:spcAft>
                <a:spcPts val="0"/>
              </a:spcAft>
              <a:buFont typeface="Wingdings"/>
              <a:buNone/>
              <a:defRPr/>
            </a:pPr>
            <a:r>
              <a:rPr lang="ru-RU" dirty="0" smtClean="0"/>
              <a:t>	Однако </a:t>
            </a:r>
            <a:r>
              <a:rPr lang="ru-RU" b="1" dirty="0" smtClean="0"/>
              <a:t>опасные условия труда и риски распространены на мелких и средних предприятиях в большей степени</a:t>
            </a:r>
            <a:r>
              <a:rPr lang="ru-RU" dirty="0" smtClean="0"/>
              <a:t>, чем на крупных, из-за ограниченности имеющихся  у первых средств и технических возможностей.</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85750" y="1600200"/>
            <a:ext cx="8480425" cy="5257800"/>
          </a:xfrm>
        </p:spPr>
        <p:txBody>
          <a:bodyPr>
            <a:normAutofit fontScale="92500" lnSpcReduction="20000"/>
          </a:bodyPr>
          <a:lstStyle/>
          <a:p>
            <a:pPr marL="320040" indent="-320040" algn="just" fontAlgn="auto">
              <a:spcAft>
                <a:spcPts val="0"/>
              </a:spcAft>
              <a:buFont typeface="Wingdings"/>
              <a:buChar char=""/>
              <a:defRPr/>
            </a:pPr>
            <a:r>
              <a:rPr lang="ru-RU" dirty="0" smtClean="0"/>
              <a:t>В рамках деятельности, которую корпорации продолжают осуществлять  собственными силами, создание крупных материально-технических запасов и буферных резервов часто заменяется выпуском продукции к строго определенному сроку, а фирмы при этом, все в большей степени начинают строить свою работу  в соответствии с запросами потребителя. </a:t>
            </a:r>
          </a:p>
          <a:p>
            <a:pPr marL="320040" indent="-320040" algn="ctr" fontAlgn="auto">
              <a:spcAft>
                <a:spcPts val="0"/>
              </a:spcAft>
              <a:buFont typeface="Wingdings"/>
              <a:buChar char=""/>
              <a:defRPr/>
            </a:pPr>
            <a:r>
              <a:rPr lang="ru-RU" dirty="0" smtClean="0"/>
              <a:t>Все больше работодателей нуждаются в </a:t>
            </a:r>
            <a:r>
              <a:rPr lang="ru-RU" b="1" dirty="0" smtClean="0">
                <a:solidFill>
                  <a:srgbClr val="FF0000"/>
                </a:solidFill>
              </a:rPr>
              <a:t>маневренной рабочей силе</a:t>
            </a:r>
            <a:r>
              <a:rPr lang="ru-RU" dirty="0" smtClean="0"/>
              <a:t>, владеющей рядом профессий и способной работать в различные смены. В таких условиях работники могут трудиться  в режиме выполнения задания к установленному сроку с высокой эффективностью и ответственности за качество работы.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92500" lnSpcReduction="10000"/>
          </a:bodyPr>
          <a:lstStyle/>
          <a:p>
            <a:pPr marL="320040" indent="-320040" fontAlgn="auto">
              <a:spcAft>
                <a:spcPts val="0"/>
              </a:spcAft>
              <a:buFont typeface="Wingdings"/>
              <a:buChar char=""/>
              <a:defRPr/>
            </a:pPr>
            <a:r>
              <a:rPr lang="ru-RU" dirty="0" smtClean="0"/>
              <a:t>В новой глобальной экономике уверенность в завтрашнем дне отсутствует даже у тех, кто пока сохраняет рабочие места. </a:t>
            </a:r>
          </a:p>
          <a:p>
            <a:pPr marL="320040" indent="-320040" fontAlgn="auto">
              <a:spcAft>
                <a:spcPts val="0"/>
              </a:spcAft>
              <a:buFont typeface="Wingdings"/>
              <a:buChar char=""/>
              <a:defRPr/>
            </a:pPr>
            <a:r>
              <a:rPr lang="ru-RU" b="1" dirty="0" smtClean="0"/>
              <a:t>Для многих увеличивается время рабочей смены, рабочая неделя, все больше заданий выполняется на контрактной основе. </a:t>
            </a:r>
          </a:p>
          <a:p>
            <a:pPr marL="320040" indent="-320040" algn="just" fontAlgn="auto">
              <a:spcAft>
                <a:spcPts val="0"/>
              </a:spcAft>
              <a:buFont typeface="Wingdings"/>
              <a:buChar char=""/>
              <a:defRPr/>
            </a:pPr>
            <a:r>
              <a:rPr lang="ru-RU" dirty="0" smtClean="0"/>
              <a:t>Сочетание новых технологий и новых форм организации труда, часто влечет за собой </a:t>
            </a:r>
            <a:r>
              <a:rPr lang="ru-RU" dirty="0" smtClean="0">
                <a:solidFill>
                  <a:srgbClr val="FF0000"/>
                </a:solidFill>
              </a:rPr>
              <a:t>рост безработицы</a:t>
            </a:r>
            <a:r>
              <a:rPr lang="ru-RU" dirty="0" smtClean="0"/>
              <a:t>. Так как упор делается на рост производительности труда, а не на мероприятия по охране здоровья.</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28625" y="1600200"/>
            <a:ext cx="8501063" cy="5257800"/>
          </a:xfrm>
        </p:spPr>
        <p:txBody>
          <a:bodyPr>
            <a:normAutofit fontScale="85000" lnSpcReduction="20000"/>
          </a:bodyPr>
          <a:lstStyle/>
          <a:p>
            <a:pPr marL="320040" indent="-320040" fontAlgn="auto">
              <a:spcAft>
                <a:spcPts val="0"/>
              </a:spcAft>
              <a:buFont typeface="Wingdings"/>
              <a:buChar char=""/>
              <a:defRPr/>
            </a:pPr>
            <a:r>
              <a:rPr lang="ru-RU" dirty="0" smtClean="0"/>
              <a:t>Создаваемая глобальная экономика,  несет в себе угрозу потери работниками социальных завоеваний, ослабление внимания государства к защите прав трудящихся в пользу развития свободной торговли. </a:t>
            </a:r>
          </a:p>
          <a:p>
            <a:pPr marL="320040" indent="-320040" fontAlgn="auto">
              <a:spcAft>
                <a:spcPts val="0"/>
              </a:spcAft>
              <a:buFont typeface="Wingdings"/>
              <a:buChar char=""/>
              <a:defRPr/>
            </a:pPr>
            <a:r>
              <a:rPr lang="ru-RU" b="1" i="1" dirty="0" smtClean="0">
                <a:effectLst>
                  <a:outerShdw blurRad="38100" dist="38100" dir="2700000" algn="tl">
                    <a:srgbClr val="000000">
                      <a:alpha val="43137"/>
                    </a:srgbClr>
                  </a:outerShdw>
                </a:effectLst>
              </a:rPr>
              <a:t>В настоящее время мир находится на распутье. </a:t>
            </a:r>
          </a:p>
          <a:p>
            <a:pPr marL="320040" indent="-320040" fontAlgn="auto">
              <a:spcAft>
                <a:spcPts val="0"/>
              </a:spcAft>
              <a:buFont typeface="Wingdings"/>
              <a:buChar char=""/>
              <a:defRPr/>
            </a:pPr>
            <a:r>
              <a:rPr lang="ru-RU" dirty="0" smtClean="0"/>
              <a:t>Он может остаться на рельсах </a:t>
            </a:r>
            <a:r>
              <a:rPr lang="ru-RU" b="1" dirty="0" smtClean="0">
                <a:solidFill>
                  <a:srgbClr val="FF0000"/>
                </a:solidFill>
              </a:rPr>
              <a:t>неравномерного и несправедливого развития в сочет</a:t>
            </a:r>
            <a:r>
              <a:rPr lang="ru-RU" b="1" dirty="0" smtClean="0"/>
              <a:t>ании</a:t>
            </a:r>
            <a:r>
              <a:rPr lang="ru-RU" dirty="0" smtClean="0"/>
              <a:t>, что влечет уменьшение возможностей человека. </a:t>
            </a:r>
          </a:p>
          <a:p>
            <a:pPr marL="320040" indent="-320040" fontAlgn="auto">
              <a:spcAft>
                <a:spcPts val="0"/>
              </a:spcAft>
              <a:buFont typeface="Wingdings"/>
              <a:buChar char=""/>
              <a:defRPr/>
            </a:pPr>
            <a:r>
              <a:rPr lang="ru-RU" dirty="0" smtClean="0"/>
              <a:t>Однако есть и другой путь  - </a:t>
            </a:r>
            <a:r>
              <a:rPr lang="ru-RU" b="1" dirty="0" smtClean="0">
                <a:solidFill>
                  <a:srgbClr val="FF0000"/>
                </a:solidFill>
              </a:rPr>
              <a:t>курс на создание здорового общества на национальном и международном уровнях. </a:t>
            </a:r>
            <a:r>
              <a:rPr lang="ru-RU" dirty="0" smtClean="0"/>
              <a:t>Все усилия должны быть направлены на постепенное устранение неравенства, создание условий для стабильного развития и защиты человека, а также повышения его возможностей в сфере решения возникающих проблем и управления ситуацией.</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dirty="0" smtClean="0"/>
              <a:t>Условия труда. Производственная среда и организация труда</a:t>
            </a:r>
            <a:endParaRPr lang="ru-RU" dirty="0"/>
          </a:p>
        </p:txBody>
      </p:sp>
      <p:sp>
        <p:nvSpPr>
          <p:cNvPr id="3" name="Содержимое 2"/>
          <p:cNvSpPr>
            <a:spLocks noGrp="1"/>
          </p:cNvSpPr>
          <p:nvPr>
            <p:ph sz="quarter" idx="1"/>
          </p:nvPr>
        </p:nvSpPr>
        <p:spPr>
          <a:xfrm>
            <a:off x="0" y="1600200"/>
            <a:ext cx="8766175" cy="5257800"/>
          </a:xfrm>
        </p:spPr>
        <p:txBody>
          <a:bodyPr>
            <a:normAutofit fontScale="92500" lnSpcReduction="10000"/>
          </a:bodyPr>
          <a:lstStyle/>
          <a:p>
            <a:pPr marL="320040" indent="-320040" fontAlgn="auto">
              <a:spcAft>
                <a:spcPts val="0"/>
              </a:spcAft>
              <a:buFont typeface="Wingdings"/>
              <a:buChar char=""/>
              <a:defRPr/>
            </a:pPr>
            <a:r>
              <a:rPr lang="ru-RU" dirty="0" smtClean="0"/>
              <a:t>		</a:t>
            </a:r>
            <a:r>
              <a:rPr lang="ru-RU" b="1" dirty="0" smtClean="0"/>
              <a:t>В Конвенции Международной организации труда МОТ № 155  </a:t>
            </a:r>
            <a:r>
              <a:rPr lang="ru-RU" dirty="0" smtClean="0"/>
              <a:t>«</a:t>
            </a:r>
            <a:r>
              <a:rPr lang="ru-RU" b="1" dirty="0" smtClean="0">
                <a:solidFill>
                  <a:srgbClr val="FF0000"/>
                </a:solidFill>
                <a:effectLst>
                  <a:outerShdw blurRad="38100" dist="38100" dir="2700000" algn="tl">
                    <a:srgbClr val="000000">
                      <a:alpha val="43137"/>
                    </a:srgbClr>
                  </a:outerShdw>
                </a:effectLst>
              </a:rPr>
              <a:t>О безопасности и гигиене труда и производственной среде» </a:t>
            </a:r>
            <a:r>
              <a:rPr lang="ru-RU" dirty="0" smtClean="0"/>
              <a:t>и</a:t>
            </a:r>
            <a:r>
              <a:rPr lang="ru-RU" b="1" dirty="0" smtClean="0"/>
              <a:t> №187 </a:t>
            </a:r>
            <a:r>
              <a:rPr lang="ru-RU" b="1" dirty="0" smtClean="0">
                <a:solidFill>
                  <a:srgbClr val="FF0000"/>
                </a:solidFill>
              </a:rPr>
              <a:t>«Конвенция об основах, содействующих безопасности и гигиене труда» </a:t>
            </a:r>
            <a:r>
              <a:rPr lang="ru-RU" dirty="0" smtClean="0"/>
              <a:t>отмечено, что производственный травматизм и профессиональные заболевания людей на производстве оказывают негативное воздействие на производительность и  процесс экономического и социального развития. </a:t>
            </a:r>
          </a:p>
          <a:p>
            <a:pPr marL="320040" indent="-320040" algn="just" fontAlgn="auto">
              <a:spcAft>
                <a:spcPts val="0"/>
              </a:spcAft>
              <a:buFont typeface="Wingdings"/>
              <a:buChar char=""/>
              <a:defRPr/>
            </a:pPr>
            <a:r>
              <a:rPr lang="ru-RU" dirty="0" smtClean="0"/>
              <a:t>	Конвенции имеют обязательную силу для государств-членов Международной организации труда, ратифицированные грамоты которых зарегистрированы  Генеральным директором МОТ.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Autofit/>
          </a:bodyPr>
          <a:lstStyle/>
          <a:p>
            <a:pPr fontAlgn="auto">
              <a:spcAft>
                <a:spcPts val="0"/>
              </a:spcAft>
              <a:defRPr/>
            </a:pPr>
            <a:r>
              <a:rPr lang="ru-RU" sz="2400" dirty="0" smtClean="0"/>
              <a:t>Каждое государство-член разрабатывает национальную </a:t>
            </a:r>
            <a:r>
              <a:rPr lang="ru-RU" sz="2400" b="1" dirty="0" smtClean="0">
                <a:effectLst>
                  <a:outerShdw blurRad="38100" dist="38100" dir="2700000" algn="tl">
                    <a:srgbClr val="000000">
                      <a:alpha val="43137"/>
                    </a:srgbClr>
                  </a:outerShdw>
                </a:effectLst>
              </a:rPr>
              <a:t>программу по безопасности и гигиене труда, </a:t>
            </a:r>
            <a:r>
              <a:rPr lang="ru-RU" sz="2400" dirty="0" smtClean="0"/>
              <a:t>которая включает: </a:t>
            </a:r>
            <a:endParaRPr lang="ru-RU" sz="2400" dirty="0"/>
          </a:p>
        </p:txBody>
      </p:sp>
      <p:sp>
        <p:nvSpPr>
          <p:cNvPr id="3" name="Содержимое 2"/>
          <p:cNvSpPr>
            <a:spLocks noGrp="1"/>
          </p:cNvSpPr>
          <p:nvPr>
            <p:ph sz="quarter" idx="1"/>
          </p:nvPr>
        </p:nvSpPr>
        <p:spPr>
          <a:xfrm>
            <a:off x="612775" y="1600200"/>
            <a:ext cx="8153400" cy="5257800"/>
          </a:xfrm>
        </p:spPr>
        <p:txBody>
          <a:bodyPr>
            <a:normAutofit fontScale="85000" lnSpcReduction="20000"/>
          </a:bodyPr>
          <a:lstStyle/>
          <a:p>
            <a:pPr marL="514350" indent="-514350" algn="just" fontAlgn="auto">
              <a:spcAft>
                <a:spcPts val="0"/>
              </a:spcAft>
              <a:buFont typeface="+mj-lt"/>
              <a:buAutoNum type="arabicPeriod"/>
              <a:defRPr/>
            </a:pPr>
            <a:r>
              <a:rPr lang="ru-RU" dirty="0" smtClean="0"/>
              <a:t>вопросы содействия развитию национальной культуры профилактики в области гигиены труда, </a:t>
            </a:r>
          </a:p>
          <a:p>
            <a:pPr marL="514350" indent="-514350" algn="just" fontAlgn="auto">
              <a:spcAft>
                <a:spcPts val="0"/>
              </a:spcAft>
              <a:buFont typeface="+mj-lt"/>
              <a:buAutoNum type="arabicPeriod"/>
              <a:defRPr/>
            </a:pPr>
            <a:r>
              <a:rPr lang="ru-RU" dirty="0" smtClean="0"/>
              <a:t>защиту работников от производственных рисков на рабочих местах, в целях предупреждения травматизма и профессиональных заболеваний. </a:t>
            </a:r>
          </a:p>
          <a:p>
            <a:pPr marL="320040" indent="-320040" algn="ctr" fontAlgn="auto">
              <a:spcAft>
                <a:spcPts val="0"/>
              </a:spcAft>
              <a:buFont typeface="Wingdings"/>
              <a:buChar char=""/>
              <a:defRPr/>
            </a:pPr>
            <a:r>
              <a:rPr lang="ru-RU" dirty="0" smtClean="0"/>
              <a:t>Включает задачи,  цели и показатели результативности, мероприятии  для обеспечения безопасной  и здоровой производственной среды. </a:t>
            </a:r>
          </a:p>
          <a:p>
            <a:pPr marL="320040" indent="-320040" algn="just" fontAlgn="auto">
              <a:spcAft>
                <a:spcPts val="0"/>
              </a:spcAft>
              <a:buFont typeface="Wingdings"/>
              <a:buChar char=""/>
              <a:defRPr/>
            </a:pPr>
            <a:r>
              <a:rPr lang="ru-RU" dirty="0" smtClean="0"/>
              <a:t>	Во исполнение Конвенции МОТ  разрабатывается </a:t>
            </a:r>
            <a:r>
              <a:rPr lang="ru-RU" b="1" dirty="0" smtClean="0"/>
              <a:t>Национальная программа охраны здоровья работающего населения </a:t>
            </a:r>
            <a:r>
              <a:rPr lang="ru-RU" b="1" i="1" dirty="0" smtClean="0">
                <a:solidFill>
                  <a:srgbClr val="FF0000"/>
                </a:solidFill>
                <a:effectLst>
                  <a:outerShdw blurRad="38100" dist="38100" dir="2700000" algn="tl">
                    <a:srgbClr val="000000">
                      <a:alpha val="43137"/>
                    </a:srgbClr>
                  </a:outerShdw>
                </a:effectLst>
              </a:rPr>
              <a:t>с целью улучшения состояния здоровья труженика, снижения профессиональной заболеваемости, уменьшения трудовых потерь по болезни, инвалидности и преждевременной смертности, а также увеличения продолжительности жизни работающих россиян.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257800"/>
          </a:xfrm>
        </p:spPr>
        <p:txBody>
          <a:bodyPr>
            <a:normAutofit fontScale="85000" lnSpcReduction="10000"/>
          </a:bodyPr>
          <a:lstStyle/>
          <a:p>
            <a:pPr marL="320040" indent="-320040" fontAlgn="auto">
              <a:spcAft>
                <a:spcPts val="0"/>
              </a:spcAft>
              <a:buFont typeface="Wingdings"/>
              <a:buChar char=""/>
              <a:defRPr/>
            </a:pPr>
            <a:r>
              <a:rPr lang="ru-RU" dirty="0" smtClean="0"/>
              <a:t>Службы гигиены труда в мире развиты неравномерно. </a:t>
            </a:r>
            <a:r>
              <a:rPr lang="ru-RU" b="1" dirty="0" smtClean="0"/>
              <a:t>В Европе почти 50% рабочих остаётся не охваченной службой гигиены труда</a:t>
            </a:r>
            <a:r>
              <a:rPr lang="ru-RU" dirty="0" smtClean="0"/>
              <a:t>, в основном, из-за реорганизации экономической деятельности и преобразования крупных промышленных предприятий в меньшие (предприятия малого и среднего бизнеса).</a:t>
            </a:r>
          </a:p>
          <a:p>
            <a:pPr marL="320040" indent="-320040" fontAlgn="auto">
              <a:spcAft>
                <a:spcPts val="0"/>
              </a:spcAft>
              <a:buFont typeface="Wingdings"/>
              <a:buChar char=""/>
              <a:defRPr/>
            </a:pPr>
            <a:r>
              <a:rPr lang="ru-RU" dirty="0" smtClean="0"/>
              <a:t>		</a:t>
            </a:r>
            <a:r>
              <a:rPr lang="ru-RU" b="1" i="1" dirty="0" smtClean="0"/>
              <a:t>На других континентах </a:t>
            </a:r>
            <a:r>
              <a:rPr lang="ru-RU" dirty="0" smtClean="0"/>
              <a:t>– только в США, Канаде, Японии, Австралии, Израиле, Китае эти службы существуют только на крупных промышленных предприятиях.</a:t>
            </a:r>
          </a:p>
          <a:p>
            <a:pPr marL="320040" indent="-320040" fontAlgn="auto">
              <a:spcAft>
                <a:spcPts val="0"/>
              </a:spcAft>
              <a:buFont typeface="Wingdings"/>
              <a:buChar char=""/>
              <a:defRPr/>
            </a:pPr>
            <a:endParaRPr lang="ru-RU" dirty="0" smtClean="0"/>
          </a:p>
          <a:p>
            <a:pPr marL="320040" indent="-320040" algn="ctr" fontAlgn="auto">
              <a:spcAft>
                <a:spcPts val="0"/>
              </a:spcAft>
              <a:buFont typeface="Wingdings"/>
              <a:buChar char=""/>
              <a:defRPr/>
            </a:pPr>
            <a:r>
              <a:rPr lang="ru-RU" dirty="0" smtClean="0"/>
              <a:t> Таким образом, испытывается глобальная необходимость увеличивать число рабочих, охваченных службой  гигиены труда.</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925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Влияние новых международных актов  </a:t>
            </a:r>
            <a:r>
              <a:rPr lang="ru-RU" dirty="0" smtClean="0"/>
              <a:t>- реформы гигиены труда учитывали новые нужды трудящихся  и меры по достижению международного консенсуса по вопросам усовершенствования безопасности и охраны здоровья на производстве.	</a:t>
            </a:r>
          </a:p>
          <a:p>
            <a:pPr marL="320040" indent="-320040" algn="ctr" fontAlgn="auto">
              <a:spcAft>
                <a:spcPts val="0"/>
              </a:spcAft>
              <a:buFont typeface="Wingdings"/>
              <a:buNone/>
              <a:defRPr/>
            </a:pPr>
            <a:r>
              <a:rPr lang="ru-RU" b="1" i="1" dirty="0" smtClean="0">
                <a:effectLst>
                  <a:outerShdw blurRad="38100" dist="38100" dir="2700000" algn="tl">
                    <a:srgbClr val="000000">
                      <a:alpha val="43137"/>
                    </a:srgbClr>
                  </a:outerShdw>
                </a:effectLst>
              </a:rPr>
              <a:t>Глобальная стратегия ВОЗ </a:t>
            </a:r>
          </a:p>
          <a:p>
            <a:pPr marL="320040" indent="-320040" algn="ctr" fontAlgn="auto">
              <a:spcAft>
                <a:spcPts val="0"/>
              </a:spcAft>
              <a:buFont typeface="Wingdings"/>
              <a:buNone/>
              <a:defRPr/>
            </a:pPr>
            <a:r>
              <a:rPr lang="ru-RU" b="1" i="1" dirty="0" smtClean="0">
                <a:solidFill>
                  <a:srgbClr val="FF0000"/>
                </a:solidFill>
                <a:effectLst>
                  <a:outerShdw blurRad="38100" dist="38100" dir="2700000" algn="tl">
                    <a:srgbClr val="000000">
                      <a:alpha val="43137"/>
                    </a:srgbClr>
                  </a:outerShdw>
                </a:effectLst>
              </a:rPr>
              <a:t>«Здоровье для каждого» и</a:t>
            </a:r>
          </a:p>
          <a:p>
            <a:pPr marL="320040" indent="-320040" algn="ctr" fontAlgn="auto">
              <a:spcAft>
                <a:spcPts val="0"/>
              </a:spcAft>
              <a:buFont typeface="Wingdings"/>
              <a:buNone/>
              <a:defRPr/>
            </a:pPr>
            <a:r>
              <a:rPr lang="ru-RU" b="1" i="1" dirty="0" smtClean="0">
                <a:solidFill>
                  <a:srgbClr val="FF0000"/>
                </a:solidFill>
                <a:effectLst>
                  <a:outerShdw blurRad="38100" dist="38100" dir="2700000" algn="tl">
                    <a:srgbClr val="000000">
                      <a:alpha val="43137"/>
                    </a:srgbClr>
                  </a:outerShdw>
                </a:effectLst>
              </a:rPr>
              <a:t> «Гигиена труда для всех», </a:t>
            </a:r>
          </a:p>
          <a:p>
            <a:pPr marL="320040" indent="-320040" algn="ctr" fontAlgn="auto">
              <a:spcAft>
                <a:spcPts val="0"/>
              </a:spcAft>
              <a:buFont typeface="Wingdings"/>
              <a:buNone/>
              <a:defRPr/>
            </a:pPr>
            <a:r>
              <a:rPr lang="ru-RU" b="1" i="1" dirty="0" smtClean="0">
                <a:effectLst>
                  <a:outerShdw blurRad="38100" dist="38100" dir="2700000" algn="tl">
                    <a:srgbClr val="000000">
                      <a:alpha val="43137"/>
                    </a:srgbClr>
                  </a:outerShdw>
                </a:effectLst>
              </a:rPr>
              <a:t>это Международная программа улучшения условий и гигиены труда, разработанная МОТ.</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lnSpc>
                <a:spcPct val="50000"/>
              </a:lnSpc>
              <a:spcAft>
                <a:spcPts val="0"/>
              </a:spcAft>
              <a:defRPr/>
            </a:pPr>
            <a:r>
              <a:rPr lang="ru-RU" sz="3600" dirty="0" smtClean="0"/>
              <a:t>Наиболее важные положения международного консенсуса	 в области охраны труда и здоровья, следующие</a:t>
            </a:r>
            <a:r>
              <a:rPr lang="ru-RU" dirty="0" smtClean="0"/>
              <a:t>:</a:t>
            </a:r>
            <a:endParaRPr lang="ru-RU" dirty="0"/>
          </a:p>
        </p:txBody>
      </p:sp>
      <p:sp>
        <p:nvSpPr>
          <p:cNvPr id="3" name="Содержимое 2"/>
          <p:cNvSpPr>
            <a:spLocks noGrp="1"/>
          </p:cNvSpPr>
          <p:nvPr>
            <p:ph sz="quarter" idx="1"/>
          </p:nvPr>
        </p:nvSpPr>
        <p:spPr>
          <a:xfrm>
            <a:off x="0" y="1600200"/>
            <a:ext cx="9144000" cy="5043488"/>
          </a:xfrm>
        </p:spPr>
        <p:txBody>
          <a:bodyPr>
            <a:noAutofit/>
          </a:bodyPr>
          <a:lstStyle/>
          <a:p>
            <a:pPr marL="320040" indent="-320040" fontAlgn="auto">
              <a:spcAft>
                <a:spcPts val="0"/>
              </a:spcAft>
              <a:buFont typeface="Wingdings"/>
              <a:buChar char=""/>
              <a:defRPr/>
            </a:pPr>
            <a:r>
              <a:rPr lang="ru-RU" sz="2400" b="1" dirty="0" smtClean="0">
                <a:effectLst>
                  <a:outerShdw blurRad="38100" dist="38100" dir="2700000" algn="tl">
                    <a:srgbClr val="000000">
                      <a:alpha val="43137"/>
                    </a:srgbClr>
                  </a:outerShdw>
                </a:effectLst>
              </a:rPr>
              <a:t>Ответственность правительств </a:t>
            </a:r>
            <a:r>
              <a:rPr lang="ru-RU" sz="2400" dirty="0" smtClean="0"/>
              <a:t>за создание  соответствующей инфраструктуры  службы гигиены труда посредством юридического механизма коллективных соглашений или иного механизма, разработанного совместно с организациями, представляющими работодателей и работников;</a:t>
            </a:r>
          </a:p>
          <a:p>
            <a:pPr marL="320040" indent="-320040" fontAlgn="auto">
              <a:lnSpc>
                <a:spcPct val="50000"/>
              </a:lnSpc>
              <a:spcAft>
                <a:spcPts val="0"/>
              </a:spcAft>
              <a:buFont typeface="Wingdings"/>
              <a:buChar char=""/>
              <a:defRPr/>
            </a:pPr>
            <a:endParaRPr lang="ru-RU" sz="2400" dirty="0" smtClean="0"/>
          </a:p>
          <a:p>
            <a:pPr marL="320040" indent="-320040" fontAlgn="auto">
              <a:spcAft>
                <a:spcPts val="0"/>
              </a:spcAft>
              <a:buFont typeface="Wingdings"/>
              <a:buChar char=""/>
              <a:defRPr/>
            </a:pPr>
            <a:r>
              <a:rPr lang="ru-RU" sz="2400" dirty="0" smtClean="0"/>
              <a:t>Поставить в центр внимания </a:t>
            </a:r>
            <a:r>
              <a:rPr lang="ru-RU" sz="2400" b="1" dirty="0" smtClean="0">
                <a:effectLst>
                  <a:outerShdw blurRad="38100" dist="38100" dir="2700000" algn="tl">
                    <a:srgbClr val="000000">
                      <a:alpha val="43137"/>
                    </a:srgbClr>
                  </a:outerShdw>
                </a:effectLst>
              </a:rPr>
              <a:t>проблемы гигиены труда и безопасности для всех рабочих</a:t>
            </a:r>
            <a:r>
              <a:rPr lang="ru-RU" sz="2400" dirty="0" smtClean="0"/>
              <a:t>, независимо от видов экономической деятельности;</a:t>
            </a:r>
          </a:p>
          <a:p>
            <a:pPr marL="320040" indent="-320040" fontAlgn="auto">
              <a:lnSpc>
                <a:spcPct val="50000"/>
              </a:lnSpc>
              <a:spcAft>
                <a:spcPts val="0"/>
              </a:spcAft>
              <a:buFont typeface="Wingdings"/>
              <a:buChar char=""/>
              <a:defRPr/>
            </a:pPr>
            <a:endParaRPr lang="ru-RU" sz="2400" dirty="0" smtClean="0"/>
          </a:p>
          <a:p>
            <a:pPr marL="320040" indent="-320040" algn="ctr" fontAlgn="auto">
              <a:spcAft>
                <a:spcPts val="0"/>
              </a:spcAft>
              <a:buFont typeface="Wingdings"/>
              <a:buChar char=""/>
              <a:defRPr/>
            </a:pPr>
            <a:r>
              <a:rPr lang="ru-RU" sz="2400" b="1" dirty="0" smtClean="0">
                <a:effectLst>
                  <a:outerShdw blurRad="38100" dist="38100" dir="2700000" algn="tl">
                    <a:srgbClr val="000000">
                      <a:alpha val="43137"/>
                    </a:srgbClr>
                  </a:outerShdw>
                </a:effectLst>
              </a:rPr>
              <a:t>Главная цель службы гигиены труда – предупреждение несчастных случаев и профессиональных заболеваний, ликвидация вредных условий труда и улучшение обстановки на производстве, способствующей сохранению здоровья рабочих.</a:t>
            </a:r>
          </a:p>
          <a:p>
            <a:pPr marL="320040" indent="-320040" fontAlgn="auto">
              <a:spcAft>
                <a:spcPts val="0"/>
              </a:spcAft>
              <a:buFont typeface="Wingdings"/>
              <a:buChar char=""/>
              <a:defRPr/>
            </a:pPr>
            <a:endParaRPr lang="ru-RU" sz="2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92500" lnSpcReduction="10000"/>
          </a:bodyPr>
          <a:lstStyle/>
          <a:p>
            <a:pPr marL="320040" indent="-320040" algn="ctr" fontAlgn="auto">
              <a:spcAft>
                <a:spcPts val="0"/>
              </a:spcAft>
              <a:buFont typeface="Wingdings"/>
              <a:buChar char=""/>
              <a:defRPr/>
            </a:pPr>
            <a:r>
              <a:rPr lang="ru-RU" b="1" dirty="0" smtClean="0"/>
              <a:t>Международная Декларация защиты прав человека, принятая в Рио-де-Жанейро </a:t>
            </a:r>
            <a:r>
              <a:rPr lang="ru-RU" dirty="0" smtClean="0"/>
              <a:t>подчеркивает право людей вести здоровую продуктивную жизнь в гармонии с природой.</a:t>
            </a:r>
          </a:p>
          <a:p>
            <a:pPr marL="320040" indent="-320040" algn="ctr" fontAlgn="auto">
              <a:spcAft>
                <a:spcPts val="0"/>
              </a:spcAft>
              <a:buFont typeface="Wingdings"/>
              <a:buNone/>
              <a:defRPr/>
            </a:pPr>
            <a:endParaRPr lang="ru-RU" dirty="0" smtClean="0"/>
          </a:p>
          <a:p>
            <a:pPr marL="320040" indent="-320040" algn="just" fontAlgn="auto">
              <a:spcAft>
                <a:spcPts val="0"/>
              </a:spcAft>
              <a:buFont typeface="Wingdings"/>
              <a:buChar char=""/>
              <a:defRPr/>
            </a:pPr>
            <a:r>
              <a:rPr lang="ru-RU" dirty="0" smtClean="0"/>
              <a:t>		Законодательства многих стран возлагают ответственность по организации и внедрению и инспекции службы гигиены труда министерствам и ведомствам. К ним относятся министерства труда, здравоохранения и социальной защиты.</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531225" cy="5257800"/>
          </a:xfrm>
        </p:spPr>
        <p:txBody>
          <a:bodyPr>
            <a:normAutofit fontScale="92500" lnSpcReduction="20000"/>
          </a:bodyPr>
          <a:lstStyle/>
          <a:p>
            <a:pPr marL="320040" indent="-320040" fontAlgn="auto">
              <a:spcAft>
                <a:spcPts val="0"/>
              </a:spcAft>
              <a:buFont typeface="Wingdings"/>
              <a:buChar char=""/>
              <a:defRPr/>
            </a:pPr>
            <a:r>
              <a:rPr lang="ru-RU" b="1" dirty="0" smtClean="0"/>
              <a:t>Медицина труда</a:t>
            </a:r>
            <a:r>
              <a:rPr lang="ru-RU" dirty="0" smtClean="0"/>
              <a:t>, изучающая человека в процессе трудовой деятельности и разрабатывающая мероприятия для обеспечения благоприятных и безопасных условий труда в целях предупреждения развития профессиональных и производственно обусловленных заболеваний, теснейшим образом связана с экономическим и политическим устройством государства.</a:t>
            </a:r>
          </a:p>
          <a:p>
            <a:pPr marL="320040" indent="-320040" fontAlgn="auto">
              <a:spcAft>
                <a:spcPts val="0"/>
              </a:spcAft>
              <a:buFont typeface="Wingdings"/>
              <a:buChar char=""/>
              <a:defRPr/>
            </a:pPr>
            <a:endParaRPr lang="ru-RU" dirty="0" smtClean="0"/>
          </a:p>
          <a:p>
            <a:pPr marL="320040" indent="-320040" fontAlgn="auto">
              <a:spcAft>
                <a:spcPts val="0"/>
              </a:spcAft>
              <a:buFont typeface="Wingdings"/>
              <a:buChar char=""/>
              <a:defRPr/>
            </a:pPr>
            <a:r>
              <a:rPr lang="ru-RU" dirty="0" smtClean="0"/>
              <a:t>		Современный этап экономического развития страны характеризуется сокращением численности занятых в материальном производстве, повышением занятости в отраслях сферы обслуживания, перераспределением работников между отраслями.</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lnSpcReduction="10000"/>
          </a:bodyPr>
          <a:lstStyle/>
          <a:p>
            <a:pPr marL="320040" indent="-320040" fontAlgn="auto">
              <a:spcAft>
                <a:spcPts val="0"/>
              </a:spcAft>
              <a:buFont typeface="Wingdings"/>
              <a:buChar char=""/>
              <a:defRPr/>
            </a:pPr>
            <a:r>
              <a:rPr lang="ru-RU" dirty="0" smtClean="0"/>
              <a:t>Из ежегодных государственных докладов </a:t>
            </a:r>
            <a:r>
              <a:rPr lang="ru-RU" b="1" dirty="0" smtClean="0">
                <a:solidFill>
                  <a:srgbClr val="FF0000"/>
                </a:solidFill>
                <a:effectLst>
                  <a:outerShdw blurRad="38100" dist="38100" dir="2700000" algn="tl">
                    <a:srgbClr val="000000">
                      <a:alpha val="43137"/>
                    </a:srgbClr>
                  </a:outerShdw>
                </a:effectLst>
              </a:rPr>
              <a:t>«О санитарно-эпидемиологической обстановке в РФ» </a:t>
            </a:r>
            <a:r>
              <a:rPr lang="ru-RU" dirty="0" smtClean="0"/>
              <a:t>видно, что тенденция ухудшения условий труда сохраняется почти во всех отраслях промышленности и сельского хозяйства, в связи со снижением финансирования мероприятий по улучшению условий труда, отсутствием экономической заинтересованности работодателей в проведении таких работ и ответственности за нарушение санитарного законодательства.</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531225" cy="5257800"/>
          </a:xfrm>
        </p:spPr>
        <p:txBody>
          <a:bodyPr>
            <a:normAutofit fontScale="77500" lnSpcReduction="20000"/>
          </a:bodyPr>
          <a:lstStyle/>
          <a:p>
            <a:pPr marL="320040" indent="-320040" algn="just" fontAlgn="auto">
              <a:spcAft>
                <a:spcPts val="0"/>
              </a:spcAft>
              <a:buFont typeface="Wingdings"/>
              <a:buChar char=""/>
              <a:defRPr/>
            </a:pPr>
            <a:r>
              <a:rPr lang="ru-RU" dirty="0" smtClean="0"/>
              <a:t>Значительно усложнилось выполнение задач по оказанию мероприятий помощи медицинских работников при изменении форм собственности, отказа от преимущественного медицинского обслуживания промышленных рабочих, что приводит к несвоевременному проведению предварительных и периодических медицинских осмотров. </a:t>
            </a:r>
          </a:p>
          <a:p>
            <a:pPr marL="320040" indent="-320040" algn="just" fontAlgn="auto">
              <a:spcAft>
                <a:spcPts val="0"/>
              </a:spcAft>
              <a:buFont typeface="Wingdings"/>
              <a:buNone/>
              <a:defRPr/>
            </a:pPr>
            <a:r>
              <a:rPr lang="ru-RU" dirty="0" smtClean="0"/>
              <a:t>Такая ситуация, наряду с социально-экономической нестабильностью, безработицей, снижением жизненного уровня и наличием множества других стрессовых факторов оказывают негативное влияние на здоровье как всего населения, так и, прежде всего,  работающих. </a:t>
            </a:r>
          </a:p>
          <a:p>
            <a:pPr marL="320040" indent="-320040" algn="just" fontAlgn="auto">
              <a:spcAft>
                <a:spcPts val="0"/>
              </a:spcAft>
              <a:buFont typeface="Wingdings"/>
              <a:buNone/>
              <a:defRPr/>
            </a:pPr>
            <a:r>
              <a:rPr lang="ru-RU" dirty="0" smtClean="0"/>
              <a:t>Социально политические перемены, экономическая депрессия, высокий уровень инфляции, рост цен, падение жизненного уровня большей части населения, усиление миграционных процессов, резкая смена жизненных ориентиров, психологическая неуверенность в завтрашнем дне   и значительные стрессовые нагрузки оказывают влияние на показатели здоровья населения и  медико-демографическую ситуацию. </a:t>
            </a:r>
          </a:p>
          <a:p>
            <a:pPr marL="320040" indent="-320040" algn="just"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7500" lnSpcReduction="20000"/>
          </a:bodyPr>
          <a:lstStyle/>
          <a:p>
            <a:pPr marL="320040" indent="-320040" fontAlgn="auto">
              <a:spcAft>
                <a:spcPts val="0"/>
              </a:spcAft>
              <a:buFont typeface="Wingdings"/>
              <a:buChar char=""/>
              <a:defRPr/>
            </a:pPr>
            <a:r>
              <a:rPr lang="ru-RU" b="1" dirty="0" smtClean="0">
                <a:solidFill>
                  <a:srgbClr val="FF0000"/>
                </a:solidFill>
                <a:effectLst>
                  <a:outerShdw blurRad="38100" dist="38100" dir="2700000" algn="tl">
                    <a:srgbClr val="000000">
                      <a:alpha val="43137"/>
                    </a:srgbClr>
                  </a:outerShdw>
                </a:effectLst>
              </a:rPr>
              <a:t>Ф.Ф.Эрисман 1877 г</a:t>
            </a:r>
            <a:r>
              <a:rPr lang="ru-RU" dirty="0" smtClean="0"/>
              <a:t>. в монографии «</a:t>
            </a:r>
            <a:r>
              <a:rPr lang="ru-RU" b="1" dirty="0" smtClean="0"/>
              <a:t>Профессиональная гигиена или гигиена умственного и физического труда</a:t>
            </a:r>
            <a:r>
              <a:rPr lang="ru-RU" dirty="0" smtClean="0"/>
              <a:t>»,  в определении понятия «профессиональная гигиена»,  указал – </a:t>
            </a:r>
          </a:p>
          <a:p>
            <a:pPr marL="320040" indent="-320040" fontAlgn="auto">
              <a:spcAft>
                <a:spcPts val="0"/>
              </a:spcAft>
              <a:buFont typeface="Wingdings"/>
              <a:buNone/>
              <a:defRPr/>
            </a:pPr>
            <a:r>
              <a:rPr lang="ru-RU" dirty="0" smtClean="0"/>
              <a:t>«От характера труда  человека зависят размеры и обеспечение его доходов, количество материальных средств, которыми он располагает, а, следовательно, и способ его питания, качество его жилища и одежды, характер его чувств и стремлений, его горе и радости – одним словом, вся  его физическая, умственная и нравственная жизнь. 		Вследствие этого человек страдает от вредного влияния своей профессии не только во время работы, но и вне этого времени, во все  моменты своего  существования. Это относится  к тем категориям труда, которые скудно вознаграждаются и часто  не обеспечивают человеку удовлетворения самых скромных потребностей».</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75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История образования государственной санитарно-эпидемиологической службы </a:t>
            </a:r>
            <a:r>
              <a:rPr lang="ru-RU" dirty="0" smtClean="0"/>
              <a:t>началась </a:t>
            </a:r>
            <a:r>
              <a:rPr lang="ru-RU" b="1" dirty="0" smtClean="0">
                <a:solidFill>
                  <a:srgbClr val="FF0000"/>
                </a:solidFill>
                <a:effectLst>
                  <a:outerShdw blurRad="38100" dist="38100" dir="2700000" algn="tl">
                    <a:srgbClr val="000000">
                      <a:alpha val="43137"/>
                    </a:srgbClr>
                  </a:outerShdw>
                </a:effectLst>
              </a:rPr>
              <a:t>15 сентября 1922 года, </a:t>
            </a:r>
            <a:r>
              <a:rPr lang="ru-RU" dirty="0" smtClean="0"/>
              <a:t>с утверждения   Советом народных  комиссаров РСФСР Декрета «О санитарных органах республики», которым  установлена структура санитарной организации, узаконена система санитарного надзора в стране, определены права и обязанности санитарных врачей. </a:t>
            </a:r>
          </a:p>
          <a:p>
            <a:pPr marL="320040" indent="-320040" fontAlgn="auto">
              <a:spcAft>
                <a:spcPts val="0"/>
              </a:spcAft>
              <a:buFont typeface="Wingdings"/>
              <a:buChar char=""/>
              <a:defRPr/>
            </a:pPr>
            <a:r>
              <a:rPr lang="ru-RU" dirty="0" smtClean="0"/>
              <a:t>		Еще в  1917 году, В.И.Ленин выдвинул требования «издания санитарного законодательства по улучшению гигиенических условий труда и ограждения жизни и здоровья рабочих во всех предприятиях», а также «издания жилищного законодательства и учреждения для надзора за санитарным состоянием жилых помещений, а именно, выборных от рабочих организаций – «жилищных инспекций».</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043488"/>
          </a:xfrm>
        </p:spPr>
        <p:txBody>
          <a:bodyPr>
            <a:normAutofit fontScale="70000" lnSpcReduction="20000"/>
          </a:bodyPr>
          <a:lstStyle/>
          <a:p>
            <a:pPr marL="320040" indent="-320040" fontAlgn="auto">
              <a:spcAft>
                <a:spcPts val="0"/>
              </a:spcAft>
              <a:buFont typeface="Wingdings"/>
              <a:buChar char=""/>
              <a:defRPr/>
            </a:pPr>
            <a:r>
              <a:rPr lang="ru-RU" dirty="0" smtClean="0"/>
              <a:t>8 октября 1927 года   Совет народных комиссаров РСФСР принял закон «О санитарных органах республики». Согласно которому  на санитарную службу возлагались: санитарная охрана воды, воздуха и почвы, населенных мест, жилищ, мест общественного пользования, пищевых продуктов и т.д., предупреждение заразных болезней и борьба с ними, организация противоэпидемических мероприятий, борьба с социальными болезнями профессиональной заболеваемостью и смертностью, охрана здоровья детей и подростков, санитарная охрана труда, санитарное просвещение.</a:t>
            </a:r>
          </a:p>
          <a:p>
            <a:pPr marL="320040" indent="-320040" fontAlgn="auto">
              <a:spcAft>
                <a:spcPts val="0"/>
              </a:spcAft>
              <a:buFont typeface="Wingdings"/>
              <a:buNone/>
              <a:defRPr/>
            </a:pPr>
            <a:endParaRPr lang="ru-RU" dirty="0" smtClean="0"/>
          </a:p>
          <a:p>
            <a:pPr marL="320040" indent="-320040" fontAlgn="auto">
              <a:spcAft>
                <a:spcPts val="0"/>
              </a:spcAft>
              <a:buFont typeface="Wingdings"/>
              <a:buChar char=""/>
              <a:defRPr/>
            </a:pPr>
            <a:r>
              <a:rPr lang="ru-RU" dirty="0" smtClean="0"/>
              <a:t>		Важным этапом в развитии санитарно-эпидемиологической службы явились постановление Центрального исполнительного комитета и Совета народных комиссаров СССР от 23 декабря 1933 года «Об организации Государственной санитарной инспекции», способствовавшее совершенствованию санитарно-гигиенического и эпидемиологического обслуживания населения.</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00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Охрана здоровья населения </a:t>
            </a:r>
            <a:r>
              <a:rPr lang="ru-RU" dirty="0" smtClean="0"/>
              <a:t>является не только функцией органов здравоохранения, но и обеспечивается всей системой социально-экономических мероприятий общества в целом. Выполнению этой важнейшей задачи способствует санитарное законодательство. </a:t>
            </a:r>
          </a:p>
          <a:p>
            <a:pPr marL="320040" indent="-320040" fontAlgn="auto">
              <a:spcAft>
                <a:spcPts val="0"/>
              </a:spcAft>
              <a:buFont typeface="Wingdings"/>
              <a:buChar char=""/>
              <a:defRPr/>
            </a:pPr>
            <a:r>
              <a:rPr lang="ru-RU" b="1" dirty="0" smtClean="0">
                <a:solidFill>
                  <a:srgbClr val="FF0000"/>
                </a:solidFill>
                <a:effectLst>
                  <a:outerShdw blurRad="38100" dist="38100" dir="2700000" algn="tl">
                    <a:srgbClr val="000000">
                      <a:alpha val="43137"/>
                    </a:srgbClr>
                  </a:outerShdw>
                </a:effectLst>
              </a:rPr>
              <a:t>В законодательство вошли правовые акты по охране здоровья населения</a:t>
            </a:r>
            <a:r>
              <a:rPr lang="ru-RU" dirty="0" smtClean="0"/>
              <a:t>: планировка, благоустройство населенных пунктов, строительство жилых, промышленных зданий, школьных и дошкольных учреждений, физкультурных и коммунальных сооружений и другие.</a:t>
            </a:r>
          </a:p>
          <a:p>
            <a:pPr marL="320040" indent="-320040" fontAlgn="auto">
              <a:spcAft>
                <a:spcPts val="0"/>
              </a:spcAft>
              <a:buFont typeface="Wingdings"/>
              <a:buChar char=""/>
              <a:defRPr/>
            </a:pPr>
            <a:r>
              <a:rPr lang="ru-RU" dirty="0" smtClean="0"/>
              <a:t>		</a:t>
            </a:r>
            <a:r>
              <a:rPr lang="ru-RU" b="1" dirty="0" smtClean="0">
                <a:effectLst>
                  <a:outerShdw blurRad="38100" dist="38100" dir="2700000" algn="tl">
                    <a:srgbClr val="000000">
                      <a:alpha val="43137"/>
                    </a:srgbClr>
                  </a:outerShdw>
                </a:effectLst>
              </a:rPr>
              <a:t>Санитарный надзор </a:t>
            </a:r>
            <a:r>
              <a:rPr lang="ru-RU" dirty="0" smtClean="0"/>
              <a:t>– это система государственного надзора за безусловным выполнением всеми министерствами,  организациями, учреждениями, гражданами санитарных правил норм, утвержденных Главным Государственным санитарным врачом, который законом наделен правом предъявлять к нарушителям правил соответствующие санкции: штраф, передача дел в судебные органы, прокуратуру, для привлечения к уголовной ответственности.</a:t>
            </a:r>
            <a:endParaRPr lang="ru-R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75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Текущий санитарный	 надзор </a:t>
            </a:r>
            <a:r>
              <a:rPr lang="ru-RU" dirty="0" smtClean="0"/>
              <a:t>– выполнение требований Санитарных правил и норм: осмотр, изъятие  проб на лабораторный анализ пищевых продуктов, воды, воздуха, почвы, инструментальные исследования освещенности, шума, вибрации, загрязнение воздуха рабочей зоны вредными веществами и другие.</a:t>
            </a:r>
          </a:p>
          <a:p>
            <a:pPr marL="320040" indent="-320040" fontAlgn="auto">
              <a:spcAft>
                <a:spcPts val="0"/>
              </a:spcAft>
              <a:buFont typeface="Wingdings"/>
              <a:buChar char=""/>
              <a:defRPr/>
            </a:pPr>
            <a:r>
              <a:rPr lang="ru-RU" dirty="0" smtClean="0"/>
              <a:t>		Для поддержания  высокого уровня трудоспособности и здоровья необходимо строгое соблюдение гигиенических нормативов: </a:t>
            </a:r>
            <a:r>
              <a:rPr lang="ru-RU" b="1" dirty="0" smtClean="0"/>
              <a:t>ПДК, ПДУ, обеспечивающих благополучие населения.</a:t>
            </a:r>
          </a:p>
          <a:p>
            <a:pPr marL="320040" indent="-320040" fontAlgn="auto">
              <a:spcAft>
                <a:spcPts val="0"/>
              </a:spcAft>
              <a:buFont typeface="Wingdings"/>
              <a:buChar char=""/>
              <a:defRPr/>
            </a:pPr>
            <a:r>
              <a:rPr lang="ru-RU" dirty="0" smtClean="0"/>
              <a:t>		</a:t>
            </a:r>
            <a:r>
              <a:rPr lang="ru-RU" b="1" dirty="0" smtClean="0">
                <a:solidFill>
                  <a:srgbClr val="FF0000"/>
                </a:solidFill>
                <a:effectLst>
                  <a:outerShdw blurRad="38100" dist="38100" dir="2700000" algn="tl">
                    <a:srgbClr val="000000">
                      <a:alpha val="43137"/>
                    </a:srgbClr>
                  </a:outerShdw>
                </a:effectLst>
              </a:rPr>
              <a:t>Контроль за охраной здоровья населения осуществляют санитарные врачи </a:t>
            </a:r>
            <a:r>
              <a:rPr lang="ru-RU" dirty="0" smtClean="0"/>
              <a:t>– специалисты, имеющие высшее медицинское образование, санитарно-гигиенического профиля.</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Содержимое 2"/>
          <p:cNvSpPr>
            <a:spLocks noGrp="1"/>
          </p:cNvSpPr>
          <p:nvPr>
            <p:ph sz="quarter" idx="1"/>
          </p:nvPr>
        </p:nvSpPr>
        <p:spPr>
          <a:xfrm>
            <a:off x="612775" y="1600200"/>
            <a:ext cx="8153400" cy="4495800"/>
          </a:xfrm>
        </p:spPr>
        <p:txBody>
          <a:bodyPr/>
          <a:lstStyle/>
          <a:p>
            <a:r>
              <a:rPr lang="ru-RU" smtClean="0"/>
              <a:t>Подготовка санитарных врачей началась в 1924 году, на базе Ленинградского государственного института медицинских знаний, затем </a:t>
            </a:r>
          </a:p>
          <a:p>
            <a:r>
              <a:rPr lang="ru-RU" smtClean="0"/>
              <a:t>1-го Московского медицинского института. В 1930 году создаются санитарно-гигиенические факультеты в медицинских институтах для подготовки санитарных врачей. В 1983 году 26 факультетов ежегодно выпускали 4 тысячи санитарных врачей.  </a:t>
            </a:r>
          </a:p>
          <a:p>
            <a:endParaRPr lang="ru-RU"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257800"/>
          </a:xfrm>
        </p:spPr>
        <p:txBody>
          <a:bodyPr>
            <a:normAutofit fontScale="70000" lnSpcReduction="20000"/>
          </a:bodyPr>
          <a:lstStyle/>
          <a:p>
            <a:pPr marL="320040" indent="-320040" fontAlgn="auto">
              <a:spcAft>
                <a:spcPts val="0"/>
              </a:spcAft>
              <a:buFont typeface="Wingdings"/>
              <a:buChar char=""/>
              <a:defRPr/>
            </a:pPr>
            <a:r>
              <a:rPr lang="ru-RU" dirty="0" smtClean="0"/>
              <a:t>Санитарные врачи получали диплом по специальности: врача гигиениста или врача эпидемиолога и работали в санитарно-эпидемиологических станция страны по разделам: </a:t>
            </a:r>
            <a:r>
              <a:rPr lang="ru-RU" b="1" dirty="0" smtClean="0">
                <a:effectLst>
                  <a:outerShdw blurRad="38100" dist="38100" dir="2700000" algn="tl">
                    <a:srgbClr val="000000">
                      <a:alpha val="43137"/>
                    </a:srgbClr>
                  </a:outerShdw>
                </a:effectLst>
              </a:rPr>
              <a:t>общая гигиена, гигиена питания, гигиена труда, коммунальная гигиена, гигиена детей и подростков, радиационная гигиена, либо врач эпидемиолог, паразитолог, бактериолог, вирусолог, </a:t>
            </a:r>
            <a:r>
              <a:rPr lang="ru-RU" b="1" dirty="0" err="1" smtClean="0">
                <a:effectLst>
                  <a:outerShdw blurRad="38100" dist="38100" dir="2700000" algn="tl">
                    <a:srgbClr val="000000">
                      <a:alpha val="43137"/>
                    </a:srgbClr>
                  </a:outerShdw>
                </a:effectLst>
              </a:rPr>
              <a:t>дезинфекционист</a:t>
            </a:r>
            <a:r>
              <a:rPr lang="ru-RU" b="1" dirty="0" smtClean="0">
                <a:effectLst>
                  <a:outerShdw blurRad="38100" dist="38100" dir="2700000" algn="tl">
                    <a:srgbClr val="000000">
                      <a:alpha val="43137"/>
                    </a:srgbClr>
                  </a:outerShdw>
                </a:effectLst>
              </a:rPr>
              <a:t>. </a:t>
            </a:r>
          </a:p>
          <a:p>
            <a:pPr marL="320040" indent="-320040" fontAlgn="auto">
              <a:spcAft>
                <a:spcPts val="0"/>
              </a:spcAft>
              <a:buFont typeface="Wingdings"/>
              <a:buChar char=""/>
              <a:defRPr/>
            </a:pPr>
            <a:r>
              <a:rPr lang="ru-RU" dirty="0" smtClean="0"/>
              <a:t>		</a:t>
            </a:r>
            <a:r>
              <a:rPr lang="ru-RU" b="1" dirty="0" smtClean="0">
                <a:solidFill>
                  <a:srgbClr val="FF0000"/>
                </a:solidFill>
                <a:effectLst>
                  <a:outerShdw blurRad="38100" dist="38100" dir="2700000" algn="tl">
                    <a:srgbClr val="000000">
                      <a:alpha val="43137"/>
                    </a:srgbClr>
                  </a:outerShdw>
                </a:effectLst>
              </a:rPr>
              <a:t>Права  и обязанности санитарной службы  </a:t>
            </a:r>
            <a:r>
              <a:rPr lang="ru-RU" dirty="0" smtClean="0"/>
              <a:t>определены Положением о Государственном  санитарном надзоре в СССР, утвержденном Постановлением Совета Министров  СССР   31 мая 1973 года. Согласно данному положению санитарные врачи и врачи эпидемиологи осуществляют контроль за проведением санитарно-гигиенических и санитарно-эпидемиологических мероприятий, направленных на ликвидацию и предупреждение загрязнения окружающей среды, оздоровление условий труда, обучения, быта и отдыха населения, за организацией и проведением мероприятий, направленных на предупреждение и снижение инфекционной и профессиональной заболеваемости.</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Заголовок 1"/>
          <p:cNvSpPr>
            <a:spLocks noGrp="1"/>
          </p:cNvSpPr>
          <p:nvPr>
            <p:ph type="title"/>
          </p:nvPr>
        </p:nvSpPr>
        <p:spPr>
          <a:xfrm>
            <a:off x="612775" y="228600"/>
            <a:ext cx="8153400" cy="990600"/>
          </a:xfrm>
        </p:spPr>
        <p:txBody>
          <a:bodyPr/>
          <a:lstStyle/>
          <a:p>
            <a:r>
              <a:rPr lang="ru-RU" sz="3200" smtClean="0"/>
              <a:t>Положение «О государственном санитарно-эпидемиологическом надзоре 2012 г.</a:t>
            </a:r>
          </a:p>
        </p:txBody>
      </p:sp>
      <p:sp>
        <p:nvSpPr>
          <p:cNvPr id="50178" name="Содержимое 2"/>
          <p:cNvSpPr>
            <a:spLocks noGrp="1"/>
          </p:cNvSpPr>
          <p:nvPr>
            <p:ph sz="quarter" idx="1"/>
          </p:nvPr>
        </p:nvSpPr>
        <p:spPr>
          <a:xfrm>
            <a:off x="612775" y="1600200"/>
            <a:ext cx="8153400" cy="4495800"/>
          </a:xfrm>
        </p:spPr>
        <p:txBody>
          <a:bodyPr/>
          <a:lstStyle/>
          <a:p>
            <a:pPr algn="just">
              <a:buFont typeface="Wingdings" pitchFamily="2" charset="2"/>
              <a:buNone/>
            </a:pPr>
            <a:r>
              <a:rPr lang="ru-RU" b="1" smtClean="0">
                <a:solidFill>
                  <a:srgbClr val="FF0000"/>
                </a:solidFill>
              </a:rPr>
              <a:t>	Здоровье </a:t>
            </a:r>
            <a:r>
              <a:rPr lang="ru-RU" smtClean="0"/>
              <a:t>– это естественная, абсолютная и непреходящая жизненная ценность, занимающая самую верхнюю ступень в иерархической лестнице ценностей, а также в системе таких категорий человеческого бытия, как интересы и идеалы, гармония и красота, смысл и счастье жизни, творческий труд, программа и ритм жизнедеятельности. </a:t>
            </a:r>
          </a:p>
          <a:p>
            <a:endParaRPr lang="ru-RU"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900613"/>
          </a:xfrm>
        </p:spPr>
        <p:txBody>
          <a:bodyPr>
            <a:normAutofit fontScale="92500" lnSpcReduction="20000"/>
          </a:bodyPr>
          <a:lstStyle/>
          <a:p>
            <a:pPr marL="320040" indent="-320040" fontAlgn="auto">
              <a:spcAft>
                <a:spcPts val="0"/>
              </a:spcAft>
              <a:buFont typeface="Wingdings"/>
              <a:buChar char=""/>
              <a:defRPr/>
            </a:pPr>
            <a:r>
              <a:rPr lang="ru-RU" dirty="0" smtClean="0"/>
              <a:t>Хорошее здоровье представляет собой величайшее социальное благо, в целях сохранения которого необходимы изменения в политике охраны здоровья в направлении изменения качества жизни населения, отношения общества  к здоровью каждого члена и общественному здоровью в целом. </a:t>
            </a:r>
          </a:p>
          <a:p>
            <a:pPr marL="320040" indent="-320040" fontAlgn="auto">
              <a:spcAft>
                <a:spcPts val="0"/>
              </a:spcAft>
              <a:buFont typeface="Wingdings"/>
              <a:buChar char=""/>
              <a:defRPr/>
            </a:pPr>
            <a:r>
              <a:rPr lang="ru-RU" dirty="0" smtClean="0"/>
              <a:t>	</a:t>
            </a:r>
            <a:r>
              <a:rPr lang="ru-RU" b="1" dirty="0" smtClean="0"/>
              <a:t>Система охраны и укрепления  здоровья включает  </a:t>
            </a:r>
            <a:r>
              <a:rPr lang="ru-RU" dirty="0" smtClean="0"/>
              <a:t>не только социальные функции, но и является ядром реализации социальной идеологии, с учетом образа жизни различных профессиональных (социально-психологический микроклимат в производственном  коллективе, стиль руководства) и возрастных групп населения.</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92500" lnSpcReduction="20000"/>
          </a:bodyPr>
          <a:lstStyle/>
          <a:p>
            <a:pPr marL="320040" indent="-320040" fontAlgn="auto">
              <a:spcAft>
                <a:spcPts val="0"/>
              </a:spcAft>
              <a:buFont typeface="Wingdings"/>
              <a:buChar char=""/>
              <a:defRPr/>
            </a:pPr>
            <a:r>
              <a:rPr lang="ru-RU" b="1" dirty="0" smtClean="0">
                <a:solidFill>
                  <a:srgbClr val="FF0000"/>
                </a:solidFill>
                <a:effectLst>
                  <a:outerShdw blurRad="38100" dist="38100" dir="2700000" algn="tl">
                    <a:srgbClr val="000000">
                      <a:alpha val="43137"/>
                    </a:srgbClr>
                  </a:outerShdw>
                </a:effectLst>
              </a:rPr>
              <a:t>Здоровье человека в обществе </a:t>
            </a:r>
            <a:r>
              <a:rPr lang="ru-RU" dirty="0" smtClean="0"/>
              <a:t>– основа благосостояния народа, общественное, государственное достояние, которое, наряду с качественными характеристиками рабочей силы (образованием, квалификацией) приобретает роль ведущего фактора экономического роста.</a:t>
            </a:r>
          </a:p>
          <a:p>
            <a:pPr marL="320040" indent="-320040" fontAlgn="auto">
              <a:spcAft>
                <a:spcPts val="0"/>
              </a:spcAft>
              <a:buFont typeface="Wingdings"/>
              <a:buChar char=""/>
              <a:defRPr/>
            </a:pPr>
            <a:r>
              <a:rPr lang="ru-RU" dirty="0" smtClean="0"/>
              <a:t>	Содействие безопасности и гигиене труда является частью Программы достойного труда для всех, развития национальной культуры труда, в которой обеспечение и право  на здоровую производственную среду соблюдается на всех  уровнях, когда принципам профилактики придается самый высокий приоритет.</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600200"/>
            <a:ext cx="9144000" cy="5257800"/>
          </a:xfrm>
        </p:spPr>
        <p:txBody>
          <a:bodyPr>
            <a:normAutofit fontScale="70000" lnSpcReduction="20000"/>
          </a:bodyPr>
          <a:lstStyle/>
          <a:p>
            <a:pPr marL="320040" indent="-320040" fontAlgn="auto">
              <a:spcAft>
                <a:spcPts val="0"/>
              </a:spcAft>
              <a:buFont typeface="Wingdings"/>
              <a:buChar char=""/>
              <a:defRPr/>
            </a:pPr>
            <a:r>
              <a:rPr lang="ru-RU" dirty="0" smtClean="0"/>
              <a:t>Всемирная организация здравоохранения и Международная организация труда  отмечают, что в настоящее время, </a:t>
            </a:r>
            <a:r>
              <a:rPr lang="ru-RU" b="1" dirty="0" smtClean="0">
                <a:solidFill>
                  <a:srgbClr val="FF0000"/>
                </a:solidFill>
                <a:effectLst>
                  <a:outerShdw blurRad="38100" dist="38100" dir="2700000" algn="tl">
                    <a:srgbClr val="000000">
                      <a:alpha val="43137"/>
                    </a:srgbClr>
                  </a:outerShdw>
                </a:effectLst>
              </a:rPr>
              <a:t>наиболее серьёзными факторами профессионального риска являются нервно-эмоциональные перегрузки и стрессы на работе</a:t>
            </a:r>
            <a:r>
              <a:rPr lang="ru-RU" dirty="0" smtClean="0"/>
              <a:t>. НИИ медицины труда РАМН  считает,  что более 10% работоспособного населения страны живет в условиях постоянного социального и </a:t>
            </a:r>
            <a:r>
              <a:rPr lang="ru-RU" dirty="0" err="1" smtClean="0"/>
              <a:t>психо-эмоционального</a:t>
            </a:r>
            <a:r>
              <a:rPr lang="ru-RU" dirty="0" smtClean="0"/>
              <a:t> стресса - состояния напряжения, под влиянием сильных воздействий. Это могут быть   </a:t>
            </a:r>
            <a:r>
              <a:rPr lang="ru-RU" b="1" u="sng" dirty="0" smtClean="0"/>
              <a:t>вредные и опасные производственные факторы</a:t>
            </a:r>
            <a:r>
              <a:rPr lang="ru-RU" dirty="0" smtClean="0"/>
              <a:t> (интенсивный шум, воздействие токсических веществ, неблагоприятные параметры микроклимата – высокие и низкие температуры, вынужденная неудобная рабочая поза, снижение  двигательной активности, производственные конфликты, работа в условиях дефицита времени).</a:t>
            </a:r>
          </a:p>
          <a:p>
            <a:pPr marL="320040" indent="-320040" algn="just" fontAlgn="auto">
              <a:spcAft>
                <a:spcPts val="0"/>
              </a:spcAft>
              <a:buFont typeface="Wingdings"/>
              <a:buChar char=""/>
              <a:defRPr/>
            </a:pPr>
            <a:r>
              <a:rPr lang="ru-RU" dirty="0" smtClean="0"/>
              <a:t>	В результате накапливается усталость, снижается способность быстро и качественно решать сложные производственные задачи. Развивается «синдром профессионального выгорания», связанный с  «метаболическим синдромом», который  характеризуется такими симптомами, как высокое кровяное давление, высокий уровень холестерина, что в свою очередь, повышает риск заболеваний </a:t>
            </a:r>
            <a:r>
              <a:rPr lang="ru-RU" dirty="0" err="1" smtClean="0"/>
              <a:t>сердечно-сосудистой</a:t>
            </a:r>
            <a:r>
              <a:rPr lang="ru-RU" dirty="0" smtClean="0"/>
              <a:t>, нервной системы, сахарного диабета, приводит к ожирению,  снижению иммунитета.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600200"/>
            <a:ext cx="8766175" cy="5257800"/>
          </a:xfrm>
        </p:spPr>
        <p:txBody>
          <a:bodyPr>
            <a:normAutofit fontScale="625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Известно, что мозг потребляет 35% всех энергетических ресурсов организма. </a:t>
            </a:r>
            <a:r>
              <a:rPr lang="ru-RU" dirty="0" smtClean="0"/>
              <a:t>Нейропсихическое истощение ведет к снижению интеллектуальной и мышечной трудоспособности, замедляется восприятие информации, возникают депрессивные и тревожные состояния, головные боли, раздражительность, повышение артериального давления.</a:t>
            </a:r>
          </a:p>
          <a:p>
            <a:pPr marL="320040" indent="-320040" fontAlgn="auto">
              <a:spcAft>
                <a:spcPts val="0"/>
              </a:spcAft>
              <a:buFont typeface="Wingdings"/>
              <a:buChar char=""/>
              <a:defRPr/>
            </a:pPr>
            <a:r>
              <a:rPr lang="ru-RU" b="1" i="1" dirty="0" smtClean="0">
                <a:effectLst>
                  <a:outerShdw blurRad="38100" dist="38100" dir="2700000" algn="tl">
                    <a:srgbClr val="000000">
                      <a:alpha val="43137"/>
                    </a:srgbClr>
                  </a:outerShdw>
                </a:effectLst>
              </a:rPr>
              <a:t>Для снижения стресса, </a:t>
            </a:r>
            <a:r>
              <a:rPr lang="ru-RU" dirty="0" smtClean="0"/>
              <a:t>сохранения здоровья и  работоспособности, учеными НИИ медицины труда РАМН  разрабатываются нормативно-методические документы по профилактике стресса на работе и его негативных последствий.</a:t>
            </a:r>
          </a:p>
          <a:p>
            <a:pPr marL="320040" indent="-320040" fontAlgn="auto">
              <a:spcAft>
                <a:spcPts val="0"/>
              </a:spcAft>
              <a:buFont typeface="Wingdings"/>
              <a:buChar char=""/>
              <a:defRPr/>
            </a:pPr>
            <a:r>
              <a:rPr lang="ru-RU" dirty="0" smtClean="0"/>
              <a:t> </a:t>
            </a:r>
            <a:r>
              <a:rPr lang="ru-RU" b="1" i="1" dirty="0" smtClean="0">
                <a:effectLst>
                  <a:outerShdw blurRad="38100" dist="38100" dir="2700000" algn="tl">
                    <a:srgbClr val="000000">
                      <a:alpha val="43137"/>
                    </a:srgbClr>
                  </a:outerShdw>
                </a:effectLst>
              </a:rPr>
              <a:t>Для предупреждения профессиональных рисков</a:t>
            </a:r>
            <a:r>
              <a:rPr lang="ru-RU" dirty="0" smtClean="0"/>
              <a:t>, связанных с воздействием стресса на работе необходимо развивать пропаганду здорового образа жизни, соблюдения режимов труда и отдыха, проводить мероприятия направленные на снижение тревожности и повышение уверенности в себе. Не менее 2-х часов в день проводить на свежем воздухе, заниматься спортом, лечебной гимнастикой, пробежки, массаж, хвойные ванны, занятия в бассейне.  Крайне важен  полноценный  спокойный сон в хорошо проветренном помещении. Рациональное, сбалансированное питание, с акцентом на содержание белков животного и растительных происхождения,   продуктов, богатых витаминами и микроэлементами. Выполнение таких несложных и не требующих значительных финансовых и временных затрат мероприятий,  приводит к восстановлению сил, повышению бодрости и энергичности днем и улучшению качества сна ночью. Каждый почувствует себя отдохнувшим, посвежевшим, молодым и активным.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257800"/>
          </a:xfrm>
        </p:spPr>
        <p:txBody>
          <a:bodyPr>
            <a:normAutofit fontScale="77500" lnSpcReduction="20000"/>
          </a:bodyPr>
          <a:lstStyle/>
          <a:p>
            <a:pPr marL="320040" indent="-320040" fontAlgn="auto">
              <a:spcAft>
                <a:spcPts val="0"/>
              </a:spcAft>
              <a:buFont typeface="Wingdings"/>
              <a:buChar char=""/>
              <a:defRPr/>
            </a:pPr>
            <a:r>
              <a:rPr lang="ru-RU" dirty="0" smtClean="0"/>
              <a:t>Стратегия национальной безопасности  в числе основных приоритетов для сохранения  здоровья нации выдвигает увеличение продолжительности жизни, снижение профессиональной заболеваемости, совершенствование медицинской помощи (организация  профилактических медицинских осмотров). Без благосостояния работающего населения не может быть  благосостояния страны, а благосостояние работающего невозможно без его здоровья.</a:t>
            </a:r>
          </a:p>
          <a:p>
            <a:pPr marL="320040" indent="-320040" fontAlgn="auto">
              <a:spcAft>
                <a:spcPts val="0"/>
              </a:spcAft>
              <a:buFont typeface="Wingdings"/>
              <a:buChar char=""/>
              <a:defRPr/>
            </a:pPr>
            <a:r>
              <a:rPr lang="ru-RU" dirty="0" smtClean="0"/>
              <a:t>	</a:t>
            </a:r>
            <a:r>
              <a:rPr lang="ru-RU" b="1" dirty="0" smtClean="0">
                <a:effectLst>
                  <a:outerShdw blurRad="38100" dist="38100" dir="2700000" algn="tl">
                    <a:srgbClr val="000000">
                      <a:alpha val="43137"/>
                    </a:srgbClr>
                  </a:outerShdw>
                </a:effectLst>
              </a:rPr>
              <a:t>Конвенция Международной организации труда (МОТ) № 155 «О безопасности и гигиене труда» предусматривает обновление политики в области охраны и условий труда, её регулирования и создания правовой базы.  </a:t>
            </a:r>
          </a:p>
          <a:p>
            <a:pPr marL="320040" indent="-320040" fontAlgn="auto">
              <a:spcAft>
                <a:spcPts val="0"/>
              </a:spcAft>
              <a:buFont typeface="Wingdings"/>
              <a:buChar char=""/>
              <a:defRPr/>
            </a:pPr>
            <a:r>
              <a:rPr lang="ru-RU" dirty="0" smtClean="0"/>
              <a:t>	 Министерство здравоохранения России  создает систему  управления профессиональными рисками как новый инструмент для предотвращения травматизма профессиональных заболеваний и сохранения здоровья работников на промышленных предприятиях.</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75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Оценка профессиональных рисков является  </a:t>
            </a:r>
            <a:r>
              <a:rPr lang="ru-RU" dirty="0" smtClean="0"/>
              <a:t>краеугольным камнем планирования по охране и улучшению условий труда и проводится с учетом количественных и качественных показателей вредных производственных факторов.</a:t>
            </a:r>
          </a:p>
          <a:p>
            <a:pPr marL="320040" indent="-320040" fontAlgn="auto">
              <a:spcAft>
                <a:spcPts val="0"/>
              </a:spcAft>
              <a:buFont typeface="Wingdings"/>
              <a:buChar char=""/>
              <a:defRPr/>
            </a:pPr>
            <a:r>
              <a:rPr lang="ru-RU" b="1" dirty="0" smtClean="0"/>
              <a:t>	</a:t>
            </a:r>
            <a:r>
              <a:rPr lang="ru-RU" dirty="0" smtClean="0"/>
              <a:t>В течение последних десятилетий рабочие места на предприятиях подвергались техническому усовершенствованию, что изменило условия труда. </a:t>
            </a:r>
            <a:r>
              <a:rPr lang="ru-RU" b="1" dirty="0" smtClean="0"/>
              <a:t>Степень опасности риска удалось снизить или полностью исключить, путем автоматизации производства, модернизации технологических процессов и оборудования. </a:t>
            </a:r>
            <a:r>
              <a:rPr lang="ru-RU" b="1" dirty="0" smtClean="0">
                <a:solidFill>
                  <a:srgbClr val="FF0000"/>
                </a:solidFill>
              </a:rPr>
              <a:t>Но новые технологии создают новые риски. </a:t>
            </a:r>
            <a:r>
              <a:rPr lang="ru-RU" dirty="0" smtClean="0"/>
              <a:t>В то же время,  на многих рабочих местах,  сохраняются </a:t>
            </a:r>
            <a:r>
              <a:rPr lang="ru-RU" b="1" dirty="0" smtClean="0">
                <a:solidFill>
                  <a:srgbClr val="FF0000"/>
                </a:solidFill>
              </a:rPr>
              <a:t>традиционные риски </a:t>
            </a:r>
            <a:r>
              <a:rPr lang="ru-RU" dirty="0" smtClean="0"/>
              <a:t>и число случаев профзаболеваний, в Новосибирской области,  хотя и снижается, но продолжает регистрироваться (2010 г.109 случаев, 2011 г.-77 случаев; в 2012 г- 82 случая))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0000" lnSpcReduction="20000"/>
          </a:bodyPr>
          <a:lstStyle/>
          <a:p>
            <a:pPr marL="320040" indent="-320040" fontAlgn="auto">
              <a:spcAft>
                <a:spcPts val="0"/>
              </a:spcAft>
              <a:buFont typeface="Wingdings"/>
              <a:buChar char=""/>
              <a:defRPr/>
            </a:pPr>
            <a:r>
              <a:rPr lang="ru-RU" dirty="0" smtClean="0"/>
              <a:t>Многие работники подвержены новым рискам, связанным с изменениями стиля работы, нестабильной занятости, повышенного уровня стресса, вызванного стремлением соответствовать требованиям современной жизни.  </a:t>
            </a:r>
          </a:p>
          <a:p>
            <a:pPr marL="320040" indent="-320040" fontAlgn="auto">
              <a:spcAft>
                <a:spcPts val="0"/>
              </a:spcAft>
              <a:buFont typeface="Wingdings"/>
              <a:buChar char=""/>
              <a:defRPr/>
            </a:pPr>
            <a:r>
              <a:rPr lang="ru-RU" dirty="0" smtClean="0"/>
              <a:t>	В условиях сокращения населения особую актуальность приобретает </a:t>
            </a:r>
            <a:r>
              <a:rPr lang="ru-RU" b="1" dirty="0" smtClean="0">
                <a:effectLst>
                  <a:outerShdw blurRad="38100" dist="38100" dir="2700000" algn="tl">
                    <a:srgbClr val="000000">
                      <a:alpha val="43137"/>
                    </a:srgbClr>
                  </a:outerShdw>
                </a:effectLst>
              </a:rPr>
              <a:t>проблема профессионального долголетия</a:t>
            </a:r>
            <a:r>
              <a:rPr lang="ru-RU" dirty="0" smtClean="0"/>
              <a:t>. Очевидно, что только сохранивший профессиональное здоровье человек может успешно работать после 50-60 лет. В последнее время,  наблюдается изменение  возрастной структуры работающих – так, при катастрофическом дефиците высокопрофессиональных кадров, лица пенсионного возраста значительно покрывают нехватку трудовых ресурсов, (70%  пенсионеров - 55-60 лет – продолжают трудиться). </a:t>
            </a:r>
          </a:p>
          <a:p>
            <a:pPr marL="320040" indent="-320040" fontAlgn="auto">
              <a:spcAft>
                <a:spcPts val="0"/>
              </a:spcAft>
              <a:buFont typeface="Wingdings"/>
              <a:buChar char=""/>
              <a:defRPr/>
            </a:pPr>
            <a:r>
              <a:rPr lang="ru-RU" dirty="0" smtClean="0"/>
              <a:t>	Изменяется   </a:t>
            </a:r>
            <a:r>
              <a:rPr lang="ru-RU" b="1" dirty="0" err="1" smtClean="0">
                <a:effectLst>
                  <a:outerShdw blurRad="38100" dist="38100" dir="2700000" algn="tl">
                    <a:srgbClr val="000000">
                      <a:alpha val="43137"/>
                    </a:srgbClr>
                  </a:outerShdw>
                </a:effectLst>
              </a:rPr>
              <a:t>гендерная</a:t>
            </a:r>
            <a:r>
              <a:rPr lang="ru-RU" b="1" dirty="0" smtClean="0">
                <a:effectLst>
                  <a:outerShdw blurRad="38100" dist="38100" dir="2700000" algn="tl">
                    <a:srgbClr val="000000">
                      <a:alpha val="43137"/>
                    </a:srgbClr>
                  </a:outerShdw>
                </a:effectLst>
              </a:rPr>
              <a:t>  структура рабочей силы. </a:t>
            </a:r>
            <a:r>
              <a:rPr lang="ru-RU" dirty="0" smtClean="0"/>
              <a:t>К сожалению,   не на всех предприятиях обеспечивается равенство возможностей для мужчин и женщин,  в то время как, женщины, осуществляющие неквалифицированную,  низкооплачиваемую работу,  в большей степени подвержены угрозам профессиональных  рисков.</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4495800"/>
          </a:xfrm>
        </p:spPr>
        <p:txBody>
          <a:bodyPr>
            <a:normAutofit fontScale="70000" lnSpcReduction="20000"/>
          </a:bodyPr>
          <a:lstStyle/>
          <a:p>
            <a:pPr marL="320040" indent="-320040" fontAlgn="auto">
              <a:spcAft>
                <a:spcPts val="0"/>
              </a:spcAft>
              <a:buFont typeface="Wingdings"/>
              <a:buChar char=""/>
              <a:defRPr/>
            </a:pPr>
            <a:r>
              <a:rPr lang="ru-RU" b="1" dirty="0" smtClean="0"/>
              <a:t> На каждом предприятии, </a:t>
            </a:r>
            <a:r>
              <a:rPr lang="ru-RU" dirty="0" smtClean="0">
                <a:solidFill>
                  <a:srgbClr val="FF0000"/>
                </a:solidFill>
                <a:effectLst>
                  <a:outerShdw blurRad="38100" dist="38100" dir="2700000" algn="tl">
                    <a:srgbClr val="000000">
                      <a:alpha val="43137"/>
                    </a:srgbClr>
                  </a:outerShdw>
                </a:effectLst>
              </a:rPr>
              <a:t>согласно приказу Минздравсоцразвития России от 1 марта 2012 г. № 181н  «Об утверждении Типового перечня ежегодно реализуемых работодателем мероприятий по улучшению условий и охраны труда и снижению уровней профессиональных рисков</a:t>
            </a:r>
            <a:r>
              <a:rPr lang="ru-RU" dirty="0" smtClean="0"/>
              <a:t>», (п.1.), должна проводиться </a:t>
            </a:r>
            <a:r>
              <a:rPr lang="ru-RU" b="1" dirty="0" smtClean="0"/>
              <a:t>оценка уровней профессиональных рисков здоровью работающих</a:t>
            </a:r>
            <a:r>
              <a:rPr lang="ru-RU" dirty="0" smtClean="0"/>
              <a:t>, для разработки эффективных профилактических мероприятий. </a:t>
            </a:r>
          </a:p>
          <a:p>
            <a:pPr marL="320040" indent="-320040" algn="ctr" fontAlgn="auto">
              <a:spcAft>
                <a:spcPts val="0"/>
              </a:spcAft>
              <a:buFont typeface="Wingdings"/>
              <a:buNone/>
              <a:defRPr/>
            </a:pPr>
            <a:endParaRPr lang="ru-RU" dirty="0" smtClean="0"/>
          </a:p>
          <a:p>
            <a:pPr marL="320040" indent="-320040" algn="ctr" fontAlgn="auto">
              <a:spcAft>
                <a:spcPts val="0"/>
              </a:spcAft>
              <a:buFont typeface="Wingdings"/>
              <a:buNone/>
              <a:defRPr/>
            </a:pPr>
            <a:r>
              <a:rPr lang="ru-RU" dirty="0" smtClean="0"/>
              <a:t>При оценке профессионального риска </a:t>
            </a:r>
            <a:r>
              <a:rPr lang="ru-RU" b="1" dirty="0" smtClean="0"/>
              <a:t>необходимо учитывать</a:t>
            </a:r>
            <a:r>
              <a:rPr lang="ru-RU" dirty="0" smtClean="0"/>
              <a:t>: </a:t>
            </a:r>
          </a:p>
          <a:p>
            <a:pPr marL="320040" indent="-320040" algn="ctr" fontAlgn="auto">
              <a:spcAft>
                <a:spcPts val="0"/>
              </a:spcAft>
              <a:buFont typeface="Wingdings"/>
              <a:buChar char=""/>
              <a:defRPr/>
            </a:pPr>
            <a:r>
              <a:rPr lang="ru-RU" b="1" dirty="0" smtClean="0"/>
              <a:t>условия труда;</a:t>
            </a:r>
          </a:p>
          <a:p>
            <a:pPr marL="320040" indent="-320040" algn="ctr" fontAlgn="auto">
              <a:spcAft>
                <a:spcPts val="0"/>
              </a:spcAft>
              <a:buFont typeface="Wingdings"/>
              <a:buChar char=""/>
              <a:defRPr/>
            </a:pPr>
            <a:r>
              <a:rPr lang="ru-RU" b="1" dirty="0" smtClean="0"/>
              <a:t> возможность развития профессионального заболевания; </a:t>
            </a:r>
          </a:p>
          <a:p>
            <a:pPr marL="320040" indent="-320040" algn="ctr" fontAlgn="auto">
              <a:spcAft>
                <a:spcPts val="0"/>
              </a:spcAft>
              <a:buFont typeface="Wingdings"/>
              <a:buChar char=""/>
              <a:defRPr/>
            </a:pPr>
            <a:r>
              <a:rPr lang="ru-RU" b="1" dirty="0" smtClean="0"/>
              <a:t>вероятность производственной травмы;</a:t>
            </a:r>
          </a:p>
          <a:p>
            <a:pPr marL="320040" indent="-320040" algn="ctr" fontAlgn="auto">
              <a:spcAft>
                <a:spcPts val="0"/>
              </a:spcAft>
              <a:buFont typeface="Wingdings"/>
              <a:buChar char=""/>
              <a:defRPr/>
            </a:pPr>
            <a:r>
              <a:rPr lang="ru-RU" b="1" dirty="0" smtClean="0"/>
              <a:t> общее состояние здоровья; </a:t>
            </a:r>
          </a:p>
          <a:p>
            <a:pPr marL="320040" indent="-320040" algn="ctr" fontAlgn="auto">
              <a:spcAft>
                <a:spcPts val="0"/>
              </a:spcAft>
              <a:buFont typeface="Wingdings"/>
              <a:buChar char=""/>
              <a:defRPr/>
            </a:pPr>
            <a:r>
              <a:rPr lang="ru-RU" b="1" dirty="0" smtClean="0"/>
              <a:t>стаж во вредных или опасных условиях труда; </a:t>
            </a:r>
          </a:p>
          <a:p>
            <a:pPr marL="320040" indent="-320040" algn="ctr" fontAlgn="auto">
              <a:spcAft>
                <a:spcPts val="0"/>
              </a:spcAft>
              <a:buFont typeface="Wingdings"/>
              <a:buChar char=""/>
              <a:defRPr/>
            </a:pPr>
            <a:r>
              <a:rPr lang="ru-RU" b="1" dirty="0" smtClean="0"/>
              <a:t>пол и возраст работника.</a:t>
            </a:r>
            <a:endParaRPr lang="ru-RU" b="1"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algn="ctr" fontAlgn="auto">
              <a:spcAft>
                <a:spcPts val="0"/>
              </a:spcAft>
              <a:defRPr/>
            </a:pPr>
            <a:r>
              <a:rPr lang="ru-RU" sz="3200" dirty="0" smtClean="0"/>
              <a:t>Профессиональные заболевания и производственный травматизм – основные показатели профессионального риска.</a:t>
            </a:r>
            <a:endParaRPr lang="ru-RU" sz="3200" dirty="0"/>
          </a:p>
        </p:txBody>
      </p:sp>
      <p:sp>
        <p:nvSpPr>
          <p:cNvPr id="3" name="Содержимое 2"/>
          <p:cNvSpPr>
            <a:spLocks noGrp="1"/>
          </p:cNvSpPr>
          <p:nvPr>
            <p:ph sz="quarter" idx="1"/>
          </p:nvPr>
        </p:nvSpPr>
        <p:spPr>
          <a:xfrm>
            <a:off x="612775" y="1600200"/>
            <a:ext cx="8153400" cy="5257800"/>
          </a:xfrm>
        </p:spPr>
        <p:txBody>
          <a:bodyPr>
            <a:normAutofit lnSpcReduction="10000"/>
          </a:bodyPr>
          <a:lstStyle/>
          <a:p>
            <a:pPr marL="320040" indent="-320040" algn="just" fontAlgn="auto">
              <a:spcAft>
                <a:spcPts val="0"/>
              </a:spcAft>
              <a:buFont typeface="Wingdings"/>
              <a:buNone/>
              <a:defRPr/>
            </a:pPr>
            <a:r>
              <a:rPr lang="ru-RU" dirty="0" smtClean="0"/>
              <a:t>	Объективная оценка профессионального риска зависит от  результатов качественно проведенного периодического медицинского осмотра. В  новом  </a:t>
            </a:r>
            <a:r>
              <a:rPr lang="ru-RU" b="1" dirty="0" smtClean="0"/>
              <a:t>приказе Минздравсоцразвития России от 11 апреля 2011 года № 302н, </a:t>
            </a:r>
            <a:r>
              <a:rPr lang="ru-RU" b="1" i="1" dirty="0" smtClean="0"/>
              <a:t>об организации обязательных предварительных и периодических медицинских осмотров работников, занятых на работах с тяжелыми и вредными условиями труда,</a:t>
            </a:r>
            <a:r>
              <a:rPr lang="ru-RU" dirty="0" smtClean="0"/>
              <a:t> не учтены многие   профессиональные риски, приводящие к  нарушениям здоровья.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600200"/>
            <a:ext cx="8766175" cy="5257800"/>
          </a:xfrm>
        </p:spPr>
        <p:txBody>
          <a:bodyPr>
            <a:normAutofit fontScale="700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Стандарты Евросоюза предусматривают </a:t>
            </a:r>
            <a:r>
              <a:rPr lang="ru-RU" dirty="0" smtClean="0"/>
              <a:t>зависимость  качества товаров от  здоровья работников, которые эти товары  производят. На многих предприятиях малого и среднего бизнеса забывают о здоровье рабочих, главное это прибыль.</a:t>
            </a:r>
          </a:p>
          <a:p>
            <a:pPr marL="320040" indent="-320040" fontAlgn="auto">
              <a:spcAft>
                <a:spcPts val="0"/>
              </a:spcAft>
              <a:buFont typeface="Wingdings"/>
              <a:buChar char=""/>
              <a:defRPr/>
            </a:pPr>
            <a:r>
              <a:rPr lang="ru-RU" dirty="0" smtClean="0"/>
              <a:t>Ощутимым </a:t>
            </a:r>
            <a:r>
              <a:rPr lang="ru-RU" b="1" dirty="0" smtClean="0">
                <a:effectLst>
                  <a:outerShdw blurRad="38100" dist="38100" dir="2700000" algn="tl">
                    <a:srgbClr val="000000">
                      <a:alpha val="43137"/>
                    </a:srgbClr>
                  </a:outerShdw>
                </a:effectLst>
              </a:rPr>
              <a:t>стимулом для </a:t>
            </a:r>
            <a:r>
              <a:rPr lang="ru-RU" b="1" dirty="0" err="1" smtClean="0">
                <a:effectLst>
                  <a:outerShdw blurRad="38100" dist="38100" dir="2700000" algn="tl">
                    <a:srgbClr val="000000">
                      <a:alpha val="43137"/>
                    </a:srgbClr>
                  </a:outerShdw>
                </a:effectLst>
              </a:rPr>
              <a:t>трудоохранных</a:t>
            </a:r>
            <a:r>
              <a:rPr lang="ru-RU" b="1" dirty="0" smtClean="0">
                <a:effectLst>
                  <a:outerShdw blurRad="38100" dist="38100" dir="2700000" algn="tl">
                    <a:srgbClr val="000000">
                      <a:alpha val="43137"/>
                    </a:srgbClr>
                  </a:outerShdw>
                </a:effectLst>
              </a:rPr>
              <a:t> мероприятий и заботы о здоровье являются</a:t>
            </a:r>
            <a:r>
              <a:rPr lang="ru-RU" dirty="0" smtClean="0"/>
              <a:t> высокие компенсации за профзаболевания. Так, во Франции, если у работника обнаруживается профзаболевание, работодатель должен выплатить ему на лечение 700 тысяч евро. Если бы наши работодатели платили такие деньги, они бы сделали все, чтобы не допускать развития профессиональных заболеваний.</a:t>
            </a:r>
          </a:p>
          <a:p>
            <a:pPr marL="320040" indent="-320040" fontAlgn="auto">
              <a:spcAft>
                <a:spcPts val="0"/>
              </a:spcAft>
              <a:buFont typeface="Wingdings"/>
              <a:buChar char=""/>
              <a:defRPr/>
            </a:pPr>
            <a:r>
              <a:rPr lang="ru-RU" dirty="0" smtClean="0"/>
              <a:t> 	 </a:t>
            </a:r>
            <a:r>
              <a:rPr lang="ru-RU" b="1" dirty="0" smtClean="0">
                <a:effectLst>
                  <a:outerShdw blurRad="38100" dist="38100" dir="2700000" algn="tl">
                    <a:srgbClr val="000000">
                      <a:alpha val="43137"/>
                    </a:srgbClr>
                  </a:outerShdw>
                </a:effectLst>
              </a:rPr>
              <a:t>Стандартом Евросоюза является принцип</a:t>
            </a:r>
            <a:r>
              <a:rPr lang="ru-RU" dirty="0" smtClean="0"/>
              <a:t>: конкурентоспособный товар может быть произведен только в условиях, отвечающих стандартам безопасности труда. Больной работник не может производить качественную продукцию. </a:t>
            </a:r>
            <a:r>
              <a:rPr lang="ru-RU" b="1" i="1" dirty="0" smtClean="0"/>
              <a:t>Чтобы управлять здоровьем, нужно управлять рисками на производстве. </a:t>
            </a:r>
            <a:r>
              <a:rPr lang="ru-RU" dirty="0" smtClean="0"/>
              <a:t>Поэтому улучшение условий труда и профилактику профессиональных заболеваний, следует рассматривать,  не только как социальную программу, но и как инвестиции, повышающие конкурентоспособность конкретного предприятия и национальной экономики в целом.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257800"/>
          </a:xfrm>
        </p:spPr>
        <p:txBody>
          <a:bodyPr>
            <a:normAutofit fontScale="85000" lnSpcReduction="20000"/>
          </a:bodyPr>
          <a:lstStyle/>
          <a:p>
            <a:pPr marL="320040" indent="-320040" fontAlgn="auto">
              <a:spcAft>
                <a:spcPts val="0"/>
              </a:spcAft>
              <a:buFont typeface="Wingdings"/>
              <a:buChar char=""/>
              <a:defRPr/>
            </a:pPr>
            <a:r>
              <a:rPr lang="ru-RU" b="1" dirty="0" smtClean="0">
                <a:effectLst>
                  <a:outerShdw blurRad="38100" dist="38100" dir="2700000" algn="tl">
                    <a:srgbClr val="000000">
                      <a:alpha val="43137"/>
                    </a:srgbClr>
                  </a:outerShdw>
                </a:effectLst>
              </a:rPr>
              <a:t>Программа содействия здоровью на рабочем месте </a:t>
            </a:r>
            <a:r>
              <a:rPr lang="ru-RU" dirty="0" smtClean="0"/>
              <a:t>должна связывать мотивацию улучшения условий труда и здоровья и развитие общей культуры поведения. Для сокращения факторов риска важно информирование работников о стиле жизни, здоровой диете, отказе от курения, о предотвращении стрессовых ситуаций и умению с ними справляться, а также  о сокращении факторов риска в не рабочее время.  </a:t>
            </a:r>
          </a:p>
          <a:p>
            <a:pPr marL="320040" indent="-320040" fontAlgn="auto">
              <a:spcAft>
                <a:spcPts val="0"/>
              </a:spcAft>
              <a:buFont typeface="Wingdings"/>
              <a:buChar char=""/>
              <a:defRPr/>
            </a:pPr>
            <a:r>
              <a:rPr lang="ru-RU" dirty="0" smtClean="0"/>
              <a:t>	С целью заботы о душевном и социальном благополучии работников </a:t>
            </a:r>
            <a:r>
              <a:rPr lang="ru-RU" b="1" dirty="0" smtClean="0"/>
              <a:t>работодатель может </a:t>
            </a:r>
            <a:r>
              <a:rPr lang="ru-RU" dirty="0" smtClean="0"/>
              <a:t>обеспечить им возможность заниматься спортом, после работы или во время  обеденного перерыва: организовать  на территории предприятия спортивные площадки. Организовать посещение культурных мероприятий вместе с членами семьи.  </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600200"/>
            <a:ext cx="9144000" cy="4900613"/>
          </a:xfrm>
        </p:spPr>
        <p:txBody>
          <a:bodyPr>
            <a:normAutofit fontScale="92500" lnSpcReduction="20000"/>
          </a:bodyPr>
          <a:lstStyle/>
          <a:p>
            <a:pPr marL="320040" indent="-320040" fontAlgn="auto">
              <a:spcAft>
                <a:spcPts val="0"/>
              </a:spcAft>
              <a:buFont typeface="Wingdings"/>
              <a:buChar char=""/>
              <a:defRPr/>
            </a:pPr>
            <a:r>
              <a:rPr lang="ru-RU" dirty="0" smtClean="0"/>
              <a:t>Немаловажным фактором является  </a:t>
            </a:r>
            <a:r>
              <a:rPr lang="ru-RU" b="1" dirty="0" smtClean="0">
                <a:solidFill>
                  <a:srgbClr val="FF0000"/>
                </a:solidFill>
              </a:rPr>
              <a:t>создание и поддержание здорового микроклимата в коллективе. </a:t>
            </a:r>
            <a:r>
              <a:rPr lang="ru-RU" dirty="0" smtClean="0"/>
              <a:t>Эффективность деятельности предприятия зависит от взаимопонимания между работниками, их умения совместно решать поставленные задачи.  Когда  в коллективе  низкий  уровень конфликтности, то в результате - большая экономия энергии на производство качественной продукции,  снижение травматизма и заболеваемости.</a:t>
            </a:r>
          </a:p>
          <a:p>
            <a:pPr marL="320040" indent="-320040" algn="ctr" fontAlgn="auto">
              <a:spcAft>
                <a:spcPts val="0"/>
              </a:spcAft>
              <a:buFont typeface="Wingdings"/>
              <a:buChar char=""/>
              <a:defRPr/>
            </a:pPr>
            <a:r>
              <a:rPr lang="ru-RU" dirty="0" smtClean="0"/>
              <a:t>	Можно привести  примеры, когда руководители предприятий, проявляют заботу не только  о здоровье своих работников, но и их семей. Обеспечивают благоприятные  условия труда отдыха,  как рабочим предприятий, так и их детям.</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12775" y="1600200"/>
            <a:ext cx="8153400" cy="5257800"/>
          </a:xfrm>
        </p:spPr>
        <p:txBody>
          <a:bodyPr>
            <a:normAutofit fontScale="70000" lnSpcReduction="20000"/>
          </a:bodyPr>
          <a:lstStyle/>
          <a:p>
            <a:pPr marL="320040" indent="-320040" fontAlgn="auto">
              <a:spcAft>
                <a:spcPts val="0"/>
              </a:spcAft>
              <a:buFont typeface="Wingdings"/>
              <a:buNone/>
              <a:defRPr/>
            </a:pPr>
            <a:r>
              <a:rPr lang="ru-RU" sz="2800" b="1" dirty="0" smtClean="0"/>
              <a:t>На Новосибирском электродном заводе </a:t>
            </a:r>
            <a:r>
              <a:rPr lang="ru-RU" dirty="0" smtClean="0"/>
              <a:t>- генеральный директор С.А. </a:t>
            </a:r>
            <a:r>
              <a:rPr lang="ru-RU" dirty="0" err="1" smtClean="0"/>
              <a:t>Кохановский</a:t>
            </a:r>
            <a:r>
              <a:rPr lang="ru-RU" dirty="0" smtClean="0"/>
              <a:t>,  недалеко от поселка Линево </a:t>
            </a:r>
            <a:r>
              <a:rPr lang="ru-RU" dirty="0" err="1" smtClean="0"/>
              <a:t>Искитимского</a:t>
            </a:r>
            <a:r>
              <a:rPr lang="ru-RU" dirty="0" smtClean="0"/>
              <a:t> района, для работников организована лыжная база; </a:t>
            </a:r>
          </a:p>
          <a:p>
            <a:pPr marL="320040" indent="-320040" fontAlgn="auto">
              <a:spcAft>
                <a:spcPts val="0"/>
              </a:spcAft>
              <a:buFont typeface="Wingdings"/>
              <a:buNone/>
              <a:defRPr/>
            </a:pPr>
            <a:r>
              <a:rPr lang="ru-RU" b="1" dirty="0" smtClean="0"/>
              <a:t>в ЗАО «</a:t>
            </a:r>
            <a:r>
              <a:rPr lang="ru-RU" b="1" dirty="0" err="1" smtClean="0"/>
              <a:t>Сибгидромехстрой</a:t>
            </a:r>
            <a:r>
              <a:rPr lang="ru-RU" b="1" dirty="0" smtClean="0"/>
              <a:t> </a:t>
            </a:r>
            <a:r>
              <a:rPr lang="ru-RU" dirty="0" smtClean="0"/>
              <a:t>- генеральный директор В.Е.Лизунов,  организовано оздоровление трудового коллектива на базе отдыха  в поселке </a:t>
            </a:r>
            <a:r>
              <a:rPr lang="ru-RU" dirty="0" err="1" smtClean="0"/>
              <a:t>Аскат</a:t>
            </a:r>
            <a:r>
              <a:rPr lang="ru-RU" dirty="0" smtClean="0"/>
              <a:t> в Республике Горный Алтай; </a:t>
            </a:r>
          </a:p>
          <a:p>
            <a:pPr marL="320040" indent="-320040" fontAlgn="auto">
              <a:spcAft>
                <a:spcPts val="0"/>
              </a:spcAft>
              <a:buFont typeface="Wingdings"/>
              <a:buNone/>
              <a:defRPr/>
            </a:pPr>
            <a:r>
              <a:rPr lang="ru-RU" b="1" dirty="0" smtClean="0"/>
              <a:t>в ОАО «</a:t>
            </a:r>
            <a:r>
              <a:rPr lang="ru-RU" b="1" dirty="0" err="1" smtClean="0"/>
              <a:t>Сиблитмаш</a:t>
            </a:r>
            <a:r>
              <a:rPr lang="ru-RU" dirty="0" smtClean="0"/>
              <a:t>» - генеральный директор А.К. </a:t>
            </a:r>
            <a:r>
              <a:rPr lang="ru-RU" dirty="0" err="1" smtClean="0"/>
              <a:t>Масалов</a:t>
            </a:r>
            <a:r>
              <a:rPr lang="ru-RU" dirty="0" smtClean="0"/>
              <a:t>  - обеспечивает работу профилактория «Красный Яр», где  летом отдыхают дети с родителями, </a:t>
            </a:r>
          </a:p>
          <a:p>
            <a:pPr marL="320040" indent="-320040" fontAlgn="auto">
              <a:spcAft>
                <a:spcPts val="0"/>
              </a:spcAft>
              <a:buFont typeface="Wingdings"/>
              <a:buNone/>
              <a:defRPr/>
            </a:pPr>
            <a:r>
              <a:rPr lang="ru-RU" b="1" dirty="0" smtClean="0"/>
              <a:t>в ОАО «</a:t>
            </a:r>
            <a:r>
              <a:rPr lang="ru-RU" b="1" dirty="0" err="1" smtClean="0"/>
              <a:t>Сибмост</a:t>
            </a:r>
            <a:r>
              <a:rPr lang="ru-RU" b="1" dirty="0" smtClean="0"/>
              <a:t>» - </a:t>
            </a:r>
            <a:r>
              <a:rPr lang="ru-RU" dirty="0" smtClean="0"/>
              <a:t>генеральный директор Кошкин А.В.  – круглогодично работает санаторий «Золотой берег», где поддерживают здоровье семьи и сами  работники, которые принимают участие в строительстве нового автомобильного  моста,   через реку Обь в г. Новосибирске., </a:t>
            </a:r>
          </a:p>
          <a:p>
            <a:pPr marL="320040" indent="-320040" fontAlgn="auto">
              <a:spcAft>
                <a:spcPts val="0"/>
              </a:spcAft>
              <a:buFont typeface="Wingdings"/>
              <a:buNone/>
              <a:defRPr/>
            </a:pPr>
            <a:r>
              <a:rPr lang="ru-RU" dirty="0" smtClean="0"/>
              <a:t>по инициативе директора </a:t>
            </a:r>
            <a:r>
              <a:rPr lang="ru-RU" b="1" dirty="0" err="1" smtClean="0"/>
              <a:t>племзавода</a:t>
            </a:r>
            <a:r>
              <a:rPr lang="ru-RU" b="1" dirty="0" smtClean="0"/>
              <a:t> «</a:t>
            </a:r>
            <a:r>
              <a:rPr lang="ru-RU" b="1" dirty="0" err="1" smtClean="0"/>
              <a:t>Верх-Тулинский</a:t>
            </a:r>
            <a:r>
              <a:rPr lang="ru-RU" b="1" dirty="0" smtClean="0"/>
              <a:t>»  </a:t>
            </a:r>
            <a:r>
              <a:rPr lang="ru-RU" dirty="0" smtClean="0"/>
              <a:t>- директор </a:t>
            </a:r>
            <a:r>
              <a:rPr lang="ru-RU" dirty="0" err="1" smtClean="0"/>
              <a:t>Першилин</a:t>
            </a:r>
            <a:r>
              <a:rPr lang="ru-RU" dirty="0" smtClean="0"/>
              <a:t> В.Е. на территории МТФ на цветочных клумбах высажены более 20 видов Виолы («Анютины глазки») –это и есть производственная эстетика для снижения стресса</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b="1" dirty="0" smtClean="0">
                <a:solidFill>
                  <a:srgbClr val="FF0000"/>
                </a:solidFill>
                <a:effectLst>
                  <a:outerShdw blurRad="38100" dist="38100" dir="2700000" algn="tl">
                    <a:srgbClr val="000000">
                      <a:alpha val="43137"/>
                    </a:srgbClr>
                  </a:outerShdw>
                </a:effectLst>
              </a:rPr>
              <a:t>Эффект от реализации предупредительных мероприятий,</a:t>
            </a:r>
            <a:endParaRPr lang="ru-RU" dirty="0"/>
          </a:p>
        </p:txBody>
      </p:sp>
      <p:sp>
        <p:nvSpPr>
          <p:cNvPr id="3" name="Содержимое 2"/>
          <p:cNvSpPr>
            <a:spLocks noGrp="1"/>
          </p:cNvSpPr>
          <p:nvPr>
            <p:ph sz="quarter" idx="1"/>
          </p:nvPr>
        </p:nvSpPr>
        <p:spPr>
          <a:xfrm>
            <a:off x="0" y="1600200"/>
            <a:ext cx="9144000" cy="5043488"/>
          </a:xfrm>
        </p:spPr>
        <p:txBody>
          <a:bodyPr>
            <a:normAutofit fontScale="92500" lnSpcReduction="10000"/>
          </a:bodyPr>
          <a:lstStyle/>
          <a:p>
            <a:pPr marL="320040" indent="-320040" algn="ctr" fontAlgn="auto">
              <a:spcAft>
                <a:spcPts val="0"/>
              </a:spcAft>
              <a:buFont typeface="Wingdings"/>
              <a:buNone/>
              <a:defRPr/>
            </a:pPr>
            <a:r>
              <a:rPr lang="ru-RU" dirty="0" smtClean="0"/>
              <a:t>разработанных,  на основе оценки профессионального риска,  проявляется в </a:t>
            </a:r>
          </a:p>
          <a:p>
            <a:pPr marL="514350" indent="-514350" fontAlgn="auto">
              <a:spcAft>
                <a:spcPts val="0"/>
              </a:spcAft>
              <a:buFont typeface="+mj-lt"/>
              <a:buAutoNum type="arabicPeriod"/>
              <a:defRPr/>
            </a:pPr>
            <a:r>
              <a:rPr lang="ru-RU" dirty="0" smtClean="0"/>
              <a:t>снижении профессиональных и производственно обусловленных заболеваний и, </a:t>
            </a:r>
          </a:p>
          <a:p>
            <a:pPr marL="514350" indent="-514350" fontAlgn="auto">
              <a:spcAft>
                <a:spcPts val="0"/>
              </a:spcAft>
              <a:buFont typeface="+mj-lt"/>
              <a:buAutoNum type="arabicPeriod"/>
              <a:defRPr/>
            </a:pPr>
            <a:r>
              <a:rPr lang="ru-RU" dirty="0" smtClean="0"/>
              <a:t>как следствие,   уменьшении </a:t>
            </a:r>
            <a:r>
              <a:rPr lang="ru-RU" dirty="0" err="1" smtClean="0"/>
              <a:t>трудопотерь</a:t>
            </a:r>
            <a:r>
              <a:rPr lang="ru-RU" dirty="0" smtClean="0"/>
              <a:t> по болезни и инвалидности, </a:t>
            </a:r>
          </a:p>
          <a:p>
            <a:pPr marL="514350" indent="-514350" fontAlgn="auto">
              <a:spcAft>
                <a:spcPts val="0"/>
              </a:spcAft>
              <a:buFont typeface="+mj-lt"/>
              <a:buAutoNum type="arabicPeriod"/>
              <a:defRPr/>
            </a:pPr>
            <a:r>
              <a:rPr lang="ru-RU" dirty="0" smtClean="0"/>
              <a:t>продлении профессионального долголетия  работников, </a:t>
            </a:r>
          </a:p>
          <a:p>
            <a:pPr marL="514350" indent="-514350" fontAlgn="auto">
              <a:spcAft>
                <a:spcPts val="0"/>
              </a:spcAft>
              <a:buFont typeface="+mj-lt"/>
              <a:buAutoNum type="arabicPeriod"/>
              <a:defRPr/>
            </a:pPr>
            <a:r>
              <a:rPr lang="ru-RU" dirty="0" smtClean="0"/>
              <a:t>повышении производительности труда, </a:t>
            </a:r>
          </a:p>
          <a:p>
            <a:pPr marL="514350" indent="-514350" fontAlgn="auto">
              <a:spcAft>
                <a:spcPts val="0"/>
              </a:spcAft>
              <a:buFont typeface="+mj-lt"/>
              <a:buAutoNum type="arabicPeriod"/>
              <a:defRPr/>
            </a:pPr>
            <a:r>
              <a:rPr lang="ru-RU" dirty="0" smtClean="0"/>
              <a:t>оптимизации расходования финансовых и прочих ресурсов,  на формирование системы охраны и улучшения условий труда и здоровья работников.</a:t>
            </a:r>
          </a:p>
          <a:p>
            <a:pPr marL="320040" indent="-320040" fontAlgn="auto">
              <a:spcAft>
                <a:spcPts val="0"/>
              </a:spcAft>
              <a:buFont typeface="Wingdings"/>
              <a:buChar char=""/>
              <a:defRPr/>
            </a:pPr>
            <a:endParaRPr lang="ru-RU" dirty="0" smtClean="0"/>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2775" y="228600"/>
            <a:ext cx="8153400" cy="990600"/>
          </a:xfrm>
        </p:spPr>
        <p:txBody>
          <a:bodyPr>
            <a:normAutofit fontScale="90000"/>
          </a:bodyPr>
          <a:lstStyle/>
          <a:p>
            <a:pPr fontAlgn="auto">
              <a:spcAft>
                <a:spcPts val="0"/>
              </a:spcAft>
              <a:defRPr/>
            </a:pPr>
            <a:r>
              <a:rPr lang="ru-RU" sz="3200" b="1" dirty="0" smtClean="0">
                <a:effectLst>
                  <a:outerShdw blurRad="38100" dist="38100" dir="2700000" algn="tl">
                    <a:srgbClr val="000000">
                      <a:alpha val="43137"/>
                    </a:srgbClr>
                  </a:outerShdw>
                </a:effectLst>
              </a:rPr>
              <a:t>Важнейшим звеном в организации безопасности жизнедеятельности является образование</a:t>
            </a:r>
            <a:endParaRPr lang="ru-RU" sz="3200" dirty="0"/>
          </a:p>
        </p:txBody>
      </p:sp>
      <p:sp>
        <p:nvSpPr>
          <p:cNvPr id="3" name="Содержимое 2"/>
          <p:cNvSpPr>
            <a:spLocks noGrp="1"/>
          </p:cNvSpPr>
          <p:nvPr>
            <p:ph sz="quarter" idx="1"/>
          </p:nvPr>
        </p:nvSpPr>
        <p:spPr>
          <a:xfrm>
            <a:off x="0" y="1600200"/>
            <a:ext cx="9144000" cy="5257800"/>
          </a:xfrm>
        </p:spPr>
        <p:txBody>
          <a:bodyPr>
            <a:normAutofit fontScale="70000" lnSpcReduction="20000"/>
          </a:bodyPr>
          <a:lstStyle/>
          <a:p>
            <a:pPr marL="320040" indent="-320040" algn="ctr" fontAlgn="auto">
              <a:spcAft>
                <a:spcPts val="0"/>
              </a:spcAft>
              <a:buFont typeface="Wingdings"/>
              <a:buChar char=""/>
              <a:defRPr/>
            </a:pPr>
            <a:r>
              <a:rPr lang="ru-RU" dirty="0" smtClean="0"/>
              <a:t>Специалистов, способных решать эти проблемы, явно недостаточно. Сейчас уже сформировалось устойчивое понимание того, что низкий уровень безопасности в нашей стране обусловлен необразованностью и некомпетентностью, граничащей с невежеством должностных лиц и населения в целом. </a:t>
            </a:r>
          </a:p>
          <a:p>
            <a:pPr marL="320040" indent="-320040" algn="ctr" fontAlgn="auto">
              <a:spcAft>
                <a:spcPts val="0"/>
              </a:spcAft>
              <a:buFont typeface="Wingdings"/>
              <a:buChar char=""/>
              <a:defRPr/>
            </a:pPr>
            <a:r>
              <a:rPr lang="ru-RU" dirty="0" smtClean="0"/>
              <a:t>Доказано, что все люди, независимо от профессии, места работы и обитания, подвергаются воздействию потенциальных опасностей. Следовательно, все обучающиеся, из гуманных и социально-экономических соображений, должны изучать предмет безопасности жизнедеятельности и охраны труда. Без качественного образования невозможно поднять уровень культуры в области безопасности. </a:t>
            </a:r>
          </a:p>
          <a:p>
            <a:pPr marL="320040" indent="-320040" algn="ctr" fontAlgn="auto">
              <a:spcAft>
                <a:spcPts val="0"/>
              </a:spcAft>
              <a:buFont typeface="Wingdings"/>
              <a:buChar char=""/>
              <a:defRPr/>
            </a:pPr>
            <a:r>
              <a:rPr lang="ru-RU" b="1" dirty="0" smtClean="0">
                <a:effectLst>
                  <a:outerShdw blurRad="38100" dist="38100" dir="2700000" algn="tl">
                    <a:srgbClr val="000000">
                      <a:alpha val="43137"/>
                    </a:srgbClr>
                  </a:outerShdw>
                </a:effectLst>
              </a:rPr>
              <a:t>Потенциальные опасности, угрожающие жизни и здоровью человека существовали всегда</a:t>
            </a:r>
            <a:r>
              <a:rPr lang="ru-RU" dirty="0" smtClean="0"/>
              <a:t>. Но к концу 20 века экономический и социальный ущерб от них приобрел угрожающие масштабы. Последствия опасностей стали ощутимым моральным и материальным бременем для государства. Проблема безопасности превратилась в важнейшую доминанту деятельности человеческого общества. Совокупные людские и материальные потери от природных, техногенных, антропогенных, экологических и социальных опасностей поставили вопрос о выживании человечества. </a:t>
            </a:r>
            <a:endParaRPr lang="ru-RU"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1600200"/>
            <a:ext cx="8766175" cy="5257800"/>
          </a:xfrm>
        </p:spPr>
        <p:txBody>
          <a:bodyPr>
            <a:normAutofit fontScale="62500" lnSpcReduction="20000"/>
          </a:bodyPr>
          <a:lstStyle/>
          <a:p>
            <a:pPr marL="320040" indent="-320040" algn="just" fontAlgn="auto">
              <a:spcAft>
                <a:spcPts val="0"/>
              </a:spcAft>
              <a:buFont typeface="Wingdings"/>
              <a:buChar char=""/>
              <a:defRPr/>
            </a:pPr>
            <a:r>
              <a:rPr lang="ru-RU" b="1" dirty="0" smtClean="0">
                <a:effectLst>
                  <a:outerShdw blurRad="38100" dist="38100" dir="2700000" algn="tl">
                    <a:srgbClr val="000000">
                      <a:alpha val="43137"/>
                    </a:srgbClr>
                  </a:outerShdw>
                </a:effectLst>
              </a:rPr>
              <a:t>Тенденции защиты </a:t>
            </a:r>
            <a:r>
              <a:rPr lang="ru-RU" dirty="0" smtClean="0"/>
              <a:t>от нависшей угрозы нашли отражение в интенсификации научных исследований, создании национальных и международных организаций, объединений усилий государств. ООН объявила 90-е годы десятилетием борьбы со стихийными и иными бедствиями.</a:t>
            </a:r>
          </a:p>
          <a:p>
            <a:pPr marL="320040" indent="-320040" algn="just" fontAlgn="auto">
              <a:spcAft>
                <a:spcPts val="0"/>
              </a:spcAft>
              <a:buFont typeface="Wingdings"/>
              <a:buChar char=""/>
              <a:defRPr/>
            </a:pPr>
            <a:r>
              <a:rPr lang="ru-RU" dirty="0" smtClean="0"/>
              <a:t> Наряду с материалистическим мировоззрением средства массовой информации стали пропагандировать средневековый оккультизм и шарлатанство, что представляет серьёзную опасность для людей. Объективно сформировались условия для новой научной дисциплины, изучающей опасности и защиту от них.</a:t>
            </a:r>
          </a:p>
          <a:p>
            <a:pPr marL="320040" indent="-320040" algn="just" fontAlgn="auto">
              <a:spcAft>
                <a:spcPts val="0"/>
              </a:spcAft>
              <a:buFont typeface="Wingdings"/>
              <a:buChar char=""/>
              <a:defRPr/>
            </a:pPr>
            <a:r>
              <a:rPr lang="ru-RU" dirty="0" smtClean="0"/>
              <a:t> Чтобы устранить дефицит знаний в области безопасности, общество обратило свои взоры  к самому могучему средству – образованию, вспомнив слова о том, что решение любых проблем необходимо начинать с образования тех людей, которые будут решать эти проблемы. Роль и значение образования для предупреждения и защиты от опасностей признаётся однозначно. </a:t>
            </a:r>
          </a:p>
          <a:p>
            <a:pPr marL="320040" indent="-320040" algn="just" fontAlgn="auto">
              <a:spcAft>
                <a:spcPts val="0"/>
              </a:spcAft>
              <a:buFont typeface="Wingdings"/>
              <a:buChar char=""/>
              <a:defRPr/>
            </a:pPr>
            <a:r>
              <a:rPr lang="ru-RU" dirty="0" smtClean="0"/>
              <a:t>Ведется  активная деятельность в системе образования высшей школы, на предприятиях и в других структурах. Однако,  содержательный анализ этой деятельности,  позволяет отметить ряд существенных дефектов. </a:t>
            </a:r>
          </a:p>
          <a:p>
            <a:pPr marL="320040" indent="-320040" algn="just" fontAlgn="auto">
              <a:spcAft>
                <a:spcPts val="0"/>
              </a:spcAft>
              <a:buFont typeface="Wingdings"/>
              <a:buChar char=""/>
              <a:defRPr/>
            </a:pPr>
            <a:r>
              <a:rPr lang="ru-RU" dirty="0" smtClean="0"/>
              <a:t>Опасности,  по своей природе,  носят  перманентно-тотальный характер, а образовательная деятельность имеет явный дискретный бессистемный характер. Необходимость создания адекватной образовательной системы в области безопасности, интуитивно ощущавшаяся давно, в настоящее время стала настоятельной потребностью, диктуемой императивом времени.</a:t>
            </a:r>
          </a:p>
          <a:p>
            <a:pPr marL="320040" indent="-320040" fontAlgn="auto">
              <a:spcAft>
                <a:spcPts val="0"/>
              </a:spcAft>
              <a:buFont typeface="Wingdings"/>
              <a:buChar char=""/>
              <a:defRPr/>
            </a:pPr>
            <a:endParaRPr lang="ru-RU"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Заголовок 4"/>
          <p:cNvSpPr>
            <a:spLocks noGrp="1"/>
          </p:cNvSpPr>
          <p:nvPr>
            <p:ph type="title"/>
          </p:nvPr>
        </p:nvSpPr>
        <p:spPr>
          <a:xfrm>
            <a:off x="612775" y="228600"/>
            <a:ext cx="8153400" cy="990600"/>
          </a:xfrm>
        </p:spPr>
        <p:txBody>
          <a:bodyPr/>
          <a:lstStyle/>
          <a:p>
            <a:r>
              <a:rPr lang="ru-RU" smtClean="0"/>
              <a:t>Литература:</a:t>
            </a:r>
          </a:p>
        </p:txBody>
      </p:sp>
      <p:sp>
        <p:nvSpPr>
          <p:cNvPr id="67586" name="Содержимое 5"/>
          <p:cNvSpPr>
            <a:spLocks noGrp="1"/>
          </p:cNvSpPr>
          <p:nvPr>
            <p:ph sz="quarter" idx="1"/>
          </p:nvPr>
        </p:nvSpPr>
        <p:spPr>
          <a:xfrm>
            <a:off x="285750" y="1714500"/>
            <a:ext cx="8540750" cy="4884738"/>
          </a:xfrm>
        </p:spPr>
        <p:txBody>
          <a:bodyPr/>
          <a:lstStyle/>
          <a:p>
            <a:r>
              <a:rPr lang="ru-RU" sz="2400" b="1" smtClean="0"/>
              <a:t>Гигиена: учебник</a:t>
            </a:r>
            <a:r>
              <a:rPr lang="ru-RU" sz="2400" smtClean="0"/>
              <a:t>. \Под ред. акад. РАМН  Г.И. Румянцева. – 2-е изд., перераб. и доп. – М.: ГЭОТАР -  Медиа», 2009. – 608 с.</a:t>
            </a:r>
          </a:p>
          <a:p>
            <a:pPr>
              <a:buFont typeface="Arial" charset="0"/>
              <a:buNone/>
            </a:pPr>
            <a:endParaRPr lang="ru-RU" sz="240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Заголовок 1"/>
          <p:cNvSpPr>
            <a:spLocks noGrp="1"/>
          </p:cNvSpPr>
          <p:nvPr>
            <p:ph type="title"/>
          </p:nvPr>
        </p:nvSpPr>
        <p:spPr>
          <a:xfrm>
            <a:off x="457200" y="142875"/>
            <a:ext cx="8329613" cy="1274763"/>
          </a:xfrm>
        </p:spPr>
        <p:txBody>
          <a:bodyPr/>
          <a:lstStyle/>
          <a:p>
            <a:r>
              <a:rPr lang="ru-RU" sz="3200" smtClean="0"/>
              <a:t>Список литературы, </a:t>
            </a:r>
            <a:br>
              <a:rPr lang="ru-RU" sz="3200" smtClean="0"/>
            </a:br>
            <a:r>
              <a:rPr lang="ru-RU" sz="3200" smtClean="0"/>
              <a:t>использованной при подготовке лекции</a:t>
            </a:r>
          </a:p>
        </p:txBody>
      </p:sp>
      <p:sp>
        <p:nvSpPr>
          <p:cNvPr id="3" name="Содержимое 2"/>
          <p:cNvSpPr>
            <a:spLocks noGrp="1"/>
          </p:cNvSpPr>
          <p:nvPr>
            <p:ph sz="quarter" idx="1"/>
          </p:nvPr>
        </p:nvSpPr>
        <p:spPr>
          <a:xfrm>
            <a:off x="612775" y="1600200"/>
            <a:ext cx="8153400" cy="4495800"/>
          </a:xfrm>
        </p:spPr>
        <p:txBody>
          <a:bodyPr>
            <a:normAutofit fontScale="77500" lnSpcReduction="20000"/>
          </a:bodyPr>
          <a:lstStyle/>
          <a:p>
            <a:pPr marL="420624" indent="-384048" fontAlgn="auto">
              <a:spcAft>
                <a:spcPts val="0"/>
              </a:spcAft>
              <a:buFont typeface="Arial" charset="0"/>
              <a:buNone/>
              <a:defRPr/>
            </a:pPr>
            <a:r>
              <a:rPr lang="ru-RU" dirty="0" smtClean="0"/>
              <a:t>Гигиена: учебник. \Под ред. акад. РАМН  Г.И. Румянцева. – 2-е изд., </a:t>
            </a:r>
            <a:r>
              <a:rPr lang="ru-RU" dirty="0" err="1" smtClean="0"/>
              <a:t>перераб</a:t>
            </a:r>
            <a:r>
              <a:rPr lang="ru-RU" dirty="0" smtClean="0"/>
              <a:t>. и доп. – М.: ГЭОТАР -  </a:t>
            </a:r>
            <a:r>
              <a:rPr lang="ru-RU" dirty="0" err="1" smtClean="0"/>
              <a:t>Медиа</a:t>
            </a:r>
            <a:r>
              <a:rPr lang="ru-RU" dirty="0" smtClean="0"/>
              <a:t>», 2009. – </a:t>
            </a:r>
          </a:p>
          <a:p>
            <a:pPr marL="420624" indent="-384048" fontAlgn="auto">
              <a:spcAft>
                <a:spcPts val="0"/>
              </a:spcAft>
              <a:buFont typeface="Arial" charset="0"/>
              <a:buNone/>
              <a:defRPr/>
            </a:pPr>
            <a:r>
              <a:rPr lang="ru-RU" dirty="0" smtClean="0"/>
              <a:t>2.Гигиена  /под ред. Г.И. Румянцева. – М.: ГЭОТАР Медицина, 2000. – стр. </a:t>
            </a:r>
          </a:p>
          <a:p>
            <a:pPr marL="420624" indent="-384048" fontAlgn="auto">
              <a:spcAft>
                <a:spcPts val="0"/>
              </a:spcAft>
              <a:buFont typeface="Arial" charset="0"/>
              <a:buNone/>
              <a:defRPr/>
            </a:pPr>
            <a:r>
              <a:rPr lang="ru-RU" dirty="0" smtClean="0"/>
              <a:t>3.Гигиена труда: учебник \Под ред. </a:t>
            </a:r>
            <a:r>
              <a:rPr lang="ru-RU" dirty="0" err="1" smtClean="0"/>
              <a:t>Н.Ф.Измерова</a:t>
            </a:r>
            <a:r>
              <a:rPr lang="ru-RU" dirty="0" smtClean="0"/>
              <a:t>, В.Ф. Кириллова. – М.: ГЭОТАР - </a:t>
            </a:r>
            <a:r>
              <a:rPr lang="ru-RU" dirty="0" err="1" smtClean="0"/>
              <a:t>Медиа</a:t>
            </a:r>
            <a:r>
              <a:rPr lang="ru-RU" dirty="0" smtClean="0"/>
              <a:t>, 2008. – </a:t>
            </a:r>
            <a:r>
              <a:rPr lang="ru-RU" dirty="0" err="1" smtClean="0"/>
              <a:t>стр</a:t>
            </a:r>
            <a:endParaRPr lang="ru-RU" dirty="0" smtClean="0"/>
          </a:p>
          <a:p>
            <a:pPr marL="420624" indent="-384048" fontAlgn="auto">
              <a:spcAft>
                <a:spcPts val="0"/>
              </a:spcAft>
              <a:buFont typeface="Arial" charset="0"/>
              <a:buNone/>
              <a:defRPr/>
            </a:pPr>
            <a:r>
              <a:rPr lang="ru-RU" dirty="0" smtClean="0"/>
              <a:t>4.Пивоваров Ю.П., </a:t>
            </a:r>
            <a:r>
              <a:rPr lang="ru-RU" dirty="0" err="1" smtClean="0"/>
              <a:t>Королик</a:t>
            </a:r>
            <a:r>
              <a:rPr lang="ru-RU" dirty="0" smtClean="0"/>
              <a:t> В.В., </a:t>
            </a:r>
            <a:r>
              <a:rPr lang="ru-RU" dirty="0" err="1" smtClean="0"/>
              <a:t>Зиневич</a:t>
            </a:r>
            <a:r>
              <a:rPr lang="ru-RU" dirty="0" smtClean="0"/>
              <a:t> Л.С. Гигиена и основы экологии человека. Серия «Учебники и учебные пособия». Ростов </a:t>
            </a:r>
            <a:r>
              <a:rPr lang="ru-RU" dirty="0" err="1" smtClean="0"/>
              <a:t>н</a:t>
            </a:r>
            <a:r>
              <a:rPr lang="ru-RU" dirty="0" smtClean="0"/>
              <a:t>/Д Ж Феникс, 2002 –стр.31.</a:t>
            </a:r>
          </a:p>
          <a:p>
            <a:pPr marL="420624" indent="-384048" fontAlgn="auto">
              <a:spcAft>
                <a:spcPts val="0"/>
              </a:spcAft>
              <a:buFont typeface="Arial" charset="0"/>
              <a:buNone/>
              <a:defRPr/>
            </a:pPr>
            <a:r>
              <a:rPr lang="ru-RU" dirty="0" smtClean="0"/>
              <a:t>Руководство к лабораторным занятиям по гигиене и экологии человека:   Учебное пособие. \Под редакцией Ю.П. Пивоварова. – 2-е изд., М.: ВУНМЦ МЗ РФ, 2001 – 423 с.</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бычная">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бычная">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Обычная">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Median</Template>
  <TotalTime>73</TotalTime>
  <Words>4212</Words>
  <Application>Microsoft Office PowerPoint</Application>
  <PresentationFormat>Экран (4:3)</PresentationFormat>
  <Paragraphs>192</Paragraphs>
  <Slides>55</Slides>
  <Notes>0</Notes>
  <HiddenSlides>0</HiddenSlides>
  <MMClips>0</MMClips>
  <ScaleCrop>false</ScaleCrop>
  <HeadingPairs>
    <vt:vector size="6" baseType="variant">
      <vt:variant>
        <vt:lpstr>Использованные шрифты</vt:lpstr>
      </vt:variant>
      <vt:variant>
        <vt:i4>6</vt:i4>
      </vt:variant>
      <vt:variant>
        <vt:lpstr>Шаблон оформления</vt:lpstr>
      </vt:variant>
      <vt:variant>
        <vt:i4>8</vt:i4>
      </vt:variant>
      <vt:variant>
        <vt:lpstr>Заголовки слайдов</vt:lpstr>
      </vt:variant>
      <vt:variant>
        <vt:i4>55</vt:i4>
      </vt:variant>
    </vt:vector>
  </HeadingPairs>
  <TitlesOfParts>
    <vt:vector size="69" baseType="lpstr">
      <vt:lpstr>Calibri</vt:lpstr>
      <vt:lpstr>Arial</vt:lpstr>
      <vt:lpstr>Wingdings</vt:lpstr>
      <vt:lpstr>Wingdings 2</vt:lpstr>
      <vt:lpstr>Tw Cen MT</vt:lpstr>
      <vt:lpstr>Bookman Old Style</vt:lpstr>
      <vt:lpstr>Обычная</vt:lpstr>
      <vt:lpstr>Обычная</vt:lpstr>
      <vt:lpstr>Обычная</vt:lpstr>
      <vt:lpstr>Обычная</vt:lpstr>
      <vt:lpstr>Обычная</vt:lpstr>
      <vt:lpstr>Обычная</vt:lpstr>
      <vt:lpstr>Обычная</vt:lpstr>
      <vt:lpstr>Обычная</vt:lpstr>
      <vt:lpstr>ГИГИЕНА ТРУДА: ПРЕДМЕТ, СОДЕРЖАНИЕ, ОСНОВНЫЕ ЭТАПЫ РАЗВИТИЯ.  ПРОБЛЕМЫ ГИГИЕНЫ ТРУДА НА СОВРЕМЕННОМ ЭТАПЕ.</vt:lpstr>
      <vt:lpstr>План лекции: </vt:lpstr>
      <vt:lpstr>Гигиена труда </vt:lpstr>
      <vt:lpstr>Труд </vt:lpstr>
      <vt:lpstr>1. Трудовая деятельность человека</vt:lpstr>
      <vt:lpstr>1. Трудовая деятельность человека</vt:lpstr>
      <vt:lpstr>Слайд 7</vt:lpstr>
      <vt:lpstr>Слайд 8</vt:lpstr>
      <vt:lpstr>Основные международные принципы, предъявляемы к труду: </vt:lpstr>
      <vt:lpstr>Слайд 10</vt:lpstr>
      <vt:lpstr>В исследовании условий труда в 12 странах Европейского Союза, проведенного в 90-х годах прошлого столетия,  отмечается:</vt:lpstr>
      <vt:lpstr>Слайд 12</vt:lpstr>
      <vt:lpstr>Труд стал предметом для изучения целого ряда разнообразных наук:</vt:lpstr>
      <vt:lpstr>Слайд 14</vt:lpstr>
      <vt:lpstr>Влияние глобализации мировой экономики на жизнь и безопасность работников</vt:lpstr>
      <vt:lpstr>Слайд 16</vt:lpstr>
      <vt:lpstr>Слайд 17</vt:lpstr>
      <vt:lpstr>Слайд 18</vt:lpstr>
      <vt:lpstr>Слайд 19</vt:lpstr>
      <vt:lpstr>Слайд 20</vt:lpstr>
      <vt:lpstr>Условия труда. Производственная среда и организация труда</vt:lpstr>
      <vt:lpstr>Каждое государство-член разрабатывает национальную программу по безопасности и гигиене труда, которая включает: </vt:lpstr>
      <vt:lpstr>Слайд 23</vt:lpstr>
      <vt:lpstr>Слайд 24</vt:lpstr>
      <vt:lpstr>Наиболее важные положения международного консенсуса  в области охраны труда и здоровья, следующие:</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Положение «О государственном санитарно-эпидемиологическом надзоре 2012 г.</vt:lpstr>
      <vt:lpstr>Слайд 38</vt:lpstr>
      <vt:lpstr>Слайд 39</vt:lpstr>
      <vt:lpstr>Слайд 40</vt:lpstr>
      <vt:lpstr>Слайд 41</vt:lpstr>
      <vt:lpstr>Слайд 42</vt:lpstr>
      <vt:lpstr>Слайд 43</vt:lpstr>
      <vt:lpstr>Слайд 44</vt:lpstr>
      <vt:lpstr>Слайд 45</vt:lpstr>
      <vt:lpstr>Профессиональные заболевания и производственный травматизм – основные показатели профессионального риска.</vt:lpstr>
      <vt:lpstr>Слайд 47</vt:lpstr>
      <vt:lpstr>Слайд 48</vt:lpstr>
      <vt:lpstr>Слайд 49</vt:lpstr>
      <vt:lpstr>Слайд 50</vt:lpstr>
      <vt:lpstr>Эффект от реализации предупредительных мероприятий,</vt:lpstr>
      <vt:lpstr>Важнейшим звеном в организации безопасности жизнедеятельности является образование</vt:lpstr>
      <vt:lpstr>Слайд 53</vt:lpstr>
      <vt:lpstr>Литература:</vt:lpstr>
      <vt:lpstr>Список литературы,  использованной при подготовке лекции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Гигиена труда: предмет, содержание, основные этапы развития.  Проблемы гигиены труда на современном этапе.</dc:title>
  <cp:lastModifiedBy>op111zsv</cp:lastModifiedBy>
  <cp:revision>16</cp:revision>
  <dcterms:modified xsi:type="dcterms:W3CDTF">2021-10-14T01:01:17Z</dcterms:modified>
</cp:coreProperties>
</file>