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79.xml" ContentType="application/vnd.openxmlformats-officedocument.presentationml.slide+xml"/>
  <Override PartName="/ppt/slides/slide9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9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s/slide105.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slides/slide89.xml" ContentType="application/vnd.openxmlformats-officedocument.presentationml.slide+xml"/>
  <Override PartName="/ppt/slides/slide98.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ppt/slides/slide106.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wmf" ContentType="image/x-wmf"/>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339" r:id="rId5"/>
    <p:sldId id="259" r:id="rId6"/>
    <p:sldId id="279" r:id="rId7"/>
    <p:sldId id="278" r:id="rId8"/>
    <p:sldId id="277" r:id="rId9"/>
    <p:sldId id="276" r:id="rId10"/>
    <p:sldId id="275" r:id="rId11"/>
    <p:sldId id="260" r:id="rId12"/>
    <p:sldId id="288" r:id="rId13"/>
    <p:sldId id="287" r:id="rId14"/>
    <p:sldId id="286" r:id="rId15"/>
    <p:sldId id="285" r:id="rId16"/>
    <p:sldId id="284" r:id="rId17"/>
    <p:sldId id="283" r:id="rId18"/>
    <p:sldId id="282" r:id="rId19"/>
    <p:sldId id="281" r:id="rId20"/>
    <p:sldId id="280" r:id="rId21"/>
    <p:sldId id="290" r:id="rId22"/>
    <p:sldId id="289" r:id="rId23"/>
    <p:sldId id="261" r:id="rId24"/>
    <p:sldId id="291" r:id="rId25"/>
    <p:sldId id="292" r:id="rId26"/>
    <p:sldId id="296" r:id="rId27"/>
    <p:sldId id="295" r:id="rId28"/>
    <p:sldId id="294" r:id="rId29"/>
    <p:sldId id="293" r:id="rId30"/>
    <p:sldId id="297" r:id="rId31"/>
    <p:sldId id="298" r:id="rId32"/>
    <p:sldId id="370" r:id="rId33"/>
    <p:sldId id="369" r:id="rId34"/>
    <p:sldId id="301" r:id="rId35"/>
    <p:sldId id="300" r:id="rId36"/>
    <p:sldId id="299" r:id="rId37"/>
    <p:sldId id="303" r:id="rId38"/>
    <p:sldId id="307" r:id="rId39"/>
    <p:sldId id="306" r:id="rId40"/>
    <p:sldId id="305" r:id="rId41"/>
    <p:sldId id="304" r:id="rId42"/>
    <p:sldId id="302" r:id="rId43"/>
    <p:sldId id="371" r:id="rId44"/>
    <p:sldId id="262" r:id="rId45"/>
    <p:sldId id="312" r:id="rId46"/>
    <p:sldId id="316" r:id="rId47"/>
    <p:sldId id="318" r:id="rId48"/>
    <p:sldId id="317" r:id="rId49"/>
    <p:sldId id="315" r:id="rId50"/>
    <p:sldId id="314" r:id="rId51"/>
    <p:sldId id="313" r:id="rId52"/>
    <p:sldId id="311" r:id="rId53"/>
    <p:sldId id="310" r:id="rId54"/>
    <p:sldId id="309" r:id="rId55"/>
    <p:sldId id="308" r:id="rId56"/>
    <p:sldId id="319" r:id="rId57"/>
    <p:sldId id="320" r:id="rId58"/>
    <p:sldId id="321" r:id="rId59"/>
    <p:sldId id="323" r:id="rId60"/>
    <p:sldId id="326" r:id="rId61"/>
    <p:sldId id="325" r:id="rId62"/>
    <p:sldId id="324" r:id="rId63"/>
    <p:sldId id="322" r:id="rId64"/>
    <p:sldId id="328" r:id="rId65"/>
    <p:sldId id="329" r:id="rId66"/>
    <p:sldId id="327" r:id="rId67"/>
    <p:sldId id="330" r:id="rId68"/>
    <p:sldId id="372" r:id="rId69"/>
    <p:sldId id="331" r:id="rId70"/>
    <p:sldId id="337" r:id="rId71"/>
    <p:sldId id="336" r:id="rId72"/>
    <p:sldId id="373" r:id="rId73"/>
    <p:sldId id="335" r:id="rId74"/>
    <p:sldId id="374" r:id="rId75"/>
    <p:sldId id="334" r:id="rId76"/>
    <p:sldId id="338" r:id="rId77"/>
    <p:sldId id="333" r:id="rId78"/>
    <p:sldId id="340" r:id="rId79"/>
    <p:sldId id="341" r:id="rId80"/>
    <p:sldId id="342" r:id="rId81"/>
    <p:sldId id="343" r:id="rId82"/>
    <p:sldId id="344" r:id="rId83"/>
    <p:sldId id="345" r:id="rId84"/>
    <p:sldId id="346" r:id="rId85"/>
    <p:sldId id="347" r:id="rId86"/>
    <p:sldId id="348" r:id="rId87"/>
    <p:sldId id="349" r:id="rId88"/>
    <p:sldId id="350" r:id="rId89"/>
    <p:sldId id="351" r:id="rId90"/>
    <p:sldId id="352" r:id="rId91"/>
    <p:sldId id="353" r:id="rId92"/>
    <p:sldId id="354" r:id="rId93"/>
    <p:sldId id="355" r:id="rId94"/>
    <p:sldId id="356" r:id="rId95"/>
    <p:sldId id="357" r:id="rId96"/>
    <p:sldId id="358" r:id="rId97"/>
    <p:sldId id="359" r:id="rId98"/>
    <p:sldId id="360" r:id="rId99"/>
    <p:sldId id="361" r:id="rId100"/>
    <p:sldId id="362" r:id="rId101"/>
    <p:sldId id="363" r:id="rId102"/>
    <p:sldId id="364" r:id="rId103"/>
    <p:sldId id="365" r:id="rId104"/>
    <p:sldId id="366" r:id="rId105"/>
    <p:sldId id="367" r:id="rId106"/>
    <p:sldId id="368" r:id="rId107"/>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5" d="100"/>
          <a:sy n="75" d="100"/>
        </p:scale>
        <p:origin x="-101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slide" Target="slides/slide106.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110"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viewProps" Target="viewProps.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Прямоугольник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Прямоугольник 11"/>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Прямоугольник 13"/>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Прямоугольник 18"/>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Прямая соединительная линия 10"/>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1" name="Прямая соединительная линия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2" name="Прямая соединительная линия 19"/>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3" name="Прямая соединительная линия 15"/>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4" name="Прямая соединительная линия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5" name="Прямая соединительная линия 21"/>
          <p:cNvSpPr>
            <a:spLocks noChangeShapeType="1"/>
          </p:cNvSpPr>
          <p:nvPr/>
        </p:nvSpPr>
        <p:spPr bwMode="auto">
          <a:xfrm>
            <a:off x="911383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6" name="Прямоугольник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Овал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Овал 22"/>
          <p:cNvSpPr/>
          <p:nvPr/>
        </p:nvSpPr>
        <p:spPr bwMode="auto">
          <a:xfrm>
            <a:off x="1309688" y="4867275"/>
            <a:ext cx="641350"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Овал 23"/>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0" name="Овал 25"/>
          <p:cNvSpPr/>
          <p:nvPr/>
        </p:nvSpPr>
        <p:spPr bwMode="auto">
          <a:xfrm>
            <a:off x="1663700" y="5788025"/>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1" name="Овал 24"/>
          <p:cNvSpPr/>
          <p:nvPr/>
        </p:nvSpPr>
        <p:spPr>
          <a:xfrm>
            <a:off x="1905000" y="4495800"/>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8" name="Заголовок 7"/>
          <p:cNvSpPr>
            <a:spLocks noGrp="1"/>
          </p:cNvSpPr>
          <p:nvPr>
            <p:ph type="ctrTitle"/>
          </p:nvPr>
        </p:nvSpPr>
        <p:spPr>
          <a:xfrm>
            <a:off x="2286000" y="3124200"/>
            <a:ext cx="6172200" cy="1894362"/>
          </a:xfrm>
        </p:spPr>
        <p:txBody>
          <a:bodyPr/>
          <a:lstStyle>
            <a:lvl1pPr>
              <a:defRPr b="1"/>
            </a:lvl1pPr>
          </a:lstStyle>
          <a:p>
            <a:r>
              <a:rPr lang="ru-RU" smtClean="0"/>
              <a:t>Образец заголовка</a:t>
            </a:r>
            <a:endParaRPr lang="en-US"/>
          </a:p>
        </p:txBody>
      </p:sp>
      <p:sp>
        <p:nvSpPr>
          <p:cNvPr id="9" name="Подзаголовок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22" name="Дата 27"/>
          <p:cNvSpPr>
            <a:spLocks noGrp="1"/>
          </p:cNvSpPr>
          <p:nvPr>
            <p:ph type="dt" sz="half" idx="10"/>
          </p:nvPr>
        </p:nvSpPr>
        <p:spPr bwMode="auto">
          <a:xfrm rot="5400000">
            <a:off x="7764463" y="1174750"/>
            <a:ext cx="2286000" cy="381000"/>
          </a:xfrm>
        </p:spPr>
        <p:txBody>
          <a:bodyPr/>
          <a:lstStyle>
            <a:lvl1pPr>
              <a:defRPr/>
            </a:lvl1pPr>
          </a:lstStyle>
          <a:p>
            <a:pPr>
              <a:defRPr/>
            </a:pPr>
            <a:fld id="{F4489FEE-953D-41D5-9AF6-9ED37B6C0EEF}" type="datetimeFigureOut">
              <a:rPr lang="ru-RU"/>
              <a:pPr>
                <a:defRPr/>
              </a:pPr>
              <a:t>03.03.2021</a:t>
            </a:fld>
            <a:endParaRPr lang="ru-RU"/>
          </a:p>
        </p:txBody>
      </p:sp>
      <p:sp>
        <p:nvSpPr>
          <p:cNvPr id="23" name="Нижний колонтитул 16"/>
          <p:cNvSpPr>
            <a:spLocks noGrp="1"/>
          </p:cNvSpPr>
          <p:nvPr>
            <p:ph type="ftr" sz="quarter" idx="11"/>
          </p:nvPr>
        </p:nvSpPr>
        <p:spPr bwMode="auto">
          <a:xfrm rot="5400000">
            <a:off x="7077076" y="4181475"/>
            <a:ext cx="3657600" cy="384175"/>
          </a:xfrm>
        </p:spPr>
        <p:txBody>
          <a:bodyPr/>
          <a:lstStyle>
            <a:lvl1pPr>
              <a:defRPr/>
            </a:lvl1pPr>
          </a:lstStyle>
          <a:p>
            <a:pPr>
              <a:defRPr/>
            </a:pPr>
            <a:endParaRPr lang="ru-RU"/>
          </a:p>
        </p:txBody>
      </p:sp>
      <p:sp>
        <p:nvSpPr>
          <p:cNvPr id="24" name="Номер слайда 28"/>
          <p:cNvSpPr>
            <a:spLocks noGrp="1"/>
          </p:cNvSpPr>
          <p:nvPr>
            <p:ph type="sldNum" sz="quarter" idx="12"/>
          </p:nvPr>
        </p:nvSpPr>
        <p:spPr bwMode="auto">
          <a:xfrm>
            <a:off x="1325563" y="4929188"/>
            <a:ext cx="609600" cy="517525"/>
          </a:xfrm>
        </p:spPr>
        <p:txBody>
          <a:bodyPr/>
          <a:lstStyle>
            <a:lvl1pPr>
              <a:defRPr/>
            </a:lvl1pPr>
          </a:lstStyle>
          <a:p>
            <a:pPr>
              <a:defRPr/>
            </a:pPr>
            <a:fld id="{EFFB3868-770E-4850-B470-0488CB4C2357}" type="slidenum">
              <a:rPr lang="ru-RU"/>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8" name="Содержимое 7"/>
          <p:cNvSpPr>
            <a:spLocks noGrp="1"/>
          </p:cNvSpPr>
          <p:nvPr>
            <p:ph sz="quarter" idx="1"/>
          </p:nvPr>
        </p:nvSpPr>
        <p:spPr>
          <a:xfrm>
            <a:off x="457200" y="1600200"/>
            <a:ext cx="7467600" cy="487375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6"/>
          <p:cNvSpPr>
            <a:spLocks noGrp="1"/>
          </p:cNvSpPr>
          <p:nvPr>
            <p:ph type="dt" sz="half" idx="10"/>
          </p:nvPr>
        </p:nvSpPr>
        <p:spPr/>
        <p:txBody>
          <a:bodyPr rtlCol="0"/>
          <a:lstStyle>
            <a:lvl1pPr>
              <a:defRPr/>
            </a:lvl1pPr>
          </a:lstStyle>
          <a:p>
            <a:pPr>
              <a:defRPr/>
            </a:pPr>
            <a:fld id="{5EDAA779-A5E4-40BD-AB32-5477C5C3FFB7}" type="datetimeFigureOut">
              <a:rPr lang="ru-RU"/>
              <a:pPr>
                <a:defRPr/>
              </a:pPr>
              <a:t>03.03.2021</a:t>
            </a:fld>
            <a:endParaRPr lang="ru-RU"/>
          </a:p>
        </p:txBody>
      </p:sp>
      <p:sp>
        <p:nvSpPr>
          <p:cNvPr id="5" name="Номер слайда 8"/>
          <p:cNvSpPr>
            <a:spLocks noGrp="1"/>
          </p:cNvSpPr>
          <p:nvPr>
            <p:ph type="sldNum" sz="quarter" idx="11"/>
          </p:nvPr>
        </p:nvSpPr>
        <p:spPr/>
        <p:txBody>
          <a:bodyPr rtlCol="0"/>
          <a:lstStyle>
            <a:lvl1pPr>
              <a:defRPr/>
            </a:lvl1pPr>
          </a:lstStyle>
          <a:p>
            <a:pPr>
              <a:defRPr/>
            </a:pPr>
            <a:fld id="{EA6DADCC-4526-489A-9090-0054E2987E3A}" type="slidenum">
              <a:rPr lang="ru-RU"/>
              <a:pPr>
                <a:defRPr/>
              </a:pPr>
              <a:t>‹#›</a:t>
            </a:fld>
            <a:endParaRPr lang="ru-RU"/>
          </a:p>
        </p:txBody>
      </p:sp>
      <p:sp>
        <p:nvSpPr>
          <p:cNvPr id="6" name="Нижний колонтитул 9"/>
          <p:cNvSpPr>
            <a:spLocks noGrp="1"/>
          </p:cNvSpPr>
          <p:nvPr>
            <p:ph type="ftr" sz="quarter" idx="12"/>
          </p:nvPr>
        </p:nvSpPr>
        <p:spPr/>
        <p:txBody>
          <a:bodyPr rtlCol="0"/>
          <a:lstStyle>
            <a:lvl1pPr>
              <a:defRPr/>
            </a:lvl1pPr>
          </a:lstStyle>
          <a:p>
            <a:pPr>
              <a:defRPr/>
            </a:pPr>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Прямоугольник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Прямоугольник 9"/>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Прямоугольник 10"/>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Прямоугольник 11"/>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Прямая соединительная линия 12"/>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9" name="Прямая соединительная линия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0" name="Прямая соединительная линия 14"/>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1" name="Прямая соединительная линия 15"/>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2" name="Прямая соединительная линия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3" name="Прямоугольник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4" name="Овал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5" name="Овал 19"/>
          <p:cNvSpPr/>
          <p:nvPr/>
        </p:nvSpPr>
        <p:spPr bwMode="auto">
          <a:xfrm>
            <a:off x="1323975" y="4867275"/>
            <a:ext cx="642938"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6" name="Овал 20"/>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Овал 21"/>
          <p:cNvSpPr/>
          <p:nvPr/>
        </p:nvSpPr>
        <p:spPr bwMode="auto">
          <a:xfrm>
            <a:off x="1663700" y="5791200"/>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Овал 22"/>
          <p:cNvSpPr/>
          <p:nvPr/>
        </p:nvSpPr>
        <p:spPr bwMode="auto">
          <a:xfrm>
            <a:off x="1879600" y="4479925"/>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Прямая соединительная линия 25"/>
          <p:cNvSpPr>
            <a:spLocks noChangeShapeType="1"/>
          </p:cNvSpPr>
          <p:nvPr/>
        </p:nvSpPr>
        <p:spPr bwMode="auto">
          <a:xfrm>
            <a:off x="9097963"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2" name="Заголовок 1"/>
          <p:cNvSpPr>
            <a:spLocks noGrp="1"/>
          </p:cNvSpPr>
          <p:nvPr>
            <p:ph type="title"/>
          </p:nvPr>
        </p:nvSpPr>
        <p:spPr>
          <a:xfrm>
            <a:off x="2286000" y="2895600"/>
            <a:ext cx="6172200" cy="2053590"/>
          </a:xfrm>
        </p:spPr>
        <p:txBody>
          <a:bodyPr/>
          <a:lstStyle>
            <a:lvl1pPr algn="l">
              <a:buNone/>
              <a:defRPr sz="3000" b="1" cap="small" baseline="0"/>
            </a:lvl1pPr>
          </a:lstStyle>
          <a:p>
            <a:r>
              <a:rPr lang="ru-RU" smtClean="0"/>
              <a:t>Образец заголовка</a:t>
            </a:r>
            <a:endParaRPr lang="en-US"/>
          </a:p>
        </p:txBody>
      </p:sp>
      <p:sp>
        <p:nvSpPr>
          <p:cNvPr id="3" name="Текст 2"/>
          <p:cNvSpPr>
            <a:spLocks noGrp="1"/>
          </p:cNvSpPr>
          <p:nvPr>
            <p:ph type="body" idx="1"/>
          </p:nvPr>
        </p:nvSpPr>
        <p:spPr>
          <a:xfrm>
            <a:off x="2286000" y="5010150"/>
            <a:ext cx="6172200" cy="13716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20" name="Дата 3"/>
          <p:cNvSpPr>
            <a:spLocks noGrp="1"/>
          </p:cNvSpPr>
          <p:nvPr>
            <p:ph type="dt" sz="half" idx="10"/>
          </p:nvPr>
        </p:nvSpPr>
        <p:spPr bwMode="auto">
          <a:xfrm rot="5400000">
            <a:off x="7762875" y="1169988"/>
            <a:ext cx="2286000" cy="381000"/>
          </a:xfrm>
        </p:spPr>
        <p:txBody>
          <a:bodyPr/>
          <a:lstStyle>
            <a:lvl1pPr>
              <a:defRPr/>
            </a:lvl1pPr>
          </a:lstStyle>
          <a:p>
            <a:pPr>
              <a:defRPr/>
            </a:pPr>
            <a:fld id="{32597B0F-E6F6-4AC6-BCCF-9B9E61FFDD66}" type="datetimeFigureOut">
              <a:rPr lang="ru-RU"/>
              <a:pPr>
                <a:defRPr/>
              </a:pPr>
              <a:t>03.03.2021</a:t>
            </a:fld>
            <a:endParaRPr lang="ru-RU"/>
          </a:p>
        </p:txBody>
      </p:sp>
      <p:sp>
        <p:nvSpPr>
          <p:cNvPr id="21" name="Нижний колонтитул 4"/>
          <p:cNvSpPr>
            <a:spLocks noGrp="1"/>
          </p:cNvSpPr>
          <p:nvPr>
            <p:ph type="ftr" sz="quarter" idx="11"/>
          </p:nvPr>
        </p:nvSpPr>
        <p:spPr bwMode="auto">
          <a:xfrm rot="5400000">
            <a:off x="7077076" y="4178300"/>
            <a:ext cx="3657600" cy="384175"/>
          </a:xfrm>
        </p:spPr>
        <p:txBody>
          <a:bodyPr/>
          <a:lstStyle>
            <a:lvl1pPr>
              <a:defRPr/>
            </a:lvl1pPr>
          </a:lstStyle>
          <a:p>
            <a:pPr>
              <a:defRPr/>
            </a:pPr>
            <a:endParaRPr lang="ru-RU"/>
          </a:p>
        </p:txBody>
      </p:sp>
      <p:sp>
        <p:nvSpPr>
          <p:cNvPr id="22" name="Номер слайда 5"/>
          <p:cNvSpPr>
            <a:spLocks noGrp="1"/>
          </p:cNvSpPr>
          <p:nvPr>
            <p:ph type="sldNum" sz="quarter" idx="12"/>
          </p:nvPr>
        </p:nvSpPr>
        <p:spPr bwMode="auto">
          <a:xfrm>
            <a:off x="1339850" y="4929188"/>
            <a:ext cx="609600" cy="517525"/>
          </a:xfrm>
        </p:spPr>
        <p:txBody>
          <a:bodyPr/>
          <a:lstStyle>
            <a:lvl1pPr>
              <a:defRPr/>
            </a:lvl1pPr>
          </a:lstStyle>
          <a:p>
            <a:pPr>
              <a:defRPr/>
            </a:pPr>
            <a:fld id="{D0715AC1-7B66-434B-973C-7885B75BAEE5}"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9" name="Содержимое 8"/>
          <p:cNvSpPr>
            <a:spLocks noGrp="1"/>
          </p:cNvSpPr>
          <p:nvPr>
            <p:ph sz="quarter" idx="1"/>
          </p:nvPr>
        </p:nvSpPr>
        <p:spPr>
          <a:xfrm>
            <a:off x="457200" y="1600200"/>
            <a:ext cx="36576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Содержимое 10"/>
          <p:cNvSpPr>
            <a:spLocks noGrp="1"/>
          </p:cNvSpPr>
          <p:nvPr>
            <p:ph sz="quarter" idx="2"/>
          </p:nvPr>
        </p:nvSpPr>
        <p:spPr>
          <a:xfrm>
            <a:off x="4270248" y="1600200"/>
            <a:ext cx="36576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fld id="{6787B1BF-A9CC-46CE-BE33-401C2F6E87F9}" type="datetimeFigureOut">
              <a:rPr lang="ru-RU"/>
              <a:pPr>
                <a:defRPr/>
              </a:pPr>
              <a:t>03.03.2021</a:t>
            </a:fld>
            <a:endParaRPr lang="ru-RU"/>
          </a:p>
        </p:txBody>
      </p:sp>
      <p:sp>
        <p:nvSpPr>
          <p:cNvPr id="6" name="Нижний колонтитул 2"/>
          <p:cNvSpPr>
            <a:spLocks noGrp="1"/>
          </p:cNvSpPr>
          <p:nvPr>
            <p:ph type="ftr" sz="quarter" idx="11"/>
          </p:nvPr>
        </p:nvSpPr>
        <p:spPr/>
        <p:txBody>
          <a:bodyPr/>
          <a:lstStyle>
            <a:lvl1pPr>
              <a:defRPr/>
            </a:lvl1pPr>
          </a:lstStyle>
          <a:p>
            <a:pPr>
              <a:defRPr/>
            </a:pPr>
            <a:endParaRPr lang="ru-RU"/>
          </a:p>
        </p:txBody>
      </p:sp>
      <p:sp>
        <p:nvSpPr>
          <p:cNvPr id="7" name="Номер слайда 22"/>
          <p:cNvSpPr>
            <a:spLocks noGrp="1"/>
          </p:cNvSpPr>
          <p:nvPr>
            <p:ph type="sldNum" sz="quarter" idx="12"/>
          </p:nvPr>
        </p:nvSpPr>
        <p:spPr/>
        <p:txBody>
          <a:bodyPr/>
          <a:lstStyle>
            <a:lvl1pPr>
              <a:defRPr/>
            </a:lvl1pPr>
          </a:lstStyle>
          <a:p>
            <a:pPr>
              <a:defRPr/>
            </a:pPr>
            <a:fld id="{73CDE918-64C6-4148-ACA3-3B04351517BE}"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7543800" cy="1143000"/>
          </a:xfrm>
        </p:spPr>
        <p:txBody>
          <a:bodyPr/>
          <a:lstStyle>
            <a:lvl1pPr>
              <a:defRPr/>
            </a:lvl1pPr>
          </a:lstStyle>
          <a:p>
            <a:r>
              <a:rPr lang="ru-RU" smtClean="0"/>
              <a:t>Образец заголовка</a:t>
            </a:r>
            <a:endParaRPr lang="en-US"/>
          </a:p>
        </p:txBody>
      </p:sp>
      <p:sp>
        <p:nvSpPr>
          <p:cNvPr id="11" name="Содержимое 10"/>
          <p:cNvSpPr>
            <a:spLocks noGrp="1"/>
          </p:cNvSpPr>
          <p:nvPr>
            <p:ph sz="quarter" idx="2"/>
          </p:nvPr>
        </p:nvSpPr>
        <p:spPr>
          <a:xfrm>
            <a:off x="457200" y="2362200"/>
            <a:ext cx="36576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quarter" idx="4"/>
          </p:nvPr>
        </p:nvSpPr>
        <p:spPr>
          <a:xfrm>
            <a:off x="4371975" y="2362200"/>
            <a:ext cx="36576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2" name="Текст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ru-RU" smtClean="0"/>
              <a:t>Образец текста</a:t>
            </a:r>
          </a:p>
        </p:txBody>
      </p:sp>
      <p:sp>
        <p:nvSpPr>
          <p:cNvPr id="14" name="Текст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ru-RU" smtClean="0"/>
              <a:t>Образец текста</a:t>
            </a:r>
          </a:p>
        </p:txBody>
      </p:sp>
      <p:sp>
        <p:nvSpPr>
          <p:cNvPr id="7" name="Дата 13"/>
          <p:cNvSpPr>
            <a:spLocks noGrp="1"/>
          </p:cNvSpPr>
          <p:nvPr>
            <p:ph type="dt" sz="half" idx="10"/>
          </p:nvPr>
        </p:nvSpPr>
        <p:spPr/>
        <p:txBody>
          <a:bodyPr/>
          <a:lstStyle>
            <a:lvl1pPr>
              <a:defRPr/>
            </a:lvl1pPr>
          </a:lstStyle>
          <a:p>
            <a:pPr>
              <a:defRPr/>
            </a:pPr>
            <a:fld id="{CBE0040A-5871-4680-969E-24B6C811AC3C}" type="datetimeFigureOut">
              <a:rPr lang="ru-RU"/>
              <a:pPr>
                <a:defRPr/>
              </a:pPr>
              <a:t>03.03.2021</a:t>
            </a:fld>
            <a:endParaRPr lang="ru-RU"/>
          </a:p>
        </p:txBody>
      </p:sp>
      <p:sp>
        <p:nvSpPr>
          <p:cNvPr id="8" name="Нижний колонтитул 2"/>
          <p:cNvSpPr>
            <a:spLocks noGrp="1"/>
          </p:cNvSpPr>
          <p:nvPr>
            <p:ph type="ftr" sz="quarter" idx="11"/>
          </p:nvPr>
        </p:nvSpPr>
        <p:spPr/>
        <p:txBody>
          <a:bodyPr/>
          <a:lstStyle>
            <a:lvl1pPr>
              <a:defRPr/>
            </a:lvl1pPr>
          </a:lstStyle>
          <a:p>
            <a:pPr>
              <a:defRPr/>
            </a:pPr>
            <a:endParaRPr lang="ru-RU"/>
          </a:p>
        </p:txBody>
      </p:sp>
      <p:sp>
        <p:nvSpPr>
          <p:cNvPr id="9" name="Номер слайда 22"/>
          <p:cNvSpPr>
            <a:spLocks noGrp="1"/>
          </p:cNvSpPr>
          <p:nvPr>
            <p:ph type="sldNum" sz="quarter" idx="12"/>
          </p:nvPr>
        </p:nvSpPr>
        <p:spPr/>
        <p:txBody>
          <a:bodyPr/>
          <a:lstStyle>
            <a:lvl1pPr>
              <a:defRPr/>
            </a:lvl1pPr>
          </a:lstStyle>
          <a:p>
            <a:pPr>
              <a:defRPr/>
            </a:pPr>
            <a:fld id="{00A2D8E3-B1CF-4A94-A3A7-B4C2EF88018A}"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Дата 5"/>
          <p:cNvSpPr>
            <a:spLocks noGrp="1"/>
          </p:cNvSpPr>
          <p:nvPr>
            <p:ph type="dt" sz="half" idx="10"/>
          </p:nvPr>
        </p:nvSpPr>
        <p:spPr/>
        <p:txBody>
          <a:bodyPr rtlCol="0"/>
          <a:lstStyle>
            <a:lvl1pPr>
              <a:defRPr/>
            </a:lvl1pPr>
          </a:lstStyle>
          <a:p>
            <a:pPr>
              <a:defRPr/>
            </a:pPr>
            <a:fld id="{DE7B9638-95F1-4D48-A278-BA05B13F2437}" type="datetimeFigureOut">
              <a:rPr lang="ru-RU"/>
              <a:pPr>
                <a:defRPr/>
              </a:pPr>
              <a:t>03.03.2021</a:t>
            </a:fld>
            <a:endParaRPr lang="ru-RU"/>
          </a:p>
        </p:txBody>
      </p:sp>
      <p:sp>
        <p:nvSpPr>
          <p:cNvPr id="4" name="Номер слайда 6"/>
          <p:cNvSpPr>
            <a:spLocks noGrp="1"/>
          </p:cNvSpPr>
          <p:nvPr>
            <p:ph type="sldNum" sz="quarter" idx="11"/>
          </p:nvPr>
        </p:nvSpPr>
        <p:spPr/>
        <p:txBody>
          <a:bodyPr rtlCol="0"/>
          <a:lstStyle>
            <a:lvl1pPr>
              <a:defRPr/>
            </a:lvl1pPr>
          </a:lstStyle>
          <a:p>
            <a:pPr>
              <a:defRPr/>
            </a:pPr>
            <a:fld id="{01AF88A7-2F46-4877-A9BE-B522B19B705A}" type="slidenum">
              <a:rPr lang="ru-RU"/>
              <a:pPr>
                <a:defRPr/>
              </a:pPr>
              <a:t>‹#›</a:t>
            </a:fld>
            <a:endParaRPr lang="ru-RU"/>
          </a:p>
        </p:txBody>
      </p:sp>
      <p:sp>
        <p:nvSpPr>
          <p:cNvPr id="5" name="Нижний колонтитул 7"/>
          <p:cNvSpPr>
            <a:spLocks noGrp="1"/>
          </p:cNvSpPr>
          <p:nvPr>
            <p:ph type="ftr" sz="quarter" idx="12"/>
          </p:nvPr>
        </p:nvSpPr>
        <p:spPr/>
        <p:txBody>
          <a:bodyPr rtlCol="0"/>
          <a:lstStyle>
            <a:lvl1pPr>
              <a:defRPr/>
            </a:lvl1pPr>
          </a:lstStyle>
          <a:p>
            <a:pPr>
              <a:defRPr/>
            </a:pPr>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3"/>
          <p:cNvSpPr>
            <a:spLocks noGrp="1"/>
          </p:cNvSpPr>
          <p:nvPr>
            <p:ph type="dt" sz="half" idx="10"/>
          </p:nvPr>
        </p:nvSpPr>
        <p:spPr/>
        <p:txBody>
          <a:bodyPr/>
          <a:lstStyle>
            <a:lvl1pPr>
              <a:defRPr/>
            </a:lvl1pPr>
          </a:lstStyle>
          <a:p>
            <a:pPr>
              <a:defRPr/>
            </a:pPr>
            <a:fld id="{1A57CBBB-0D30-4DEA-B76D-AF3652798D59}" type="datetimeFigureOut">
              <a:rPr lang="ru-RU"/>
              <a:pPr>
                <a:defRPr/>
              </a:pPr>
              <a:t>03.03.2021</a:t>
            </a:fld>
            <a:endParaRPr lang="ru-RU"/>
          </a:p>
        </p:txBody>
      </p:sp>
      <p:sp>
        <p:nvSpPr>
          <p:cNvPr id="3" name="Нижний колонтитул 2"/>
          <p:cNvSpPr>
            <a:spLocks noGrp="1"/>
          </p:cNvSpPr>
          <p:nvPr>
            <p:ph type="ftr" sz="quarter" idx="11"/>
          </p:nvPr>
        </p:nvSpPr>
        <p:spPr/>
        <p:txBody>
          <a:bodyPr/>
          <a:lstStyle>
            <a:lvl1pPr>
              <a:defRPr/>
            </a:lvl1pPr>
          </a:lstStyle>
          <a:p>
            <a:pPr>
              <a:defRPr/>
            </a:pPr>
            <a:endParaRPr lang="ru-RU"/>
          </a:p>
        </p:txBody>
      </p:sp>
      <p:sp>
        <p:nvSpPr>
          <p:cNvPr id="4" name="Номер слайда 22"/>
          <p:cNvSpPr>
            <a:spLocks noGrp="1"/>
          </p:cNvSpPr>
          <p:nvPr>
            <p:ph type="sldNum" sz="quarter" idx="12"/>
          </p:nvPr>
        </p:nvSpPr>
        <p:spPr/>
        <p:txBody>
          <a:bodyPr/>
          <a:lstStyle>
            <a:lvl1pPr>
              <a:defRPr/>
            </a:lvl1pPr>
          </a:lstStyle>
          <a:p>
            <a:pPr>
              <a:defRPr/>
            </a:pPr>
            <a:fld id="{986AB7BC-5E0F-4EB7-832F-9150C55EEA96}"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6" name="Прямая соединительная линия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7" name="Прямая соединительная линия 8"/>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8" name="Прямая соединительная линия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9" name="Прямоугольник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Прямая соединительная линия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1" name="Овал 13"/>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 name="Заголовок 1"/>
          <p:cNvSpPr>
            <a:spLocks noGrp="1"/>
          </p:cNvSpPr>
          <p:nvPr>
            <p:ph type="title"/>
          </p:nvPr>
        </p:nvSpPr>
        <p:spPr>
          <a:xfrm rot="5400000">
            <a:off x="3371850" y="3200400"/>
            <a:ext cx="6309360" cy="457200"/>
          </a:xfrm>
        </p:spPr>
        <p:txBody>
          <a:bodyPr/>
          <a:lstStyle>
            <a:lvl1pPr algn="l">
              <a:buNone/>
              <a:defRPr sz="2000" b="1" cap="small" baseline="0"/>
            </a:lvl1pPr>
          </a:lstStyle>
          <a:p>
            <a:r>
              <a:rPr lang="ru-RU" smtClean="0"/>
              <a:t>Образец заголовка</a:t>
            </a:r>
            <a:endParaRPr lang="en-US"/>
          </a:p>
        </p:txBody>
      </p:sp>
      <p:sp>
        <p:nvSpPr>
          <p:cNvPr id="3" name="Текст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8" name="Содержимое 17"/>
          <p:cNvSpPr>
            <a:spLocks noGrp="1"/>
          </p:cNvSpPr>
          <p:nvPr>
            <p:ph sz="quarter" idx="1"/>
          </p:nvPr>
        </p:nvSpPr>
        <p:spPr>
          <a:xfrm>
            <a:off x="304800" y="274320"/>
            <a:ext cx="5638800" cy="632764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2" name="Дата 20"/>
          <p:cNvSpPr>
            <a:spLocks noGrp="1"/>
          </p:cNvSpPr>
          <p:nvPr>
            <p:ph type="dt" sz="half" idx="10"/>
          </p:nvPr>
        </p:nvSpPr>
        <p:spPr/>
        <p:txBody>
          <a:bodyPr rtlCol="0"/>
          <a:lstStyle>
            <a:lvl1pPr>
              <a:defRPr/>
            </a:lvl1pPr>
          </a:lstStyle>
          <a:p>
            <a:pPr>
              <a:defRPr/>
            </a:pPr>
            <a:fld id="{FB25CA5A-BF34-4029-B828-4D0B6FA13BA6}" type="datetimeFigureOut">
              <a:rPr lang="ru-RU"/>
              <a:pPr>
                <a:defRPr/>
              </a:pPr>
              <a:t>03.03.2021</a:t>
            </a:fld>
            <a:endParaRPr lang="ru-RU"/>
          </a:p>
        </p:txBody>
      </p:sp>
      <p:sp>
        <p:nvSpPr>
          <p:cNvPr id="13" name="Номер слайда 21"/>
          <p:cNvSpPr>
            <a:spLocks noGrp="1"/>
          </p:cNvSpPr>
          <p:nvPr>
            <p:ph type="sldNum" sz="quarter" idx="11"/>
          </p:nvPr>
        </p:nvSpPr>
        <p:spPr/>
        <p:txBody>
          <a:bodyPr rtlCol="0"/>
          <a:lstStyle>
            <a:lvl1pPr>
              <a:defRPr/>
            </a:lvl1pPr>
          </a:lstStyle>
          <a:p>
            <a:pPr>
              <a:defRPr/>
            </a:pPr>
            <a:fld id="{F46C821C-FE2E-44C0-922A-C050CA7B3934}" type="slidenum">
              <a:rPr lang="ru-RU"/>
              <a:pPr>
                <a:defRPr/>
              </a:pPr>
              <a:t>‹#›</a:t>
            </a:fld>
            <a:endParaRPr lang="ru-RU"/>
          </a:p>
        </p:txBody>
      </p:sp>
      <p:sp>
        <p:nvSpPr>
          <p:cNvPr id="14" name="Нижний колонтитул 22"/>
          <p:cNvSpPr>
            <a:spLocks noGrp="1"/>
          </p:cNvSpPr>
          <p:nvPr>
            <p:ph type="ftr" sz="quarter" idx="12"/>
          </p:nvPr>
        </p:nvSpPr>
        <p:spPr/>
        <p:txBody>
          <a:bodyPr rtlCol="0"/>
          <a:lstStyle>
            <a:lvl1pPr>
              <a:defRPr/>
            </a:lvl1pPr>
          </a:lstStyle>
          <a:p>
            <a:pPr>
              <a:defRPr/>
            </a:pPr>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5" name="Прямая соединительная линия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6" name="Овал 12"/>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 name="Прямая соединительная линия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8" name="Прямоугольник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Прямая соединительная линия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0" name="Прямая соединительная линия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1" name="Прямая соединительная линия 19"/>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2" name="Заголовок 1"/>
          <p:cNvSpPr>
            <a:spLocks noGrp="1"/>
          </p:cNvSpPr>
          <p:nvPr>
            <p:ph type="title"/>
          </p:nvPr>
        </p:nvSpPr>
        <p:spPr>
          <a:xfrm rot="5400000">
            <a:off x="3350133" y="3200400"/>
            <a:ext cx="6309360" cy="457200"/>
          </a:xfrm>
        </p:spPr>
        <p:txBody>
          <a:bodyPr/>
          <a:lstStyle>
            <a:lvl1pPr algn="l">
              <a:buNone/>
              <a:defRPr sz="2000" b="1"/>
            </a:lvl1pPr>
          </a:lstStyle>
          <a:p>
            <a:r>
              <a:rPr lang="ru-RU" smtClean="0"/>
              <a:t>Образец заголовка</a:t>
            </a:r>
            <a:endParaRPr lang="en-US"/>
          </a:p>
        </p:txBody>
      </p:sp>
      <p:sp>
        <p:nvSpPr>
          <p:cNvPr id="3" name="Рисунок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vl1pPr>
          </a:lstStyle>
          <a:p>
            <a:pPr lvl="0"/>
            <a:r>
              <a:rPr lang="ru-RU" noProof="0" smtClean="0"/>
              <a:t>Вставка рисунка</a:t>
            </a:r>
            <a:endParaRPr lang="en-US" noProof="0" dirty="0"/>
          </a:p>
        </p:txBody>
      </p:sp>
      <p:sp>
        <p:nvSpPr>
          <p:cNvPr id="4" name="Текст 3"/>
          <p:cNvSpPr>
            <a:spLocks noGrp="1"/>
          </p:cNvSpPr>
          <p:nvPr>
            <p:ph type="body" sz="half" idx="2"/>
          </p:nvPr>
        </p:nvSpPr>
        <p:spPr>
          <a:xfrm>
            <a:off x="6765798" y="264795"/>
            <a:ext cx="1524000" cy="4956048"/>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ru-RU" smtClean="0"/>
              <a:t>Образец текста</a:t>
            </a:r>
          </a:p>
        </p:txBody>
      </p:sp>
      <p:sp>
        <p:nvSpPr>
          <p:cNvPr id="12" name="Дата 16"/>
          <p:cNvSpPr>
            <a:spLocks noGrp="1"/>
          </p:cNvSpPr>
          <p:nvPr>
            <p:ph type="dt" sz="half" idx="10"/>
          </p:nvPr>
        </p:nvSpPr>
        <p:spPr/>
        <p:txBody>
          <a:bodyPr rtlCol="0"/>
          <a:lstStyle>
            <a:lvl1pPr>
              <a:defRPr/>
            </a:lvl1pPr>
          </a:lstStyle>
          <a:p>
            <a:pPr>
              <a:defRPr/>
            </a:pPr>
            <a:fld id="{4618C482-9DA0-44FC-99CD-7DE3454015F7}" type="datetimeFigureOut">
              <a:rPr lang="ru-RU"/>
              <a:pPr>
                <a:defRPr/>
              </a:pPr>
              <a:t>03.03.2021</a:t>
            </a:fld>
            <a:endParaRPr lang="ru-RU"/>
          </a:p>
        </p:txBody>
      </p:sp>
      <p:sp>
        <p:nvSpPr>
          <p:cNvPr id="13" name="Номер слайда 17"/>
          <p:cNvSpPr>
            <a:spLocks noGrp="1"/>
          </p:cNvSpPr>
          <p:nvPr>
            <p:ph type="sldNum" sz="quarter" idx="11"/>
          </p:nvPr>
        </p:nvSpPr>
        <p:spPr/>
        <p:txBody>
          <a:bodyPr rtlCol="0"/>
          <a:lstStyle>
            <a:lvl1pPr>
              <a:defRPr/>
            </a:lvl1pPr>
          </a:lstStyle>
          <a:p>
            <a:pPr>
              <a:defRPr/>
            </a:pPr>
            <a:fld id="{AD267305-1182-4E9D-BC8B-235BF1E91C12}" type="slidenum">
              <a:rPr lang="ru-RU"/>
              <a:pPr>
                <a:defRPr/>
              </a:pPr>
              <a:t>‹#›</a:t>
            </a:fld>
            <a:endParaRPr lang="ru-RU"/>
          </a:p>
        </p:txBody>
      </p:sp>
      <p:sp>
        <p:nvSpPr>
          <p:cNvPr id="14" name="Нижний колонтитул 20"/>
          <p:cNvSpPr>
            <a:spLocks noGrp="1"/>
          </p:cNvSpPr>
          <p:nvPr>
            <p:ph type="ftr" sz="quarter" idx="12"/>
          </p:nvPr>
        </p:nvSpPr>
        <p:spPr/>
        <p:txBody>
          <a:bodyPr rtlCol="0"/>
          <a:lstStyle>
            <a:lvl1pPr>
              <a:defRPr/>
            </a:lvl1pPr>
          </a:lstStyle>
          <a:p>
            <a:pPr>
              <a:defRPr/>
            </a:pPr>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fld id="{669C4209-BF1E-4785-9C2B-AC5C6CB2EDCE}" type="datetimeFigureOut">
              <a:rPr lang="ru-RU"/>
              <a:pPr>
                <a:defRPr/>
              </a:pPr>
              <a:t>03.03.2021</a:t>
            </a:fld>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710F0A89-97E3-4F09-9B30-E3BC3840F4DA}"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6764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fld id="{CC9DFCAB-FCCD-4CA2-9A18-92FF84A8A686}" type="datetimeFigureOut">
              <a:rPr lang="ru-RU"/>
              <a:pPr>
                <a:defRPr/>
              </a:pPr>
              <a:t>03.03.2021</a:t>
            </a:fld>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21F02C13-9E16-46A7-A40A-6B98DF7321A7}"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50000"/>
                <a:alpha val="81000"/>
              </a:schemeClr>
            </a:gs>
            <a:gs pos="40000">
              <a:schemeClr val="bg1">
                <a:tint val="90000"/>
                <a:shade val="90000"/>
                <a:satMod val="120000"/>
              </a:schemeClr>
            </a:gs>
            <a:gs pos="100000">
              <a:schemeClr val="bg1">
                <a:tint val="50000"/>
              </a:schemeClr>
            </a:gs>
          </a:gsLst>
          <a:lin ang="16200000" scaled="1"/>
          <a:tileRect/>
        </a:gradFill>
        <a:effectLst/>
      </p:bgPr>
    </p:bg>
    <p:spTree>
      <p:nvGrpSpPr>
        <p:cNvPr id="1" name=""/>
        <p:cNvGrpSpPr/>
        <p:nvPr/>
      </p:nvGrpSpPr>
      <p:grpSpPr>
        <a:xfrm>
          <a:off x="0" y="0"/>
          <a:ext cx="0" cy="0"/>
          <a:chOff x="0" y="0"/>
          <a:chExt cx="0" cy="0"/>
        </a:xfrm>
      </p:grpSpPr>
      <p:sp>
        <p:nvSpPr>
          <p:cNvPr id="16" name="Прямая соединительная линия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22" name="Заголовок 21"/>
          <p:cNvSpPr>
            <a:spLocks noGrp="1"/>
          </p:cNvSpPr>
          <p:nvPr>
            <p:ph type="title"/>
          </p:nvPr>
        </p:nvSpPr>
        <p:spPr>
          <a:xfrm>
            <a:off x="457200" y="274638"/>
            <a:ext cx="7467600" cy="1143000"/>
          </a:xfrm>
          <a:prstGeom prst="rect">
            <a:avLst/>
          </a:prstGeom>
        </p:spPr>
        <p:txBody>
          <a:bodyPr vert="horz" anchor="b">
            <a:normAutofit/>
          </a:bodyPr>
          <a:lstStyle/>
          <a:p>
            <a:r>
              <a:rPr lang="ru-RU" smtClean="0"/>
              <a:t>Образец заголовка</a:t>
            </a:r>
            <a:endParaRPr lang="en-US"/>
          </a:p>
        </p:txBody>
      </p:sp>
      <p:sp>
        <p:nvSpPr>
          <p:cNvPr id="1028" name="Текст 12"/>
          <p:cNvSpPr>
            <a:spLocks noGrp="1"/>
          </p:cNvSpPr>
          <p:nvPr>
            <p:ph type="body" idx="1"/>
          </p:nvPr>
        </p:nvSpPr>
        <p:spPr bwMode="auto">
          <a:xfrm>
            <a:off x="457200" y="1600200"/>
            <a:ext cx="7467600" cy="48736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rot="5400000">
            <a:off x="7589045" y="1081881"/>
            <a:ext cx="2011362" cy="384175"/>
          </a:xfrm>
          <a:prstGeom prst="rect">
            <a:avLst/>
          </a:prstGeom>
        </p:spPr>
        <p:txBody>
          <a:bodyPr vert="horz" anchor="ctr" anchorCtr="0"/>
          <a:lstStyle>
            <a:lvl1pPr algn="r" eaLnBrk="1" fontAlgn="auto" latinLnBrk="0" hangingPunct="1">
              <a:spcBef>
                <a:spcPts val="0"/>
              </a:spcBef>
              <a:spcAft>
                <a:spcPts val="0"/>
              </a:spcAft>
              <a:defRPr kumimoji="0" sz="1200" smtClean="0">
                <a:solidFill>
                  <a:schemeClr val="tx2"/>
                </a:solidFill>
                <a:latin typeface="+mn-lt"/>
              </a:defRPr>
            </a:lvl1pPr>
          </a:lstStyle>
          <a:p>
            <a:pPr>
              <a:defRPr/>
            </a:pPr>
            <a:fld id="{D7F77603-896E-48FD-BD0D-C89FF65077B1}" type="datetimeFigureOut">
              <a:rPr lang="ru-RU"/>
              <a:pPr>
                <a:defRPr/>
              </a:pPr>
              <a:t>03.03.2021</a:t>
            </a:fld>
            <a:endParaRPr lang="ru-RU"/>
          </a:p>
        </p:txBody>
      </p:sp>
      <p:sp>
        <p:nvSpPr>
          <p:cNvPr id="3" name="Нижний колонтитул 2"/>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fontAlgn="auto" latinLnBrk="0" hangingPunct="1">
              <a:spcBef>
                <a:spcPts val="0"/>
              </a:spcBef>
              <a:spcAft>
                <a:spcPts val="0"/>
              </a:spcAft>
              <a:defRPr kumimoji="0" sz="1200">
                <a:solidFill>
                  <a:schemeClr val="tx2"/>
                </a:solidFill>
                <a:latin typeface="+mn-lt"/>
              </a:defRPr>
            </a:lvl1pPr>
          </a:lstStyle>
          <a:p>
            <a:pPr>
              <a:defRPr/>
            </a:pPr>
            <a:endParaRPr lang="ru-RU"/>
          </a:p>
        </p:txBody>
      </p:sp>
      <p:sp>
        <p:nvSpPr>
          <p:cNvPr id="7" name="Прямая соединительная линия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9" name="Прямая соединительная линия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0" name="Прямоугольник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 name="Прямая соединительная линия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2" name="Овал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3" name="Номер слайда 22"/>
          <p:cNvSpPr>
            <a:spLocks noGrp="1"/>
          </p:cNvSpPr>
          <p:nvPr>
            <p:ph type="sldNum" sz="quarter" idx="4"/>
          </p:nvPr>
        </p:nvSpPr>
        <p:spPr>
          <a:xfrm>
            <a:off x="8129588" y="5734050"/>
            <a:ext cx="609600" cy="520700"/>
          </a:xfrm>
          <a:prstGeom prst="rect">
            <a:avLst/>
          </a:prstGeom>
        </p:spPr>
        <p:txBody>
          <a:bodyPr vert="horz" anchor="ctr"/>
          <a:lstStyle>
            <a:lvl1pPr algn="ctr" eaLnBrk="1" fontAlgn="auto" latinLnBrk="0" hangingPunct="1">
              <a:spcBef>
                <a:spcPts val="0"/>
              </a:spcBef>
              <a:spcAft>
                <a:spcPts val="0"/>
              </a:spcAft>
              <a:defRPr kumimoji="0" sz="1400" b="1" smtClean="0">
                <a:solidFill>
                  <a:srgbClr val="FFFFFF"/>
                </a:solidFill>
                <a:latin typeface="+mn-lt"/>
              </a:defRPr>
            </a:lvl1pPr>
          </a:lstStyle>
          <a:p>
            <a:pPr>
              <a:defRPr/>
            </a:pPr>
            <a:fld id="{AC7D3185-B362-4523-ACB1-B4F619F91FA6}"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3" r:id="rId4"/>
    <p:sldLayoutId id="2147483682" r:id="rId5"/>
    <p:sldLayoutId id="2147483687" r:id="rId6"/>
    <p:sldLayoutId id="2147483681" r:id="rId7"/>
    <p:sldLayoutId id="2147483688" r:id="rId8"/>
    <p:sldLayoutId id="2147483689" r:id="rId9"/>
    <p:sldLayoutId id="2147483680" r:id="rId10"/>
    <p:sldLayoutId id="2147483679" r:id="rId11"/>
  </p:sldLayoutIdLst>
  <p:txStyles>
    <p:titleStyle>
      <a:lvl1pPr algn="l" rtl="0" fontAlgn="base">
        <a:spcBef>
          <a:spcPct val="0"/>
        </a:spcBef>
        <a:spcAft>
          <a:spcPct val="0"/>
        </a:spcAft>
        <a:defRPr sz="3000" kern="1200" cap="small">
          <a:solidFill>
            <a:schemeClr val="tx2"/>
          </a:solidFill>
          <a:latin typeface="+mj-lt"/>
          <a:ea typeface="+mj-ea"/>
          <a:cs typeface="+mj-cs"/>
        </a:defRPr>
      </a:lvl1pPr>
      <a:lvl2pPr algn="l" rtl="0" fontAlgn="base">
        <a:spcBef>
          <a:spcPct val="0"/>
        </a:spcBef>
        <a:spcAft>
          <a:spcPct val="0"/>
        </a:spcAft>
        <a:defRPr sz="3000">
          <a:solidFill>
            <a:schemeClr val="tx2"/>
          </a:solidFill>
          <a:latin typeface="Century Schoolbook"/>
        </a:defRPr>
      </a:lvl2pPr>
      <a:lvl3pPr algn="l" rtl="0" fontAlgn="base">
        <a:spcBef>
          <a:spcPct val="0"/>
        </a:spcBef>
        <a:spcAft>
          <a:spcPct val="0"/>
        </a:spcAft>
        <a:defRPr sz="3000">
          <a:solidFill>
            <a:schemeClr val="tx2"/>
          </a:solidFill>
          <a:latin typeface="Century Schoolbook"/>
        </a:defRPr>
      </a:lvl3pPr>
      <a:lvl4pPr algn="l" rtl="0" fontAlgn="base">
        <a:spcBef>
          <a:spcPct val="0"/>
        </a:spcBef>
        <a:spcAft>
          <a:spcPct val="0"/>
        </a:spcAft>
        <a:defRPr sz="3000">
          <a:solidFill>
            <a:schemeClr val="tx2"/>
          </a:solidFill>
          <a:latin typeface="Century Schoolbook"/>
        </a:defRPr>
      </a:lvl4pPr>
      <a:lvl5pPr algn="l" rtl="0" fontAlgn="base">
        <a:spcBef>
          <a:spcPct val="0"/>
        </a:spcBef>
        <a:spcAft>
          <a:spcPct val="0"/>
        </a:spcAft>
        <a:defRPr sz="3000">
          <a:solidFill>
            <a:schemeClr val="tx2"/>
          </a:solidFill>
          <a:latin typeface="Century Schoolbook"/>
        </a:defRPr>
      </a:lvl5pPr>
      <a:lvl6pPr marL="457200" algn="l" rtl="0" fontAlgn="base">
        <a:spcBef>
          <a:spcPct val="0"/>
        </a:spcBef>
        <a:spcAft>
          <a:spcPct val="0"/>
        </a:spcAft>
        <a:defRPr sz="3000">
          <a:solidFill>
            <a:schemeClr val="tx2"/>
          </a:solidFill>
          <a:latin typeface="Century Schoolbook"/>
        </a:defRPr>
      </a:lvl6pPr>
      <a:lvl7pPr marL="914400" algn="l" rtl="0" fontAlgn="base">
        <a:spcBef>
          <a:spcPct val="0"/>
        </a:spcBef>
        <a:spcAft>
          <a:spcPct val="0"/>
        </a:spcAft>
        <a:defRPr sz="3000">
          <a:solidFill>
            <a:schemeClr val="tx2"/>
          </a:solidFill>
          <a:latin typeface="Century Schoolbook"/>
        </a:defRPr>
      </a:lvl7pPr>
      <a:lvl8pPr marL="1371600" algn="l" rtl="0" fontAlgn="base">
        <a:spcBef>
          <a:spcPct val="0"/>
        </a:spcBef>
        <a:spcAft>
          <a:spcPct val="0"/>
        </a:spcAft>
        <a:defRPr sz="3000">
          <a:solidFill>
            <a:schemeClr val="tx2"/>
          </a:solidFill>
          <a:latin typeface="Century Schoolbook"/>
        </a:defRPr>
      </a:lvl8pPr>
      <a:lvl9pPr marL="1828800" algn="l" rtl="0" fontAlgn="base">
        <a:spcBef>
          <a:spcPct val="0"/>
        </a:spcBef>
        <a:spcAft>
          <a:spcPct val="0"/>
        </a:spcAft>
        <a:defRPr sz="3000">
          <a:solidFill>
            <a:schemeClr val="tx2"/>
          </a:solidFill>
          <a:latin typeface="Century Schoolbook"/>
        </a:defRPr>
      </a:lvl9pPr>
    </p:titleStyle>
    <p:bodyStyle>
      <a:lvl1pPr marL="273050" indent="-273050" algn="l" rtl="0" fontAlgn="base">
        <a:spcBef>
          <a:spcPts val="600"/>
        </a:spcBef>
        <a:spcAft>
          <a:spcPct val="0"/>
        </a:spcAft>
        <a:buClr>
          <a:schemeClr val="accent1"/>
        </a:buClr>
        <a:buSzPct val="70000"/>
        <a:buFont typeface="Wingdings" pitchFamily="2" charset="2"/>
        <a:buChar char=""/>
        <a:defRPr sz="2400" kern="1200">
          <a:solidFill>
            <a:schemeClr val="tx1"/>
          </a:solidFill>
          <a:latin typeface="+mn-lt"/>
          <a:ea typeface="+mn-ea"/>
          <a:cs typeface="+mn-cs"/>
        </a:defRPr>
      </a:lvl1pPr>
      <a:lvl2pPr marL="639763" indent="-273050" algn="l" rtl="0" fontAlgn="base">
        <a:spcBef>
          <a:spcPct val="20000"/>
        </a:spcBef>
        <a:spcAft>
          <a:spcPct val="0"/>
        </a:spcAft>
        <a:buClr>
          <a:schemeClr val="accent1"/>
        </a:buClr>
        <a:buSzPct val="80000"/>
        <a:buFont typeface="Wingdings 2" pitchFamily="18" charset="2"/>
        <a:buChar char=""/>
        <a:defRPr sz="2100" kern="1200">
          <a:solidFill>
            <a:schemeClr val="tx1"/>
          </a:solidFill>
          <a:latin typeface="+mn-lt"/>
          <a:ea typeface="+mn-ea"/>
          <a:cs typeface="+mn-cs"/>
        </a:defRPr>
      </a:lvl2pPr>
      <a:lvl3pPr marL="914400" indent="-182563" algn="l" rtl="0" fontAlgn="base">
        <a:spcBef>
          <a:spcPct val="20000"/>
        </a:spcBef>
        <a:spcAft>
          <a:spcPct val="0"/>
        </a:spcAft>
        <a:buClr>
          <a:srgbClr val="5986E1"/>
        </a:buClr>
        <a:buSzPct val="60000"/>
        <a:buFont typeface="Wingdings" pitchFamily="2" charset="2"/>
        <a:buChar char=""/>
        <a:defRPr kern="1200">
          <a:solidFill>
            <a:schemeClr val="tx1"/>
          </a:solidFill>
          <a:latin typeface="+mn-lt"/>
          <a:ea typeface="+mn-ea"/>
          <a:cs typeface="+mn-cs"/>
        </a:defRPr>
      </a:lvl3pPr>
      <a:lvl4pPr marL="1187450" indent="-182563" algn="l" rtl="0" fontAlgn="base">
        <a:spcBef>
          <a:spcPct val="20000"/>
        </a:spcBef>
        <a:spcAft>
          <a:spcPct val="0"/>
        </a:spcAft>
        <a:buClr>
          <a:srgbClr val="B8CAFF"/>
        </a:buClr>
        <a:buSzPct val="60000"/>
        <a:buFont typeface="Wingdings" pitchFamily="2" charset="2"/>
        <a:buChar char=""/>
        <a:defRPr kern="1200">
          <a:solidFill>
            <a:schemeClr val="tx1"/>
          </a:solidFill>
          <a:latin typeface="+mn-lt"/>
          <a:ea typeface="+mn-ea"/>
          <a:cs typeface="+mn-cs"/>
        </a:defRPr>
      </a:lvl4pPr>
      <a:lvl5pPr marL="1462088" indent="-182563" algn="l" rtl="0" fontAlgn="base">
        <a:spcBef>
          <a:spcPct val="20000"/>
        </a:spcBef>
        <a:spcAft>
          <a:spcPct val="0"/>
        </a:spcAft>
        <a:buClr>
          <a:srgbClr val="AAAAFF"/>
        </a:buClr>
        <a:buSzPct val="68000"/>
        <a:buFont typeface="Wingdings 2"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357438" y="2428875"/>
            <a:ext cx="6172200" cy="1089025"/>
          </a:xfrm>
        </p:spPr>
        <p:txBody>
          <a:bodyPr/>
          <a:lstStyle/>
          <a:p>
            <a:pPr fontAlgn="auto">
              <a:spcAft>
                <a:spcPts val="0"/>
              </a:spcAft>
              <a:defRPr/>
            </a:pPr>
            <a:r>
              <a:rPr lang="ru-RU" sz="3200" dirty="0" smtClean="0"/>
              <a:t>Психология труда</a:t>
            </a:r>
            <a:endParaRPr lang="ru-RU" dirty="0"/>
          </a:p>
        </p:txBody>
      </p:sp>
      <p:sp>
        <p:nvSpPr>
          <p:cNvPr id="13314" name="Подзаголовок 2"/>
          <p:cNvSpPr>
            <a:spLocks noGrp="1"/>
          </p:cNvSpPr>
          <p:nvPr>
            <p:ph type="subTitle" idx="1"/>
          </p:nvPr>
        </p:nvSpPr>
        <p:spPr>
          <a:xfrm>
            <a:off x="2357438" y="4572000"/>
            <a:ext cx="6172200" cy="1714500"/>
          </a:xfrm>
        </p:spPr>
        <p:txBody>
          <a:bodyPr/>
          <a:lstStyle/>
          <a:p>
            <a:r>
              <a:rPr lang="ru-RU" smtClean="0"/>
              <a:t>Лектор - преподаватель  кафедры гигиены и экологии медико-профилактического факультета</a:t>
            </a:r>
          </a:p>
          <a:p>
            <a:r>
              <a:rPr lang="ru-RU" smtClean="0"/>
              <a:t>Антон Алексеевич Бакаев</a:t>
            </a:r>
          </a:p>
          <a:p>
            <a:r>
              <a:rPr lang="ru-RU" smtClean="0"/>
              <a:t>Новосибирск 2021</a:t>
            </a:r>
          </a:p>
        </p:txBody>
      </p:sp>
      <p:sp>
        <p:nvSpPr>
          <p:cNvPr id="4" name="Подзаголовок 2"/>
          <p:cNvSpPr txBox="1">
            <a:spLocks/>
          </p:cNvSpPr>
          <p:nvPr/>
        </p:nvSpPr>
        <p:spPr bwMode="auto">
          <a:xfrm>
            <a:off x="285750" y="214313"/>
            <a:ext cx="8858250" cy="1143000"/>
          </a:xfrm>
          <a:prstGeom prst="rect">
            <a:avLst/>
          </a:prstGeom>
          <a:noFill/>
          <a:ln w="9525">
            <a:noFill/>
            <a:miter lim="800000"/>
            <a:headEnd/>
            <a:tailEnd/>
          </a:ln>
          <a:effectLst/>
        </p:spPr>
        <p:txBody>
          <a:bodyPr>
            <a:normAutofit/>
          </a:bodyPr>
          <a:lstStyle/>
          <a:p>
            <a:pPr marL="342900" indent="-342900" algn="ctr" eaLnBrk="0" hangingPunct="0">
              <a:lnSpc>
                <a:spcPct val="80000"/>
              </a:lnSpc>
              <a:spcBef>
                <a:spcPct val="20000"/>
              </a:spcBef>
              <a:buClr>
                <a:schemeClr val="hlink"/>
              </a:buClr>
              <a:buSzPct val="70000"/>
            </a:pPr>
            <a:r>
              <a:rPr lang="ru-RU" sz="1400">
                <a:effectLst>
                  <a:outerShdw blurRad="38100" dist="38100" dir="2700000" algn="tl">
                    <a:srgbClr val="000000"/>
                  </a:outerShdw>
                </a:effectLst>
                <a:latin typeface="Century Schoolbook"/>
              </a:rPr>
              <a:t>Федеральное бюджетное образовательное учреждение высшего образования</a:t>
            </a:r>
          </a:p>
          <a:p>
            <a:pPr marL="342900" indent="-342900" algn="ctr" eaLnBrk="0" hangingPunct="0">
              <a:lnSpc>
                <a:spcPct val="80000"/>
              </a:lnSpc>
              <a:spcBef>
                <a:spcPct val="20000"/>
              </a:spcBef>
              <a:buClr>
                <a:schemeClr val="hlink"/>
              </a:buClr>
              <a:buSzPct val="70000"/>
            </a:pPr>
            <a:r>
              <a:rPr lang="ru-RU" sz="1500" b="1">
                <a:effectLst>
                  <a:outerShdw blurRad="38100" dist="38100" dir="2700000" algn="tl">
                    <a:srgbClr val="000000"/>
                  </a:outerShdw>
                </a:effectLst>
                <a:latin typeface="Century Schoolbook"/>
              </a:rPr>
              <a:t>«НОВОСИБИРСКИЙ ГОСУДАРСТВЕНЫЙ МЕДИЦИНСКИЙ УНИВЕРСИТЕТ»</a:t>
            </a:r>
            <a:endParaRPr lang="ru-RU" sz="1500">
              <a:effectLst>
                <a:outerShdw blurRad="38100" dist="38100" dir="2700000" algn="tl">
                  <a:srgbClr val="000000"/>
                </a:outerShdw>
              </a:effectLst>
              <a:latin typeface="Century Schoolbook"/>
            </a:endParaRPr>
          </a:p>
          <a:p>
            <a:pPr marL="342900" indent="-342900" algn="ctr" eaLnBrk="0" hangingPunct="0">
              <a:lnSpc>
                <a:spcPct val="80000"/>
              </a:lnSpc>
              <a:spcBef>
                <a:spcPct val="20000"/>
              </a:spcBef>
              <a:buClr>
                <a:schemeClr val="hlink"/>
              </a:buClr>
              <a:buSzPct val="70000"/>
            </a:pPr>
            <a:r>
              <a:rPr lang="ru-RU" sz="1400">
                <a:effectLst>
                  <a:outerShdw blurRad="38100" dist="38100" dir="2700000" algn="tl">
                    <a:srgbClr val="000000"/>
                  </a:outerShdw>
                </a:effectLst>
                <a:latin typeface="Century Schoolbook"/>
              </a:rPr>
              <a:t>МИНИСТЕРСТВА ЗДРАВООХРАНЕНИЯ РОССИЙСКОЙ ФЕДЕРАЦИИ</a:t>
            </a:r>
          </a:p>
          <a:p>
            <a:pPr marL="342900" indent="-342900" algn="ctr" eaLnBrk="0" hangingPunct="0">
              <a:lnSpc>
                <a:spcPct val="80000"/>
              </a:lnSpc>
              <a:spcBef>
                <a:spcPct val="20000"/>
              </a:spcBef>
              <a:buClr>
                <a:schemeClr val="hlink"/>
              </a:buClr>
              <a:buSzPct val="70000"/>
            </a:pPr>
            <a:r>
              <a:rPr lang="ru-RU" sz="1500">
                <a:effectLst>
                  <a:outerShdw blurRad="38100" dist="38100" dir="2700000" algn="tl">
                    <a:srgbClr val="000000"/>
                  </a:outerShdw>
                </a:effectLst>
                <a:latin typeface="Century Schoolbook"/>
              </a:rPr>
              <a:t> (ФБОУ ВО НГМУ Минздрава России)</a:t>
            </a:r>
          </a:p>
          <a:p>
            <a:pPr marL="342900" indent="-342900" algn="ctr" eaLnBrk="0" hangingPunct="0">
              <a:lnSpc>
                <a:spcPct val="80000"/>
              </a:lnSpc>
              <a:spcBef>
                <a:spcPct val="20000"/>
              </a:spcBef>
              <a:buClr>
                <a:schemeClr val="hlink"/>
              </a:buClr>
              <a:buSzPct val="70000"/>
            </a:pPr>
            <a:endParaRPr lang="ru-RU" sz="1500">
              <a:effectLst>
                <a:outerShdw blurRad="38100" dist="38100" dir="2700000" algn="tl">
                  <a:srgbClr val="000000"/>
                </a:outerShdw>
              </a:effectLst>
              <a:latin typeface="Century Schoolbook"/>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fontAlgn="auto">
              <a:spcAft>
                <a:spcPts val="0"/>
              </a:spcAft>
              <a:defRPr/>
            </a:pPr>
            <a:r>
              <a:rPr lang="ru-RU" dirty="0" smtClean="0"/>
              <a:t>План лекции</a:t>
            </a:r>
            <a:endParaRPr lang="ru-RU" dirty="0"/>
          </a:p>
        </p:txBody>
      </p:sp>
      <p:sp>
        <p:nvSpPr>
          <p:cNvPr id="3" name="Содержимое 2"/>
          <p:cNvSpPr>
            <a:spLocks noGrp="1"/>
          </p:cNvSpPr>
          <p:nvPr>
            <p:ph sz="quarter" idx="1"/>
          </p:nvPr>
        </p:nvSpPr>
        <p:spPr>
          <a:xfrm>
            <a:off x="457200" y="1600200"/>
            <a:ext cx="7467600" cy="4873625"/>
          </a:xfrm>
        </p:spPr>
        <p:txBody>
          <a:bodyPr>
            <a:normAutofit lnSpcReduction="10000"/>
          </a:bodyPr>
          <a:lstStyle/>
          <a:p>
            <a:pPr marL="274320" indent="-274320" fontAlgn="auto">
              <a:spcAft>
                <a:spcPts val="0"/>
              </a:spcAft>
              <a:buFont typeface="Wingdings"/>
              <a:buChar char=""/>
              <a:defRPr/>
            </a:pPr>
            <a:r>
              <a:rPr lang="ru-RU" dirty="0" smtClean="0">
                <a:solidFill>
                  <a:schemeClr val="accent4">
                    <a:lumMod val="10000"/>
                  </a:schemeClr>
                </a:solidFill>
              </a:rPr>
              <a:t>1. Психология труда как наука, её содержание, основные методы исследования</a:t>
            </a:r>
          </a:p>
          <a:p>
            <a:pPr marL="274320" indent="-274320" fontAlgn="auto">
              <a:spcAft>
                <a:spcPts val="0"/>
              </a:spcAft>
              <a:buFont typeface="Wingdings"/>
              <a:buChar char=""/>
              <a:defRPr/>
            </a:pPr>
            <a:r>
              <a:rPr lang="ru-RU" dirty="0" smtClean="0">
                <a:solidFill>
                  <a:schemeClr val="accent4">
                    <a:lumMod val="10000"/>
                  </a:schemeClr>
                </a:solidFill>
              </a:rPr>
              <a:t>2. Психологические подходы к изучению профессий</a:t>
            </a:r>
          </a:p>
          <a:p>
            <a:pPr marL="274320" indent="-274320" fontAlgn="auto">
              <a:spcAft>
                <a:spcPts val="0"/>
              </a:spcAft>
              <a:buFont typeface="Wingdings"/>
              <a:buChar char=""/>
              <a:defRPr/>
            </a:pPr>
            <a:r>
              <a:rPr lang="ru-RU" dirty="0" smtClean="0">
                <a:solidFill>
                  <a:schemeClr val="accent4">
                    <a:lumMod val="10000"/>
                  </a:schemeClr>
                </a:solidFill>
              </a:rPr>
              <a:t>3. Научная организация труда (НОТ), её цели и задачи.</a:t>
            </a:r>
          </a:p>
          <a:p>
            <a:pPr marL="274320" indent="-274320" fontAlgn="auto">
              <a:spcAft>
                <a:spcPts val="0"/>
              </a:spcAft>
              <a:buFont typeface="Wingdings"/>
              <a:buChar char=""/>
              <a:defRPr/>
            </a:pPr>
            <a:r>
              <a:rPr lang="ru-RU" dirty="0" smtClean="0">
                <a:solidFill>
                  <a:schemeClr val="accent4">
                    <a:lumMod val="10000"/>
                  </a:schemeClr>
                </a:solidFill>
              </a:rPr>
              <a:t>4.Проблемы инженерной психологии</a:t>
            </a:r>
          </a:p>
          <a:p>
            <a:pPr marL="274320" indent="-274320" fontAlgn="auto">
              <a:spcAft>
                <a:spcPts val="0"/>
              </a:spcAft>
              <a:buFont typeface="Wingdings"/>
              <a:buChar char=""/>
              <a:defRPr/>
            </a:pPr>
            <a:r>
              <a:rPr lang="ru-RU" dirty="0" smtClean="0">
                <a:solidFill>
                  <a:schemeClr val="accent4">
                    <a:lumMod val="10000"/>
                  </a:schemeClr>
                </a:solidFill>
              </a:rPr>
              <a:t>5. Профессиональный отбор</a:t>
            </a:r>
          </a:p>
          <a:p>
            <a:pPr marL="274320" indent="-274320" fontAlgn="auto">
              <a:spcAft>
                <a:spcPts val="0"/>
              </a:spcAft>
              <a:buFont typeface="Wingdings"/>
              <a:buChar char=""/>
              <a:defRPr/>
            </a:pPr>
            <a:r>
              <a:rPr lang="ru-RU" dirty="0" smtClean="0">
                <a:solidFill>
                  <a:schemeClr val="accent4">
                    <a:lumMod val="10000"/>
                  </a:schemeClr>
                </a:solidFill>
              </a:rPr>
              <a:t>6. Психофизиологические основы обучения трудовым навыкам</a:t>
            </a:r>
          </a:p>
          <a:p>
            <a:pPr marL="274320" indent="-274320" fontAlgn="auto">
              <a:spcAft>
                <a:spcPts val="0"/>
              </a:spcAft>
              <a:buFont typeface="Wingdings"/>
              <a:buChar char=""/>
              <a:defRPr/>
            </a:pPr>
            <a:r>
              <a:rPr lang="ru-RU" dirty="0" smtClean="0">
                <a:solidFill>
                  <a:schemeClr val="accent4">
                    <a:lumMod val="10000"/>
                  </a:schemeClr>
                </a:solidFill>
              </a:rPr>
              <a:t>7. Роль взаимоотношений в коллективе на производстве.</a:t>
            </a:r>
            <a:endParaRPr lang="ru-RU" dirty="0">
              <a:solidFill>
                <a:schemeClr val="accent4">
                  <a:lumMod val="10000"/>
                </a:schemeClr>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fontAlgn="auto">
              <a:spcAft>
                <a:spcPts val="0"/>
              </a:spcAft>
              <a:defRPr/>
            </a:pPr>
            <a:r>
              <a:rPr lang="ru-RU" dirty="0" smtClean="0"/>
              <a:t>Цель лекции</a:t>
            </a:r>
            <a:endParaRPr lang="ru-RU" dirty="0"/>
          </a:p>
        </p:txBody>
      </p:sp>
      <p:sp>
        <p:nvSpPr>
          <p:cNvPr id="3" name="Содержимое 2"/>
          <p:cNvSpPr>
            <a:spLocks noGrp="1"/>
          </p:cNvSpPr>
          <p:nvPr>
            <p:ph sz="quarter" idx="1"/>
          </p:nvPr>
        </p:nvSpPr>
        <p:spPr>
          <a:xfrm>
            <a:off x="457200" y="1600200"/>
            <a:ext cx="7467600" cy="4873625"/>
          </a:xfrm>
        </p:spPr>
        <p:txBody>
          <a:bodyPr>
            <a:normAutofit/>
          </a:bodyPr>
          <a:lstStyle/>
          <a:p>
            <a:pPr marL="274320" indent="-274320" algn="just" fontAlgn="auto">
              <a:spcAft>
                <a:spcPts val="0"/>
              </a:spcAft>
              <a:buFont typeface="Wingdings"/>
              <a:buChar char=""/>
              <a:defRPr/>
            </a:pPr>
            <a:r>
              <a:rPr lang="ru-RU" dirty="0" smtClean="0">
                <a:solidFill>
                  <a:schemeClr val="accent4">
                    <a:lumMod val="10000"/>
                  </a:schemeClr>
                </a:solidFill>
              </a:rPr>
              <a:t>1. Ознакомиться с основными методами исследования психологических реакций организма на воздействие факторов трудового процесса</a:t>
            </a:r>
          </a:p>
          <a:p>
            <a:pPr marL="274320" indent="-274320" algn="just" fontAlgn="auto">
              <a:spcAft>
                <a:spcPts val="0"/>
              </a:spcAft>
              <a:buFont typeface="Wingdings"/>
              <a:buChar char=""/>
              <a:defRPr/>
            </a:pPr>
            <a:r>
              <a:rPr lang="ru-RU" dirty="0" smtClean="0">
                <a:solidFill>
                  <a:schemeClr val="accent4">
                    <a:lumMod val="10000"/>
                  </a:schemeClr>
                </a:solidFill>
              </a:rPr>
              <a:t>2. Научиться использовать полученные результаты при оценке различных форм трудовой деятельности, планировать мероприятия по профилактике производственного стресса, при </a:t>
            </a:r>
            <a:r>
              <a:rPr lang="ru-RU" dirty="0">
                <a:solidFill>
                  <a:schemeClr val="accent4">
                    <a:lumMod val="10000"/>
                  </a:schemeClr>
                </a:solidFill>
              </a:rPr>
              <a:t>о</a:t>
            </a:r>
            <a:r>
              <a:rPr lang="ru-RU" dirty="0" smtClean="0">
                <a:solidFill>
                  <a:schemeClr val="accent4">
                    <a:lumMod val="10000"/>
                  </a:schemeClr>
                </a:solidFill>
              </a:rPr>
              <a:t>ценке эффективности режима труда и отдыха</a:t>
            </a:r>
            <a:endParaRPr lang="ru-RU" dirty="0">
              <a:solidFill>
                <a:schemeClr val="accent4">
                  <a:lumMod val="10000"/>
                </a:schemeClr>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fontAlgn="auto">
              <a:spcAft>
                <a:spcPts val="0"/>
              </a:spcAft>
              <a:defRPr/>
            </a:pPr>
            <a:r>
              <a:rPr lang="ru-RU" dirty="0" smtClean="0"/>
              <a:t>Формируемые компетенции</a:t>
            </a:r>
            <a:endParaRPr lang="ru-RU" dirty="0"/>
          </a:p>
        </p:txBody>
      </p:sp>
      <p:sp>
        <p:nvSpPr>
          <p:cNvPr id="3" name="Содержимое 2"/>
          <p:cNvSpPr>
            <a:spLocks noGrp="1"/>
          </p:cNvSpPr>
          <p:nvPr>
            <p:ph sz="quarter" idx="1"/>
          </p:nvPr>
        </p:nvSpPr>
        <p:spPr>
          <a:xfrm>
            <a:off x="457200" y="1600200"/>
            <a:ext cx="7467600" cy="4873625"/>
          </a:xfrm>
        </p:spPr>
        <p:txBody>
          <a:bodyPr>
            <a:normAutofit/>
          </a:bodyPr>
          <a:lstStyle/>
          <a:p>
            <a:pPr marL="274320" indent="-274320" fontAlgn="auto">
              <a:spcAft>
                <a:spcPts val="0"/>
              </a:spcAft>
              <a:buFont typeface="Wingdings"/>
              <a:buChar char=""/>
              <a:defRPr/>
            </a:pPr>
            <a:r>
              <a:rPr lang="ru-RU" dirty="0" smtClean="0">
                <a:solidFill>
                  <a:schemeClr val="accent4">
                    <a:lumMod val="10000"/>
                  </a:schemeClr>
                </a:solidFill>
              </a:rPr>
              <a:t>Знать – психологические методы оценки реакций организма на воздействие неблагоприятных психологических факторов в процессе трудовой деятельности</a:t>
            </a:r>
          </a:p>
          <a:p>
            <a:pPr marL="274320" indent="-274320" fontAlgn="auto">
              <a:spcAft>
                <a:spcPts val="0"/>
              </a:spcAft>
              <a:buFont typeface="Wingdings"/>
              <a:buChar char=""/>
              <a:defRPr/>
            </a:pPr>
            <a:r>
              <a:rPr lang="ru-RU" dirty="0" smtClean="0">
                <a:solidFill>
                  <a:schemeClr val="accent4">
                    <a:lumMod val="10000"/>
                  </a:schemeClr>
                </a:solidFill>
              </a:rPr>
              <a:t>Уметь- выявлять влияние трудового процесса на психическое здоровье, установить причины профессионального стресса, разработать оздоровительные мероприятия</a:t>
            </a:r>
          </a:p>
          <a:p>
            <a:pPr marL="274320" indent="-274320" fontAlgn="auto">
              <a:spcAft>
                <a:spcPts val="0"/>
              </a:spcAft>
              <a:buFont typeface="Wingdings"/>
              <a:buChar char=""/>
              <a:defRPr/>
            </a:pPr>
            <a:r>
              <a:rPr lang="ru-RU" dirty="0" smtClean="0">
                <a:solidFill>
                  <a:schemeClr val="accent4">
                    <a:lumMod val="10000"/>
                  </a:schemeClr>
                </a:solidFill>
              </a:rPr>
              <a:t>Владеть –  методами психологических исследований, навыками предупреждения воздействия психологических факторов на организм работающих </a:t>
            </a:r>
            <a:endParaRPr lang="ru-RU" dirty="0">
              <a:solidFill>
                <a:schemeClr val="accent4">
                  <a:lumMod val="10000"/>
                </a:schemeClr>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fontAlgn="auto">
              <a:spcAft>
                <a:spcPts val="0"/>
              </a:spcAft>
              <a:defRPr/>
            </a:pPr>
            <a:r>
              <a:rPr lang="ru-RU" sz="2400" b="1" dirty="0" smtClean="0"/>
              <a:t>2.1.Психология труда как наука, её содержание, основные методы исследования. </a:t>
            </a:r>
            <a:endParaRPr lang="ru-RU" sz="2400" dirty="0"/>
          </a:p>
        </p:txBody>
      </p:sp>
      <p:sp>
        <p:nvSpPr>
          <p:cNvPr id="3" name="Содержимое 2"/>
          <p:cNvSpPr>
            <a:spLocks noGrp="1"/>
          </p:cNvSpPr>
          <p:nvPr>
            <p:ph sz="quarter" idx="1"/>
          </p:nvPr>
        </p:nvSpPr>
        <p:spPr>
          <a:xfrm>
            <a:off x="457200" y="1600200"/>
            <a:ext cx="7467600" cy="4873625"/>
          </a:xfrm>
        </p:spPr>
        <p:txBody>
          <a:bodyPr>
            <a:normAutofit/>
          </a:bodyPr>
          <a:lstStyle/>
          <a:p>
            <a:pPr marL="274320" indent="-274320" algn="ctr" fontAlgn="auto">
              <a:lnSpc>
                <a:spcPct val="200000"/>
              </a:lnSpc>
              <a:spcAft>
                <a:spcPts val="0"/>
              </a:spcAft>
              <a:buFont typeface="Wingdings"/>
              <a:buChar char=""/>
              <a:defRPr/>
            </a:pPr>
            <a:r>
              <a:rPr lang="ru-RU" b="1" dirty="0" smtClean="0">
                <a:solidFill>
                  <a:schemeClr val="accent4">
                    <a:lumMod val="10000"/>
                  </a:schemeClr>
                </a:solidFill>
              </a:rPr>
              <a:t>Психология</a:t>
            </a:r>
            <a:r>
              <a:rPr lang="ru-RU" dirty="0" smtClean="0">
                <a:solidFill>
                  <a:schemeClr val="accent4">
                    <a:lumMod val="10000"/>
                  </a:schemeClr>
                </a:solidFill>
              </a:rPr>
              <a:t> — наука, изучающая</a:t>
            </a:r>
            <a:r>
              <a:rPr lang="ru-RU" b="1" dirty="0" smtClean="0">
                <a:solidFill>
                  <a:schemeClr val="accent4">
                    <a:lumMod val="10000"/>
                  </a:schemeClr>
                </a:solidFill>
              </a:rPr>
              <a:t> </a:t>
            </a:r>
            <a:r>
              <a:rPr lang="ru-RU" dirty="0" smtClean="0">
                <a:solidFill>
                  <a:schemeClr val="accent4">
                    <a:lumMod val="10000"/>
                  </a:schemeClr>
                </a:solidFill>
              </a:rPr>
              <a:t>законы развития и функционирования психического отражения человеком объективной действительности.</a:t>
            </a:r>
          </a:p>
          <a:p>
            <a:pPr marL="274320" indent="-274320" fontAlgn="auto">
              <a:spcAft>
                <a:spcPts val="0"/>
              </a:spcAft>
              <a:buFont typeface="Wingdings"/>
              <a:buChar char=""/>
              <a:defRPr/>
            </a:pPr>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fontAlgn="auto">
              <a:spcAft>
                <a:spcPts val="0"/>
              </a:spcAft>
              <a:defRPr/>
            </a:pPr>
            <a:r>
              <a:rPr lang="ru-RU" sz="2400" b="1" dirty="0" smtClean="0"/>
              <a:t>2.1.Психология труда как наука, её содержание, основные методы исследования. </a:t>
            </a:r>
            <a:endParaRPr lang="ru-RU" sz="2400" dirty="0"/>
          </a:p>
        </p:txBody>
      </p:sp>
      <p:sp>
        <p:nvSpPr>
          <p:cNvPr id="3" name="Содержимое 2"/>
          <p:cNvSpPr>
            <a:spLocks noGrp="1"/>
          </p:cNvSpPr>
          <p:nvPr>
            <p:ph sz="quarter" idx="1"/>
          </p:nvPr>
        </p:nvSpPr>
        <p:spPr>
          <a:xfrm>
            <a:off x="457200" y="1600200"/>
            <a:ext cx="7467600" cy="4873625"/>
          </a:xfrm>
        </p:spPr>
        <p:txBody>
          <a:bodyPr>
            <a:normAutofit fontScale="92500"/>
          </a:bodyPr>
          <a:lstStyle/>
          <a:p>
            <a:pPr marL="274320" indent="-274320" algn="ctr" fontAlgn="auto">
              <a:spcAft>
                <a:spcPts val="0"/>
              </a:spcAft>
              <a:buFont typeface="Wingdings"/>
              <a:buChar char=""/>
              <a:defRPr/>
            </a:pPr>
            <a:r>
              <a:rPr lang="ru-RU" dirty="0" smtClean="0">
                <a:solidFill>
                  <a:schemeClr val="accent4">
                    <a:lumMod val="10000"/>
                  </a:schemeClr>
                </a:solidFill>
                <a:effectLst>
                  <a:outerShdw blurRad="38100" dist="38100" dir="2700000" algn="tl">
                    <a:srgbClr val="000000">
                      <a:alpha val="43137"/>
                    </a:srgbClr>
                  </a:outerShdw>
                </a:effectLst>
              </a:rPr>
              <a:t>Психология труда </a:t>
            </a:r>
            <a:r>
              <a:rPr lang="ru-RU" dirty="0" smtClean="0">
                <a:solidFill>
                  <a:schemeClr val="accent4">
                    <a:lumMod val="10000"/>
                  </a:schemeClr>
                </a:solidFill>
              </a:rPr>
              <a:t>изучает психологические особенности различных видов трудовой деятельности в их зависимости от производственных условий, психологических качеств личности,  изучает психологические явления, возникающие у личностей в коллективе и проявляющиеся как личностные трудовые отношения. </a:t>
            </a:r>
          </a:p>
          <a:p>
            <a:pPr marL="274320" indent="-274320" algn="just" fontAlgn="auto">
              <a:spcAft>
                <a:spcPts val="0"/>
              </a:spcAft>
              <a:buFont typeface="Wingdings"/>
              <a:buChar char=""/>
              <a:defRPr/>
            </a:pPr>
            <a:r>
              <a:rPr lang="ru-RU" b="1" dirty="0" smtClean="0">
                <a:solidFill>
                  <a:schemeClr val="accent4">
                    <a:lumMod val="10000"/>
                  </a:schemeClr>
                </a:solidFill>
                <a:effectLst>
                  <a:outerShdw blurRad="38100" dist="38100" dir="2700000" algn="tl">
                    <a:srgbClr val="000000">
                      <a:alpha val="43137"/>
                    </a:srgbClr>
                  </a:outerShdw>
                </a:effectLst>
              </a:rPr>
              <a:t>Объектом изучения </a:t>
            </a:r>
            <a:r>
              <a:rPr lang="ru-RU" dirty="0" smtClean="0">
                <a:solidFill>
                  <a:schemeClr val="accent4">
                    <a:lumMod val="10000"/>
                  </a:schemeClr>
                </a:solidFill>
              </a:rPr>
              <a:t>психологии труда является  не только трудовая деятельность, но и особенности личности работника, его профессиональные способности, производственная среда, межличностные отношения в коллективе для повышения качества трудовой деятельности.</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fontAlgn="auto">
              <a:spcAft>
                <a:spcPts val="0"/>
              </a:spcAft>
              <a:defRPr/>
            </a:pPr>
            <a:r>
              <a:rPr lang="ru-RU" sz="2400" b="1" dirty="0" smtClean="0"/>
              <a:t>2.1.Психология труда как наука, её содержание, основные методы исследования. </a:t>
            </a:r>
            <a:endParaRPr lang="ru-RU" sz="2400" dirty="0"/>
          </a:p>
        </p:txBody>
      </p:sp>
      <p:sp>
        <p:nvSpPr>
          <p:cNvPr id="3" name="Содержимое 2"/>
          <p:cNvSpPr>
            <a:spLocks noGrp="1"/>
          </p:cNvSpPr>
          <p:nvPr>
            <p:ph sz="quarter" idx="1"/>
          </p:nvPr>
        </p:nvSpPr>
        <p:spPr>
          <a:xfrm>
            <a:off x="457200" y="1428750"/>
            <a:ext cx="8258175" cy="5429250"/>
          </a:xfrm>
        </p:spPr>
        <p:txBody>
          <a:bodyPr>
            <a:normAutofit fontScale="92500"/>
          </a:bodyPr>
          <a:lstStyle/>
          <a:p>
            <a:pPr marL="274320" indent="-274320" algn="just" fontAlgn="auto">
              <a:spcAft>
                <a:spcPts val="0"/>
              </a:spcAft>
              <a:buFont typeface="Wingdings"/>
              <a:buChar char=""/>
              <a:defRPr/>
            </a:pPr>
            <a:r>
              <a:rPr lang="ru-RU" dirty="0" smtClean="0">
                <a:solidFill>
                  <a:schemeClr val="accent4">
                    <a:lumMod val="10000"/>
                  </a:schemeClr>
                </a:solidFill>
              </a:rPr>
              <a:t>Вопросы влияния общественных условий на психику работника в коллективе — это высшая форма организованной группы. Коллектив — это группа людей, часть общества, объединенная общими целями совместной деятельности, подчиненной целям этого общества. Если цели деятельности коллектива замкнуты в нем самом, тогда это будет корпорация. </a:t>
            </a:r>
          </a:p>
          <a:p>
            <a:pPr marL="274320" indent="-274320" algn="just" fontAlgn="auto">
              <a:spcAft>
                <a:spcPts val="0"/>
              </a:spcAft>
              <a:buFont typeface="Wingdings"/>
              <a:buChar char=""/>
              <a:defRPr/>
            </a:pPr>
            <a:r>
              <a:rPr lang="ru-RU" dirty="0" smtClean="0">
                <a:solidFill>
                  <a:schemeClr val="accent4">
                    <a:lumMod val="10000"/>
                  </a:schemeClr>
                </a:solidFill>
              </a:rPr>
              <a:t>	Труд формирует личность через коллектив. Труд «есть целесообразная деятельность для созидания потребительских ценностей», так определил социальную сущность труда К.Маркс, а  «физиологическая сущность труда определена  в следующем:  как бы различны ни были отдельные виды полезного труда — это функции человеческого организма - есть затрата человеческого мозга, нервов, мускулов, органов чувств и др.»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fontAlgn="auto">
              <a:spcAft>
                <a:spcPts val="0"/>
              </a:spcAft>
              <a:defRPr/>
            </a:pPr>
            <a:r>
              <a:rPr lang="ru-RU" sz="2400" b="1" dirty="0" smtClean="0"/>
              <a:t>2.1.Психология труда как наука, её содержание, основные методы исследования. </a:t>
            </a:r>
            <a:endParaRPr lang="ru-RU" sz="2400" dirty="0"/>
          </a:p>
        </p:txBody>
      </p:sp>
      <p:sp>
        <p:nvSpPr>
          <p:cNvPr id="3" name="Содержимое 2"/>
          <p:cNvSpPr>
            <a:spLocks noGrp="1"/>
          </p:cNvSpPr>
          <p:nvPr>
            <p:ph sz="quarter" idx="1"/>
          </p:nvPr>
        </p:nvSpPr>
        <p:spPr>
          <a:xfrm>
            <a:off x="457200" y="1600200"/>
            <a:ext cx="7467600" cy="4873625"/>
          </a:xfrm>
        </p:spPr>
        <p:txBody>
          <a:bodyPr>
            <a:normAutofit fontScale="92500" lnSpcReduction="20000"/>
          </a:bodyPr>
          <a:lstStyle/>
          <a:p>
            <a:pPr marL="274320" indent="-274320" algn="just" fontAlgn="auto">
              <a:spcAft>
                <a:spcPts val="0"/>
              </a:spcAft>
              <a:buFont typeface="Wingdings"/>
              <a:buChar char=""/>
              <a:defRPr/>
            </a:pPr>
            <a:r>
              <a:rPr lang="ru-RU" dirty="0" smtClean="0">
                <a:solidFill>
                  <a:schemeClr val="accent4">
                    <a:lumMod val="10000"/>
                  </a:schemeClr>
                </a:solidFill>
              </a:rPr>
              <a:t>Паук совершает операции, напоминающие операции ткача, и пчела, постройкой своих восковых ячеек посрамляет некоторых людей — архитекторов. Но самый плохой архитектор в отличие от наилучшей пчелы, прежде чем строить в натуре, построит в своей голове. Человек не только изменяет форму того что дано  природой: в том, что дано природой, он осуществляет в то же время свою сознательную цель, которая определяет  способ и характер его действий и которой он должен подчинять свою волю.</a:t>
            </a:r>
          </a:p>
          <a:p>
            <a:pPr marL="274320" indent="-274320" algn="just" fontAlgn="auto">
              <a:spcAft>
                <a:spcPts val="0"/>
              </a:spcAft>
              <a:buFont typeface="Wingdings"/>
              <a:buChar char=""/>
              <a:defRPr/>
            </a:pPr>
            <a:r>
              <a:rPr lang="ru-RU" dirty="0" smtClean="0">
                <a:solidFill>
                  <a:schemeClr val="accent4">
                    <a:lumMod val="10000"/>
                  </a:schemeClr>
                </a:solidFill>
              </a:rPr>
              <a:t>	В процессе труда происходит такое взаимодействие человека с природой, в результате которого создаются потребительные, полезные для общества ценности, затрачивается энергия организма, возникают, развиваются и осуществляются сознательные представления о цели труда и способах достижения этой цели.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fontAlgn="auto">
              <a:spcAft>
                <a:spcPts val="0"/>
              </a:spcAft>
              <a:defRPr/>
            </a:pPr>
            <a:r>
              <a:rPr lang="ru-RU" sz="2400" b="1" dirty="0" smtClean="0"/>
              <a:t>2.1.Психология труда как наука, её содержание, основные методы исследования. </a:t>
            </a:r>
            <a:endParaRPr lang="ru-RU" sz="2400" dirty="0"/>
          </a:p>
        </p:txBody>
      </p:sp>
      <p:sp>
        <p:nvSpPr>
          <p:cNvPr id="3" name="Содержимое 2"/>
          <p:cNvSpPr>
            <a:spLocks noGrp="1"/>
          </p:cNvSpPr>
          <p:nvPr>
            <p:ph sz="quarter" idx="1"/>
          </p:nvPr>
        </p:nvSpPr>
        <p:spPr>
          <a:xfrm>
            <a:off x="457200" y="1600200"/>
            <a:ext cx="8258175" cy="5257800"/>
          </a:xfrm>
        </p:spPr>
        <p:txBody>
          <a:bodyPr>
            <a:normAutofit fontScale="92500"/>
          </a:bodyPr>
          <a:lstStyle/>
          <a:p>
            <a:pPr marL="274320" indent="-274320" algn="just" fontAlgn="auto">
              <a:spcAft>
                <a:spcPts val="0"/>
              </a:spcAft>
              <a:buFont typeface="Wingdings"/>
              <a:buChar char=""/>
              <a:defRPr/>
            </a:pPr>
            <a:r>
              <a:rPr lang="ru-RU" dirty="0" smtClean="0">
                <a:solidFill>
                  <a:schemeClr val="accent4">
                    <a:lumMod val="10000"/>
                  </a:schemeClr>
                </a:solidFill>
              </a:rPr>
              <a:t>Труд является важной составной частью образа жизни. Он оказывает влияние на психику всех систем организма, способствует сохранению здоровья, но при воздействии неблагоприятных условий труда могут развиться заболевания. Поэтому труд является предметом исследования ученых, врачей гигиенистов, изучающих вопросы укрепления здоровья трудящихся, улучшения условий труда. Условия труда — совокупность факторов производственной среды и трудового процесса, в которых осуществляется деятельность человека. 	Организм человека, его взаимодействие с окружающей средой — целостная система, обладающая различными уровнями организации, совокупностью свойств (обмен веществ, рост, развитие, размножение, изменчивость, раздражительность и др.).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fontAlgn="auto">
              <a:spcAft>
                <a:spcPts val="0"/>
              </a:spcAft>
              <a:defRPr/>
            </a:pPr>
            <a:r>
              <a:rPr lang="ru-RU" sz="2400" b="1" dirty="0" smtClean="0"/>
              <a:t>Психология труда как наука, её содержание, основные методы исследования. </a:t>
            </a:r>
            <a:endParaRPr lang="ru-RU" sz="2400" dirty="0"/>
          </a:p>
        </p:txBody>
      </p:sp>
      <p:sp>
        <p:nvSpPr>
          <p:cNvPr id="3" name="Содержимое 2"/>
          <p:cNvSpPr>
            <a:spLocks noGrp="1"/>
          </p:cNvSpPr>
          <p:nvPr>
            <p:ph sz="quarter" idx="1"/>
          </p:nvPr>
        </p:nvSpPr>
        <p:spPr>
          <a:xfrm>
            <a:off x="457200" y="1600200"/>
            <a:ext cx="8401050" cy="5257800"/>
          </a:xfrm>
        </p:spPr>
        <p:txBody>
          <a:bodyPr>
            <a:normAutofit fontScale="85000" lnSpcReduction="20000"/>
          </a:bodyPr>
          <a:lstStyle/>
          <a:p>
            <a:pPr marL="274320" indent="-274320" algn="ctr" fontAlgn="auto">
              <a:spcAft>
                <a:spcPts val="0"/>
              </a:spcAft>
              <a:buFont typeface="Wingdings"/>
              <a:buChar char=""/>
              <a:defRPr/>
            </a:pPr>
            <a:r>
              <a:rPr lang="ru-RU" b="1" dirty="0" smtClean="0">
                <a:solidFill>
                  <a:schemeClr val="accent4">
                    <a:lumMod val="10000"/>
                  </a:schemeClr>
                </a:solidFill>
              </a:rPr>
              <a:t>Существует множество законов развития организма </a:t>
            </a:r>
            <a:r>
              <a:rPr lang="ru-RU" dirty="0" smtClean="0">
                <a:solidFill>
                  <a:schemeClr val="accent4">
                    <a:lumMod val="10000"/>
                  </a:schemeClr>
                </a:solidFill>
              </a:rPr>
              <a:t>(индивидуального, общественного, генетического, психологического, интеллектуального и других внутренних факторов), а также  внешних факторов (влияние окружающей среды). </a:t>
            </a:r>
          </a:p>
          <a:p>
            <a:pPr marL="274320" indent="-274320" algn="just" fontAlgn="auto">
              <a:spcAft>
                <a:spcPts val="0"/>
              </a:spcAft>
              <a:buFont typeface="Wingdings"/>
              <a:buChar char=""/>
              <a:defRPr/>
            </a:pPr>
            <a:r>
              <a:rPr lang="ru-RU" dirty="0" smtClean="0">
                <a:solidFill>
                  <a:schemeClr val="accent4">
                    <a:lumMod val="10000"/>
                  </a:schemeClr>
                </a:solidFill>
              </a:rPr>
              <a:t>	Различные факторы воздействуют на живую клетку — представляющую собой подвижную саморегулирующуюся систему. Её внутренняя организация поддерживается активными процессами, направленными на ограничение, предупреждение или устранение сдвигов, вызываемых различными «возмущающими» факторами. </a:t>
            </a:r>
            <a:r>
              <a:rPr lang="ru-RU" b="1" dirty="0" smtClean="0">
                <a:solidFill>
                  <a:schemeClr val="accent4">
                    <a:lumMod val="10000"/>
                  </a:schemeClr>
                </a:solidFill>
              </a:rPr>
              <a:t>Способность возвращаться к исходному состоянию после отклонения от нормы, является основным важнейшим свойством клетки. </a:t>
            </a:r>
            <a:r>
              <a:rPr lang="ru-RU" dirty="0" smtClean="0">
                <a:solidFill>
                  <a:schemeClr val="accent4">
                    <a:lumMod val="10000"/>
                  </a:schemeClr>
                </a:solidFill>
              </a:rPr>
              <a:t>Поддерживать физиологический баланс, не смотря на изменения в окружающей среде и сдвиги, возникающие в процессе жизнедеятельности организма, приспособляемость к условиям существования — есть адаптация, как и гомеостаз — относительное динамическое постоянство внутренней среды (крови, лимфы, тканевой жидкости) и устойчивость основных физиологических функций (кровообращение, дыхание, обмен веществ) организма человека.</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fontAlgn="auto">
              <a:spcAft>
                <a:spcPts val="0"/>
              </a:spcAft>
              <a:defRPr/>
            </a:pPr>
            <a:r>
              <a:rPr lang="ru-RU" dirty="0" smtClean="0"/>
              <a:t>Психофизиологические основы обучения трудовым навыкам.</a:t>
            </a:r>
            <a:endParaRPr lang="ru-RU" dirty="0"/>
          </a:p>
        </p:txBody>
      </p:sp>
      <p:sp>
        <p:nvSpPr>
          <p:cNvPr id="3" name="Содержимое 2"/>
          <p:cNvSpPr>
            <a:spLocks noGrp="1"/>
          </p:cNvSpPr>
          <p:nvPr>
            <p:ph sz="quarter" idx="1"/>
          </p:nvPr>
        </p:nvSpPr>
        <p:spPr>
          <a:xfrm>
            <a:off x="457200" y="1600200"/>
            <a:ext cx="7467600" cy="4873625"/>
          </a:xfrm>
        </p:spPr>
        <p:txBody>
          <a:bodyPr>
            <a:normAutofit lnSpcReduction="10000"/>
          </a:bodyPr>
          <a:lstStyle/>
          <a:p>
            <a:pPr marL="274320" indent="-274320" algn="just" fontAlgn="auto">
              <a:spcAft>
                <a:spcPts val="0"/>
              </a:spcAft>
              <a:buFont typeface="Wingdings"/>
              <a:buChar char=""/>
              <a:defRPr/>
            </a:pPr>
            <a:r>
              <a:rPr lang="ru-RU" b="1" dirty="0" smtClean="0">
                <a:solidFill>
                  <a:schemeClr val="accent4">
                    <a:lumMod val="10000"/>
                  </a:schemeClr>
                </a:solidFill>
              </a:rPr>
              <a:t>Трудовая деятельность </a:t>
            </a:r>
            <a:r>
              <a:rPr lang="ru-RU" dirty="0" smtClean="0">
                <a:solidFill>
                  <a:schemeClr val="accent4">
                    <a:lumMod val="10000"/>
                  </a:schemeClr>
                </a:solidFill>
              </a:rPr>
              <a:t>— объект изучения физических и духовных  способностей человека. В основе деятельности человека лежат физиологические и биохимические процессы, протекающие в организме, и прежде всего в коре головного мозга. Человеческая деятельность может быть определена   как взаимодействие человека со средой, в которой он осуществляет сознательно поставленную цель. В природе нигде нет сознательной желаемой цели. В истории общества действуют люди, одаренные сознанием, поступающие обдуманно или под влиянием  страсти, стремящиеся к определенным желаемым целям.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fontAlgn="auto">
              <a:spcAft>
                <a:spcPts val="0"/>
              </a:spcAft>
              <a:defRPr/>
            </a:pPr>
            <a:r>
              <a:rPr lang="ru-RU" dirty="0" smtClean="0"/>
              <a:t>2.7.Психофизиологические основы обучения трудовым навыкам.</a:t>
            </a:r>
            <a:endParaRPr lang="ru-RU" dirty="0"/>
          </a:p>
        </p:txBody>
      </p:sp>
      <p:sp>
        <p:nvSpPr>
          <p:cNvPr id="3" name="Содержимое 2"/>
          <p:cNvSpPr>
            <a:spLocks noGrp="1"/>
          </p:cNvSpPr>
          <p:nvPr>
            <p:ph sz="quarter" idx="1"/>
          </p:nvPr>
        </p:nvSpPr>
        <p:spPr>
          <a:xfrm>
            <a:off x="457200" y="1600200"/>
            <a:ext cx="7467600" cy="4873625"/>
          </a:xfrm>
        </p:spPr>
        <p:txBody>
          <a:bodyPr>
            <a:normAutofit/>
          </a:bodyPr>
          <a:lstStyle/>
          <a:p>
            <a:pPr marL="274320" indent="-274320" algn="ctr" fontAlgn="auto">
              <a:lnSpc>
                <a:spcPct val="200000"/>
              </a:lnSpc>
              <a:spcAft>
                <a:spcPts val="0"/>
              </a:spcAft>
              <a:buFont typeface="Wingdings"/>
              <a:buChar char=""/>
              <a:defRPr/>
            </a:pPr>
            <a:r>
              <a:rPr lang="ru-RU" dirty="0" smtClean="0">
                <a:solidFill>
                  <a:schemeClr val="accent4">
                    <a:lumMod val="10000"/>
                  </a:schemeClr>
                </a:solidFill>
              </a:rPr>
              <a:t>Цель — это заранее мыслимый результат сознательной деятельности человека. Она возникает в сознании на основе материальных и духовных потребностей человека и его трудового опыта. </a:t>
            </a:r>
          </a:p>
          <a:p>
            <a:pPr marL="274320" indent="-274320" fontAlgn="auto">
              <a:spcAft>
                <a:spcPts val="0"/>
              </a:spcAft>
              <a:buFont typeface="Wingdings"/>
              <a:buNone/>
              <a:defRPr/>
            </a:pPr>
            <a:endParaRPr lang="ru-RU"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fontAlgn="auto">
              <a:spcAft>
                <a:spcPts val="0"/>
              </a:spcAft>
              <a:defRPr/>
            </a:pPr>
            <a:r>
              <a:rPr lang="ru-RU" dirty="0" smtClean="0"/>
              <a:t>Психофизиологические основы обучения трудовым навыкам.</a:t>
            </a:r>
            <a:endParaRPr lang="ru-RU" dirty="0"/>
          </a:p>
        </p:txBody>
      </p:sp>
      <p:sp>
        <p:nvSpPr>
          <p:cNvPr id="3" name="Содержимое 2"/>
          <p:cNvSpPr>
            <a:spLocks noGrp="1"/>
          </p:cNvSpPr>
          <p:nvPr>
            <p:ph sz="quarter" idx="1"/>
          </p:nvPr>
        </p:nvSpPr>
        <p:spPr>
          <a:xfrm>
            <a:off x="457200" y="1600200"/>
            <a:ext cx="7467600" cy="4873625"/>
          </a:xfrm>
        </p:spPr>
        <p:txBody>
          <a:bodyPr>
            <a:normAutofit fontScale="92500"/>
          </a:bodyPr>
          <a:lstStyle/>
          <a:p>
            <a:pPr marL="274320" indent="-274320" algn="just" fontAlgn="auto">
              <a:spcAft>
                <a:spcPts val="0"/>
              </a:spcAft>
              <a:buFont typeface="Wingdings"/>
              <a:buChar char=""/>
              <a:defRPr/>
            </a:pPr>
            <a:r>
              <a:rPr lang="ru-RU" dirty="0" smtClean="0">
                <a:solidFill>
                  <a:schemeClr val="accent4">
                    <a:lumMod val="10000"/>
                  </a:schemeClr>
                </a:solidFill>
              </a:rPr>
              <a:t>Психическая деятельность понимается как идеальная сторона человеческой деятельности. Ориентировка в обстановке как частный случай трудовой деятельности водителя включает в себя и повороты головы, и движение глаз, и переключение внимания, и смену процессов возбуждения и торможения в различных участках коры головного мозга, изменение зрительного пурпура в сетчатке глаза, и понимание воспринятого, и целый ряд физических, биохимических, физиологических и психических явлений. Абстрактно вычлененные из этих явлений «переключение внимания», «понимание воспринятого» есть явления психической деятельности.</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fontAlgn="auto">
              <a:spcAft>
                <a:spcPts val="0"/>
              </a:spcAft>
              <a:defRPr/>
            </a:pPr>
            <a:r>
              <a:rPr lang="ru-RU" dirty="0" smtClean="0"/>
              <a:t>Психофизиологические основы обучения трудовым навыкам.</a:t>
            </a:r>
            <a:endParaRPr lang="ru-RU" dirty="0"/>
          </a:p>
        </p:txBody>
      </p:sp>
      <p:sp>
        <p:nvSpPr>
          <p:cNvPr id="3" name="Содержимое 2"/>
          <p:cNvSpPr>
            <a:spLocks noGrp="1"/>
          </p:cNvSpPr>
          <p:nvPr>
            <p:ph sz="quarter" idx="1"/>
          </p:nvPr>
        </p:nvSpPr>
        <p:spPr>
          <a:xfrm>
            <a:off x="457200" y="1600200"/>
            <a:ext cx="7467600" cy="4873625"/>
          </a:xfrm>
        </p:spPr>
        <p:txBody>
          <a:bodyPr>
            <a:normAutofit/>
          </a:bodyPr>
          <a:lstStyle/>
          <a:p>
            <a:pPr marL="274320" indent="-274320" algn="ctr" fontAlgn="auto">
              <a:lnSpc>
                <a:spcPct val="200000"/>
              </a:lnSpc>
              <a:spcAft>
                <a:spcPts val="0"/>
              </a:spcAft>
              <a:buFont typeface="Wingdings"/>
              <a:buChar char=""/>
              <a:defRPr/>
            </a:pPr>
            <a:r>
              <a:rPr lang="ru-RU" dirty="0" smtClean="0">
                <a:solidFill>
                  <a:schemeClr val="accent4">
                    <a:lumMod val="10000"/>
                  </a:schemeClr>
                </a:solidFill>
              </a:rPr>
              <a:t>Существует три вида психических явлений: психические процессы, психические состояния и свойства личности. Психические процессы (восприятие, внимание, память и т.д.) - элементарные виды психической деятельности</a:t>
            </a:r>
            <a:r>
              <a:rPr lang="ru-RU" dirty="0" smtClean="0"/>
              <a:t>. </a:t>
            </a:r>
          </a:p>
          <a:p>
            <a:pPr marL="274320" indent="-274320" fontAlgn="auto">
              <a:spcAft>
                <a:spcPts val="0"/>
              </a:spcAft>
              <a:buFont typeface="Wingdings"/>
              <a:buNone/>
              <a:defRPr/>
            </a:pPr>
            <a:endParaRPr lang="ru-RU"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1500" y="0"/>
            <a:ext cx="7467600" cy="1143000"/>
          </a:xfrm>
        </p:spPr>
        <p:txBody>
          <a:bodyPr/>
          <a:lstStyle/>
          <a:p>
            <a:pPr algn="ctr" fontAlgn="auto">
              <a:spcAft>
                <a:spcPts val="0"/>
              </a:spcAft>
              <a:defRPr/>
            </a:pPr>
            <a:r>
              <a:rPr lang="ru-RU" dirty="0" smtClean="0"/>
              <a:t>Психофизиологические основы обучения трудовым навыкам.</a:t>
            </a:r>
            <a:endParaRPr lang="ru-RU" dirty="0"/>
          </a:p>
        </p:txBody>
      </p:sp>
      <p:sp>
        <p:nvSpPr>
          <p:cNvPr id="3" name="Содержимое 2"/>
          <p:cNvSpPr>
            <a:spLocks noGrp="1"/>
          </p:cNvSpPr>
          <p:nvPr>
            <p:ph sz="quarter" idx="1"/>
          </p:nvPr>
        </p:nvSpPr>
        <p:spPr>
          <a:xfrm>
            <a:off x="0" y="1071563"/>
            <a:ext cx="8715375" cy="5786437"/>
          </a:xfrm>
        </p:spPr>
        <p:txBody>
          <a:bodyPr>
            <a:noAutofit/>
          </a:bodyPr>
          <a:lstStyle/>
          <a:p>
            <a:pPr marL="274320" indent="-274320" algn="just" fontAlgn="auto">
              <a:spcAft>
                <a:spcPts val="0"/>
              </a:spcAft>
              <a:buFont typeface="Wingdings"/>
              <a:buChar char=""/>
              <a:defRPr/>
            </a:pPr>
            <a:r>
              <a:rPr lang="ru-RU" b="1" dirty="0" smtClean="0">
                <a:solidFill>
                  <a:schemeClr val="accent4">
                    <a:lumMod val="10000"/>
                  </a:schemeClr>
                </a:solidFill>
              </a:rPr>
              <a:t>Действие</a:t>
            </a:r>
            <a:r>
              <a:rPr lang="ru-RU" dirty="0" smtClean="0">
                <a:solidFill>
                  <a:schemeClr val="accent4">
                    <a:lumMod val="10000"/>
                  </a:schemeClr>
                </a:solidFill>
              </a:rPr>
              <a:t> — это элемент деятельности, в результате которого достигается конкретная осознанная цель.</a:t>
            </a:r>
          </a:p>
          <a:p>
            <a:pPr marL="274320" indent="-274320" algn="just" fontAlgn="auto">
              <a:spcAft>
                <a:spcPts val="0"/>
              </a:spcAft>
              <a:buFont typeface="Wingdings"/>
              <a:buNone/>
              <a:defRPr/>
            </a:pPr>
            <a:r>
              <a:rPr lang="ru-RU" dirty="0" smtClean="0">
                <a:solidFill>
                  <a:schemeClr val="accent4">
                    <a:lumMod val="10000"/>
                  </a:schemeClr>
                </a:solidFill>
              </a:rPr>
              <a:t> Некоторые действия формируются сразу, на основании понимания задачи, другие представляют собой результат творчества. Но есть действия, которые формируются только в процессе упражнения. </a:t>
            </a:r>
          </a:p>
          <a:p>
            <a:pPr marL="274320" indent="-274320" algn="just" fontAlgn="auto">
              <a:spcAft>
                <a:spcPts val="0"/>
              </a:spcAft>
              <a:buFont typeface="Wingdings"/>
              <a:buNone/>
              <a:defRPr/>
            </a:pPr>
            <a:r>
              <a:rPr lang="ru-RU" dirty="0" smtClean="0">
                <a:solidFill>
                  <a:schemeClr val="accent4">
                    <a:lumMod val="10000"/>
                  </a:schemeClr>
                </a:solidFill>
              </a:rPr>
              <a:t>Это намерение достижения цели, интерес, переживание трудности или легкости выполнения действия, организация восприятия, внимания, мышления, памяти, связи сенсорных и моторных компонентов движения, степень волевого усилия и т.д.</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fontAlgn="auto">
              <a:spcAft>
                <a:spcPts val="0"/>
              </a:spcAft>
              <a:defRPr/>
            </a:pPr>
            <a:r>
              <a:rPr lang="ru-RU" dirty="0" smtClean="0"/>
              <a:t>Психофизиологические основы обучения трудовым навыкам.</a:t>
            </a:r>
            <a:endParaRPr lang="ru-RU" dirty="0"/>
          </a:p>
        </p:txBody>
      </p:sp>
      <p:sp>
        <p:nvSpPr>
          <p:cNvPr id="3" name="Содержимое 2"/>
          <p:cNvSpPr>
            <a:spLocks noGrp="1"/>
          </p:cNvSpPr>
          <p:nvPr>
            <p:ph sz="quarter" idx="1"/>
          </p:nvPr>
        </p:nvSpPr>
        <p:spPr>
          <a:xfrm>
            <a:off x="457200" y="1600200"/>
            <a:ext cx="7467600" cy="4873625"/>
          </a:xfrm>
        </p:spPr>
        <p:txBody>
          <a:bodyPr>
            <a:normAutofit/>
          </a:bodyPr>
          <a:lstStyle/>
          <a:p>
            <a:pPr marL="274320" indent="-274320" algn="just" fontAlgn="auto">
              <a:lnSpc>
                <a:spcPct val="150000"/>
              </a:lnSpc>
              <a:spcAft>
                <a:spcPts val="0"/>
              </a:spcAft>
              <a:buFont typeface="Wingdings"/>
              <a:buChar char=""/>
              <a:defRPr/>
            </a:pPr>
            <a:r>
              <a:rPr lang="ru-RU" dirty="0" smtClean="0">
                <a:solidFill>
                  <a:schemeClr val="accent4">
                    <a:lumMod val="10000"/>
                  </a:schemeClr>
                </a:solidFill>
              </a:rPr>
              <a:t>Трудовой навык -  это трудовое действие — форма сознательного взаимодействия человека с окружающей его действительностью.</a:t>
            </a:r>
            <a:endParaRPr lang="ru-RU" dirty="0">
              <a:solidFill>
                <a:schemeClr val="accent4">
                  <a:lumMod val="10000"/>
                </a:schemeClr>
              </a:solidFill>
            </a:endParaRPr>
          </a:p>
        </p:txBody>
      </p:sp>
      <p:sp>
        <p:nvSpPr>
          <p:cNvPr id="28675" name="Прямоугольник 3"/>
          <p:cNvSpPr>
            <a:spLocks noChangeArrowheads="1"/>
          </p:cNvSpPr>
          <p:nvPr/>
        </p:nvSpPr>
        <p:spPr bwMode="auto">
          <a:xfrm>
            <a:off x="827088" y="3284538"/>
            <a:ext cx="7345362" cy="1939925"/>
          </a:xfrm>
          <a:prstGeom prst="rect">
            <a:avLst/>
          </a:prstGeom>
          <a:noFill/>
          <a:ln w="9525">
            <a:noFill/>
            <a:miter lim="800000"/>
            <a:headEnd/>
            <a:tailEnd/>
          </a:ln>
        </p:spPr>
        <p:txBody>
          <a:bodyPr>
            <a:spAutoFit/>
          </a:bodyPr>
          <a:lstStyle/>
          <a:p>
            <a:pPr algn="just"/>
            <a:endParaRPr lang="ru-RU" sz="2400">
              <a:latin typeface="Century Schoolbook"/>
            </a:endParaRPr>
          </a:p>
          <a:p>
            <a:pPr algn="just"/>
            <a:r>
              <a:rPr lang="ru-RU" sz="2400">
                <a:latin typeface="Century Schoolbook"/>
              </a:rPr>
              <a:t>Это физиологические механизмы представляющие собой систему условнорефлекторных связей в коре головного мозга, образующиеся при упражнении навыка.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fontAlgn="auto">
              <a:spcAft>
                <a:spcPts val="0"/>
              </a:spcAft>
              <a:defRPr/>
            </a:pPr>
            <a:r>
              <a:rPr lang="ru-RU" dirty="0" smtClean="0"/>
              <a:t>Психофизиологические основы обучения трудовым навыкам.</a:t>
            </a:r>
            <a:endParaRPr lang="ru-RU" dirty="0"/>
          </a:p>
        </p:txBody>
      </p:sp>
      <p:sp>
        <p:nvSpPr>
          <p:cNvPr id="3" name="Содержимое 2"/>
          <p:cNvSpPr>
            <a:spLocks noGrp="1"/>
          </p:cNvSpPr>
          <p:nvPr>
            <p:ph sz="quarter" idx="1"/>
          </p:nvPr>
        </p:nvSpPr>
        <p:spPr>
          <a:xfrm>
            <a:off x="457200" y="1600200"/>
            <a:ext cx="7467600" cy="4873625"/>
          </a:xfrm>
        </p:spPr>
        <p:txBody>
          <a:bodyPr>
            <a:normAutofit/>
          </a:bodyPr>
          <a:lstStyle/>
          <a:p>
            <a:pPr marL="274320" indent="-274320" algn="just" fontAlgn="auto">
              <a:lnSpc>
                <a:spcPct val="200000"/>
              </a:lnSpc>
              <a:spcAft>
                <a:spcPts val="0"/>
              </a:spcAft>
              <a:buFont typeface="Wingdings"/>
              <a:buChar char=""/>
              <a:defRPr/>
            </a:pPr>
            <a:r>
              <a:rPr lang="ru-RU" b="1" dirty="0" smtClean="0">
                <a:solidFill>
                  <a:schemeClr val="accent4">
                    <a:lumMod val="10000"/>
                  </a:schemeClr>
                </a:solidFill>
              </a:rPr>
              <a:t>Психический акт </a:t>
            </a:r>
            <a:r>
              <a:rPr lang="ru-RU" dirty="0" smtClean="0">
                <a:solidFill>
                  <a:schemeClr val="accent4">
                    <a:lumMod val="10000"/>
                  </a:schemeClr>
                </a:solidFill>
              </a:rPr>
              <a:t>— это элемент психической деятельности человека, его психологической структуры: акт зрительного восприятия, акт переключения внимания, акт суждения, волевой акт, двигательный акт и т.д. </a:t>
            </a:r>
            <a:endParaRPr lang="ru-RU" dirty="0">
              <a:solidFill>
                <a:schemeClr val="accent4">
                  <a:lumMod val="10000"/>
                </a:schemeClr>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fontAlgn="auto">
              <a:spcAft>
                <a:spcPts val="0"/>
              </a:spcAft>
              <a:defRPr/>
            </a:pPr>
            <a:r>
              <a:rPr lang="ru-RU" dirty="0" smtClean="0"/>
              <a:t>Психофизиологические основы обучения трудовым навыкам.</a:t>
            </a:r>
            <a:endParaRPr lang="ru-RU" dirty="0"/>
          </a:p>
        </p:txBody>
      </p:sp>
      <p:sp>
        <p:nvSpPr>
          <p:cNvPr id="3" name="Содержимое 2"/>
          <p:cNvSpPr>
            <a:spLocks noGrp="1"/>
          </p:cNvSpPr>
          <p:nvPr>
            <p:ph sz="quarter" idx="1"/>
          </p:nvPr>
        </p:nvSpPr>
        <p:spPr>
          <a:xfrm>
            <a:off x="457200" y="1600200"/>
            <a:ext cx="7467600" cy="4873625"/>
          </a:xfrm>
        </p:spPr>
        <p:txBody>
          <a:bodyPr>
            <a:normAutofit/>
          </a:bodyPr>
          <a:lstStyle/>
          <a:p>
            <a:pPr marL="274320" indent="-274320" algn="just" fontAlgn="auto">
              <a:spcAft>
                <a:spcPts val="0"/>
              </a:spcAft>
              <a:buFont typeface="Wingdings"/>
              <a:buChar char=""/>
              <a:defRPr/>
            </a:pPr>
            <a:r>
              <a:rPr lang="ru-RU" b="1" dirty="0" smtClean="0">
                <a:solidFill>
                  <a:schemeClr val="accent4">
                    <a:lumMod val="10000"/>
                  </a:schemeClr>
                </a:solidFill>
              </a:rPr>
              <a:t>Трудовое действие </a:t>
            </a:r>
            <a:r>
              <a:rPr lang="ru-RU" dirty="0" smtClean="0">
                <a:solidFill>
                  <a:schemeClr val="accent4">
                    <a:lumMod val="10000"/>
                  </a:schemeClr>
                </a:solidFill>
              </a:rPr>
              <a:t>в производственной практике называют </a:t>
            </a:r>
            <a:r>
              <a:rPr lang="ru-RU" b="1" dirty="0" smtClean="0">
                <a:solidFill>
                  <a:schemeClr val="accent4">
                    <a:lumMod val="10000"/>
                  </a:schemeClr>
                </a:solidFill>
              </a:rPr>
              <a:t>операцией</a:t>
            </a:r>
            <a:r>
              <a:rPr lang="ru-RU" dirty="0" smtClean="0">
                <a:solidFill>
                  <a:schemeClr val="accent4">
                    <a:lumMod val="10000"/>
                  </a:schemeClr>
                </a:solidFill>
              </a:rPr>
              <a:t> — это общее понятие как действие, направленное на решение определенной задачи, достижения определенной цели. </a:t>
            </a:r>
          </a:p>
          <a:p>
            <a:pPr marL="274320" indent="-274320" algn="just" fontAlgn="auto">
              <a:spcAft>
                <a:spcPts val="0"/>
              </a:spcAft>
              <a:buFont typeface="Wingdings"/>
              <a:buNone/>
              <a:defRPr/>
            </a:pPr>
            <a:r>
              <a:rPr lang="ru-RU" dirty="0" smtClean="0">
                <a:solidFill>
                  <a:schemeClr val="accent4">
                    <a:lumMod val="10000"/>
                  </a:schemeClr>
                </a:solidFill>
              </a:rPr>
              <a:t>Для психологии труда понятие «технологическая операция» - это элемент технологического процесса, осуществляемый на рабочем месте, с помощью инструментов и сочетаний трудовых приёмов — трудовых действий.</a:t>
            </a:r>
            <a:endParaRPr lang="ru-RU" dirty="0">
              <a:solidFill>
                <a:schemeClr val="accent4">
                  <a:lumMod val="10000"/>
                </a:schemeClr>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fontAlgn="auto">
              <a:spcAft>
                <a:spcPts val="0"/>
              </a:spcAft>
              <a:defRPr/>
            </a:pPr>
            <a:r>
              <a:rPr lang="ru-RU" dirty="0" smtClean="0"/>
              <a:t>Психофизиологические основы обучения трудовым навыкам.</a:t>
            </a:r>
            <a:endParaRPr lang="ru-RU" dirty="0"/>
          </a:p>
        </p:txBody>
      </p:sp>
      <p:sp>
        <p:nvSpPr>
          <p:cNvPr id="3" name="Содержимое 2"/>
          <p:cNvSpPr>
            <a:spLocks noGrp="1"/>
          </p:cNvSpPr>
          <p:nvPr>
            <p:ph sz="quarter" idx="1"/>
          </p:nvPr>
        </p:nvSpPr>
        <p:spPr>
          <a:xfrm>
            <a:off x="457200" y="1600200"/>
            <a:ext cx="7467600" cy="4873625"/>
          </a:xfrm>
        </p:spPr>
        <p:txBody>
          <a:bodyPr>
            <a:normAutofit fontScale="92500"/>
          </a:bodyPr>
          <a:lstStyle/>
          <a:p>
            <a:pPr marL="274320" indent="-274320" algn="ctr" fontAlgn="auto">
              <a:lnSpc>
                <a:spcPct val="200000"/>
              </a:lnSpc>
              <a:spcAft>
                <a:spcPts val="0"/>
              </a:spcAft>
              <a:buFont typeface="Wingdings"/>
              <a:buChar char=""/>
              <a:defRPr/>
            </a:pPr>
            <a:r>
              <a:rPr lang="ru-RU" b="1" dirty="0" smtClean="0">
                <a:solidFill>
                  <a:schemeClr val="accent4">
                    <a:lumMod val="10000"/>
                  </a:schemeClr>
                </a:solidFill>
                <a:effectLst>
                  <a:outerShdw blurRad="38100" dist="38100" dir="2700000" algn="tl">
                    <a:srgbClr val="000000">
                      <a:alpha val="43137"/>
                    </a:srgbClr>
                  </a:outerShdw>
                </a:effectLst>
              </a:rPr>
              <a:t>Умение </a:t>
            </a:r>
            <a:r>
              <a:rPr lang="ru-RU" dirty="0" smtClean="0">
                <a:solidFill>
                  <a:schemeClr val="accent4">
                    <a:lumMod val="10000"/>
                  </a:schemeClr>
                </a:solidFill>
              </a:rPr>
              <a:t>— способность человека осуществлять определенную деятельность, на основе ранее приобретенных знаний и навыков.</a:t>
            </a:r>
          </a:p>
          <a:p>
            <a:pPr marL="274320" indent="-274320" algn="ctr" fontAlgn="auto">
              <a:lnSpc>
                <a:spcPct val="200000"/>
              </a:lnSpc>
              <a:spcAft>
                <a:spcPts val="0"/>
              </a:spcAft>
              <a:buFont typeface="Wingdings"/>
              <a:buChar char=""/>
              <a:defRPr/>
            </a:pPr>
            <a:r>
              <a:rPr lang="ru-RU" dirty="0" smtClean="0">
                <a:solidFill>
                  <a:schemeClr val="accent4">
                    <a:lumMod val="10000"/>
                  </a:schemeClr>
                </a:solidFill>
              </a:rPr>
              <a:t>	</a:t>
            </a:r>
            <a:r>
              <a:rPr lang="ru-RU" b="1" dirty="0" smtClean="0">
                <a:solidFill>
                  <a:schemeClr val="accent4">
                    <a:lumMod val="10000"/>
                  </a:schemeClr>
                </a:solidFill>
                <a:effectLst>
                  <a:outerShdw blurRad="38100" dist="38100" dir="2700000" algn="tl">
                    <a:srgbClr val="000000">
                      <a:alpha val="43137"/>
                    </a:srgbClr>
                  </a:outerShdw>
                </a:effectLst>
              </a:rPr>
              <a:t>Знание</a:t>
            </a:r>
            <a:r>
              <a:rPr lang="ru-RU" dirty="0" smtClean="0">
                <a:solidFill>
                  <a:schemeClr val="accent4">
                    <a:lumMod val="10000"/>
                  </a:schemeClr>
                </a:solidFill>
              </a:rPr>
              <a:t> это система понятий, усвоенных человеком — сочетание понимания, запоминания, и возможности использования сведений об изучаемых предметах, явлениях.</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fontAlgn="auto">
              <a:spcAft>
                <a:spcPts val="0"/>
              </a:spcAft>
              <a:defRPr/>
            </a:pPr>
            <a:r>
              <a:rPr lang="ru-RU" dirty="0" smtClean="0"/>
              <a:t>Психофизиологические основы обучения трудовым навыкам.</a:t>
            </a:r>
            <a:endParaRPr lang="ru-RU" dirty="0"/>
          </a:p>
        </p:txBody>
      </p:sp>
      <p:sp>
        <p:nvSpPr>
          <p:cNvPr id="3" name="Содержимое 2"/>
          <p:cNvSpPr>
            <a:spLocks noGrp="1"/>
          </p:cNvSpPr>
          <p:nvPr>
            <p:ph sz="quarter" idx="1"/>
          </p:nvPr>
        </p:nvSpPr>
        <p:spPr>
          <a:xfrm>
            <a:off x="457200" y="1600200"/>
            <a:ext cx="7467600" cy="4873625"/>
          </a:xfrm>
        </p:spPr>
        <p:txBody>
          <a:bodyPr>
            <a:normAutofit lnSpcReduction="10000"/>
          </a:bodyPr>
          <a:lstStyle/>
          <a:p>
            <a:pPr marL="274320" indent="-274320" algn="ctr" fontAlgn="auto">
              <a:spcAft>
                <a:spcPts val="0"/>
              </a:spcAft>
              <a:buFont typeface="Wingdings"/>
              <a:buChar char=""/>
              <a:defRPr/>
            </a:pPr>
            <a:r>
              <a:rPr lang="ru-RU" b="1" dirty="0" smtClean="0">
                <a:solidFill>
                  <a:schemeClr val="accent4">
                    <a:lumMod val="10000"/>
                  </a:schemeClr>
                </a:solidFill>
                <a:effectLst>
                  <a:outerShdw blurRad="38100" dist="38100" dir="2700000" algn="tl">
                    <a:srgbClr val="000000">
                      <a:alpha val="43137"/>
                    </a:srgbClr>
                  </a:outerShdw>
                </a:effectLst>
              </a:rPr>
              <a:t>Поступок </a:t>
            </a:r>
            <a:r>
              <a:rPr lang="ru-RU" dirty="0" smtClean="0">
                <a:solidFill>
                  <a:schemeClr val="accent4">
                    <a:lumMod val="10000"/>
                  </a:schemeClr>
                </a:solidFill>
              </a:rPr>
              <a:t>— это действие, которое осознается самой действующей личностью, как акт,  в котором выражается отношение человека другим людям или к самому себе. </a:t>
            </a:r>
          </a:p>
          <a:p>
            <a:pPr marL="274320" indent="-274320" algn="just" fontAlgn="auto">
              <a:spcAft>
                <a:spcPts val="0"/>
              </a:spcAft>
              <a:buFont typeface="Wingdings"/>
              <a:buChar char=""/>
              <a:defRPr/>
            </a:pPr>
            <a:r>
              <a:rPr lang="ru-RU" dirty="0" smtClean="0">
                <a:solidFill>
                  <a:schemeClr val="accent4">
                    <a:lumMod val="10000"/>
                  </a:schemeClr>
                </a:solidFill>
              </a:rPr>
              <a:t>	</a:t>
            </a:r>
            <a:r>
              <a:rPr lang="ru-RU" b="1" dirty="0" smtClean="0">
                <a:solidFill>
                  <a:schemeClr val="accent4">
                    <a:lumMod val="10000"/>
                  </a:schemeClr>
                </a:solidFill>
              </a:rPr>
              <a:t>Личностью </a:t>
            </a:r>
            <a:r>
              <a:rPr lang="ru-RU" dirty="0" smtClean="0">
                <a:solidFill>
                  <a:schemeClr val="accent4">
                    <a:lumMod val="10000"/>
                  </a:schemeClr>
                </a:solidFill>
              </a:rPr>
              <a:t>является конкретный человек, как носитель сознания, сложившийся в определенных условиях общественной жизни, обладающий речью и способностью к трудовой деятельности. Моральный облик личности формируется путем воспитания и общения с другими людьми — </a:t>
            </a:r>
            <a:r>
              <a:rPr lang="ru-RU" b="1" dirty="0" smtClean="0">
                <a:solidFill>
                  <a:schemeClr val="accent4">
                    <a:lumMod val="10000"/>
                  </a:schemeClr>
                </a:solidFill>
              </a:rPr>
              <a:t>это интересы, стремления, идеалы, мировоззрение, убеждения, характер, способности.</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fontAlgn="auto">
              <a:spcAft>
                <a:spcPts val="0"/>
              </a:spcAft>
              <a:defRPr/>
            </a:pPr>
            <a:r>
              <a:rPr lang="ru-RU" dirty="0" smtClean="0"/>
              <a:t>Психофизиологические основы обучения трудовым навыкам.</a:t>
            </a:r>
            <a:endParaRPr lang="ru-RU" dirty="0"/>
          </a:p>
        </p:txBody>
      </p:sp>
      <p:sp>
        <p:nvSpPr>
          <p:cNvPr id="3" name="Содержимое 2"/>
          <p:cNvSpPr>
            <a:spLocks noGrp="1"/>
          </p:cNvSpPr>
          <p:nvPr>
            <p:ph sz="quarter" idx="1"/>
          </p:nvPr>
        </p:nvSpPr>
        <p:spPr>
          <a:xfrm>
            <a:off x="457200" y="1600200"/>
            <a:ext cx="7467600" cy="4873625"/>
          </a:xfrm>
        </p:spPr>
        <p:txBody>
          <a:bodyPr>
            <a:normAutofit/>
          </a:bodyPr>
          <a:lstStyle/>
          <a:p>
            <a:pPr marL="274320" indent="-274320" algn="ctr" fontAlgn="auto">
              <a:lnSpc>
                <a:spcPct val="150000"/>
              </a:lnSpc>
              <a:spcAft>
                <a:spcPts val="0"/>
              </a:spcAft>
              <a:buFont typeface="Wingdings"/>
              <a:buChar char=""/>
              <a:defRPr/>
            </a:pPr>
            <a:r>
              <a:rPr lang="ru-RU" b="1" dirty="0" smtClean="0">
                <a:solidFill>
                  <a:schemeClr val="accent4">
                    <a:lumMod val="10000"/>
                  </a:schemeClr>
                </a:solidFill>
                <a:effectLst>
                  <a:outerShdw blurRad="38100" dist="38100" dir="2700000" algn="tl">
                    <a:srgbClr val="000000">
                      <a:alpha val="43137"/>
                    </a:srgbClr>
                  </a:outerShdw>
                </a:effectLst>
              </a:rPr>
              <a:t>Характер </a:t>
            </a:r>
            <a:r>
              <a:rPr lang="ru-RU" dirty="0" smtClean="0">
                <a:solidFill>
                  <a:schemeClr val="accent4">
                    <a:lumMod val="10000"/>
                  </a:schemeClr>
                </a:solidFill>
              </a:rPr>
              <a:t>— это совокупность черт личности, способность человека к творческой трудовой деятельности. При объяснении любых психических явлений личность выступает как воедино связанная совокупность внутренних условий, через которые преломляются все внешние воздействия»</a:t>
            </a:r>
          </a:p>
          <a:p>
            <a:pPr marL="274320" indent="-274320" fontAlgn="auto">
              <a:spcAft>
                <a:spcPts val="0"/>
              </a:spcAft>
              <a:buFont typeface="Wingdings"/>
              <a:buChar char=""/>
              <a:defRPr/>
            </a:pPr>
            <a:endParaRPr lang="ru-RU"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fontAlgn="auto">
              <a:spcAft>
                <a:spcPts val="0"/>
              </a:spcAft>
              <a:defRPr/>
            </a:pPr>
            <a:r>
              <a:rPr lang="ru-RU" dirty="0" smtClean="0"/>
              <a:t>Психофизиологические основы обучения трудовым навыкам.</a:t>
            </a:r>
            <a:endParaRPr lang="ru-RU" dirty="0"/>
          </a:p>
        </p:txBody>
      </p:sp>
      <p:sp>
        <p:nvSpPr>
          <p:cNvPr id="3" name="Содержимое 2"/>
          <p:cNvSpPr>
            <a:spLocks noGrp="1"/>
          </p:cNvSpPr>
          <p:nvPr>
            <p:ph sz="quarter" idx="1"/>
          </p:nvPr>
        </p:nvSpPr>
        <p:spPr>
          <a:xfrm>
            <a:off x="457200" y="1600200"/>
            <a:ext cx="7467600" cy="4873625"/>
          </a:xfrm>
        </p:spPr>
        <p:txBody>
          <a:bodyPr>
            <a:normAutofit fontScale="92500" lnSpcReduction="20000"/>
          </a:bodyPr>
          <a:lstStyle/>
          <a:p>
            <a:pPr marL="274320" indent="-274320" algn="just" fontAlgn="auto">
              <a:lnSpc>
                <a:spcPct val="150000"/>
              </a:lnSpc>
              <a:spcAft>
                <a:spcPts val="0"/>
              </a:spcAft>
              <a:buFont typeface="Wingdings"/>
              <a:buNone/>
              <a:defRPr/>
            </a:pPr>
            <a:r>
              <a:rPr lang="ru-RU" sz="2600" b="1" dirty="0" smtClean="0">
                <a:solidFill>
                  <a:schemeClr val="accent4">
                    <a:lumMod val="10000"/>
                  </a:schemeClr>
                </a:solidFill>
              </a:rPr>
              <a:t>Различают четыре основных раздела психологии труда:</a:t>
            </a:r>
          </a:p>
          <a:p>
            <a:pPr marL="274320" indent="-274320" algn="just" fontAlgn="auto">
              <a:lnSpc>
                <a:spcPct val="150000"/>
              </a:lnSpc>
              <a:spcAft>
                <a:spcPts val="0"/>
              </a:spcAft>
              <a:buFont typeface="Wingdings"/>
              <a:buChar char=""/>
              <a:defRPr/>
            </a:pPr>
            <a:r>
              <a:rPr lang="ru-RU" sz="2600" b="1" dirty="0" smtClean="0">
                <a:solidFill>
                  <a:schemeClr val="accent4">
                    <a:lumMod val="10000"/>
                  </a:schemeClr>
                </a:solidFill>
              </a:rPr>
              <a:t>Первый раздел - психологическая трудовая экспертиза</a:t>
            </a:r>
          </a:p>
          <a:p>
            <a:pPr marL="274320" indent="-274320" algn="just" fontAlgn="auto">
              <a:lnSpc>
                <a:spcPct val="150000"/>
              </a:lnSpc>
              <a:spcAft>
                <a:spcPts val="0"/>
              </a:spcAft>
              <a:buFont typeface="Wingdings"/>
              <a:buChar char=""/>
              <a:defRPr/>
            </a:pPr>
            <a:r>
              <a:rPr lang="ru-RU" sz="2600" b="1" dirty="0" smtClean="0">
                <a:solidFill>
                  <a:schemeClr val="accent4">
                    <a:lumMod val="10000"/>
                  </a:schemeClr>
                </a:solidFill>
              </a:rPr>
              <a:t>Второй раздел — психология профессионального обучения</a:t>
            </a:r>
          </a:p>
          <a:p>
            <a:pPr marL="274320" indent="-274320" algn="just" fontAlgn="auto">
              <a:lnSpc>
                <a:spcPct val="150000"/>
              </a:lnSpc>
              <a:spcAft>
                <a:spcPts val="0"/>
              </a:spcAft>
              <a:buFont typeface="Wingdings"/>
              <a:buChar char=""/>
              <a:defRPr/>
            </a:pPr>
            <a:r>
              <a:rPr lang="ru-RU" sz="2600" b="1" dirty="0" smtClean="0">
                <a:solidFill>
                  <a:schemeClr val="accent4">
                    <a:lumMod val="10000"/>
                  </a:schemeClr>
                </a:solidFill>
              </a:rPr>
              <a:t>Третий раздел — инженерная психология</a:t>
            </a:r>
          </a:p>
          <a:p>
            <a:pPr marL="274320" indent="-274320" algn="just" fontAlgn="auto">
              <a:lnSpc>
                <a:spcPct val="150000"/>
              </a:lnSpc>
              <a:spcAft>
                <a:spcPts val="0"/>
              </a:spcAft>
              <a:buFont typeface="Wingdings"/>
              <a:buChar char=""/>
              <a:defRPr/>
            </a:pPr>
            <a:r>
              <a:rPr lang="ru-RU" sz="2600" b="1" dirty="0" smtClean="0">
                <a:solidFill>
                  <a:schemeClr val="accent4">
                    <a:lumMod val="10000"/>
                  </a:schemeClr>
                </a:solidFill>
              </a:rPr>
              <a:t>Четвертый раздел — психологические вопросы организации труда.</a:t>
            </a:r>
          </a:p>
          <a:p>
            <a:pPr marL="274320" indent="-274320" fontAlgn="auto">
              <a:spcAft>
                <a:spcPts val="0"/>
              </a:spcAft>
              <a:buFont typeface="Wingdings"/>
              <a:buChar char=""/>
              <a:defRPr/>
            </a:pPr>
            <a:endParaRPr lang="ru-RU" dirty="0">
              <a:solidFill>
                <a:schemeClr val="accent4">
                  <a:lumMod val="10000"/>
                </a:schemeClr>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457200" y="1000125"/>
            <a:ext cx="7972425" cy="5473700"/>
          </a:xfrm>
        </p:spPr>
        <p:txBody>
          <a:bodyPr>
            <a:normAutofit/>
          </a:bodyPr>
          <a:lstStyle/>
          <a:p>
            <a:pPr marL="274320" indent="-274320" algn="just" fontAlgn="auto">
              <a:lnSpc>
                <a:spcPct val="150000"/>
              </a:lnSpc>
              <a:spcAft>
                <a:spcPts val="0"/>
              </a:spcAft>
              <a:buFont typeface="Wingdings"/>
              <a:buChar char=""/>
              <a:defRPr/>
            </a:pPr>
            <a:r>
              <a:rPr lang="ru-RU" b="1" dirty="0" smtClean="0">
                <a:solidFill>
                  <a:schemeClr val="accent4">
                    <a:lumMod val="10000"/>
                  </a:schemeClr>
                </a:solidFill>
              </a:rPr>
              <a:t>Инженерная психология </a:t>
            </a:r>
            <a:r>
              <a:rPr lang="ru-RU" dirty="0" smtClean="0">
                <a:solidFill>
                  <a:schemeClr val="accent4">
                    <a:lumMod val="10000"/>
                  </a:schemeClr>
                </a:solidFill>
              </a:rPr>
              <a:t>— это отрасль психологии труда, нацеленная на </a:t>
            </a:r>
            <a:r>
              <a:rPr lang="ru-RU" dirty="0" err="1" smtClean="0">
                <a:solidFill>
                  <a:schemeClr val="accent4">
                    <a:lumMod val="10000"/>
                  </a:schemeClr>
                </a:solidFill>
              </a:rPr>
              <a:t>гуманизацию</a:t>
            </a:r>
            <a:r>
              <a:rPr lang="ru-RU" dirty="0" smtClean="0">
                <a:solidFill>
                  <a:schemeClr val="accent4">
                    <a:lumMod val="10000"/>
                  </a:schemeClr>
                </a:solidFill>
              </a:rPr>
              <a:t> техники, «очеловечивание машины».</a:t>
            </a:r>
          </a:p>
          <a:p>
            <a:pPr marL="274320" indent="-274320" algn="just" fontAlgn="auto">
              <a:lnSpc>
                <a:spcPct val="150000"/>
              </a:lnSpc>
              <a:spcAft>
                <a:spcPts val="0"/>
              </a:spcAft>
              <a:buFont typeface="Wingdings"/>
              <a:buChar char=""/>
              <a:defRPr/>
            </a:pPr>
            <a:r>
              <a:rPr lang="ru-RU" dirty="0" smtClean="0">
                <a:solidFill>
                  <a:schemeClr val="accent4">
                    <a:lumMod val="10000"/>
                  </a:schemeClr>
                </a:solidFill>
              </a:rPr>
              <a:t>	</a:t>
            </a:r>
            <a:r>
              <a:rPr lang="ru-RU" b="1" dirty="0" smtClean="0">
                <a:solidFill>
                  <a:schemeClr val="accent4">
                    <a:lumMod val="10000"/>
                  </a:schemeClr>
                </a:solidFill>
                <a:effectLst>
                  <a:outerShdw blurRad="38100" dist="38100" dir="2700000" algn="tl">
                    <a:srgbClr val="000000">
                      <a:alpha val="43137"/>
                    </a:srgbClr>
                  </a:outerShdw>
                </a:effectLst>
              </a:rPr>
              <a:t>Предметом </a:t>
            </a:r>
            <a:r>
              <a:rPr lang="ru-RU" dirty="0" smtClean="0">
                <a:solidFill>
                  <a:schemeClr val="accent4">
                    <a:lumMod val="10000"/>
                  </a:schemeClr>
                </a:solidFill>
              </a:rPr>
              <a:t>инженерной психологии являются закономерности влияния психических свойств и качеств человека на характеристики и конструкцию технических устройств, с которыми совмещаются деятельность человека в сложной системе.</a:t>
            </a:r>
          </a:p>
          <a:p>
            <a:pPr marL="274320" indent="-274320" fontAlgn="auto">
              <a:spcAft>
                <a:spcPts val="0"/>
              </a:spcAft>
              <a:buFont typeface="Wingdings"/>
              <a:buNone/>
              <a:defRPr/>
            </a:pPr>
            <a:endParaRPr lang="ru-RU" dirty="0">
              <a:solidFill>
                <a:schemeClr val="accent4">
                  <a:lumMod val="10000"/>
                </a:schemeClr>
              </a:solidFill>
            </a:endParaRPr>
          </a:p>
        </p:txBody>
      </p:sp>
      <p:sp>
        <p:nvSpPr>
          <p:cNvPr id="4" name="Заголовок 1"/>
          <p:cNvSpPr txBox="1">
            <a:spLocks/>
          </p:cNvSpPr>
          <p:nvPr/>
        </p:nvSpPr>
        <p:spPr>
          <a:xfrm>
            <a:off x="428625" y="285750"/>
            <a:ext cx="8258175" cy="725488"/>
          </a:xfrm>
          <a:prstGeom prst="rect">
            <a:avLst/>
          </a:prstGeom>
        </p:spPr>
        <p:txBody>
          <a:bodyPr anchor="b">
            <a:normAutofit/>
          </a:bodyPr>
          <a:lstStyle/>
          <a:p>
            <a:pPr marL="0" lvl="1" algn="ctr" fontAlgn="auto">
              <a:spcBef>
                <a:spcPts val="0"/>
              </a:spcBef>
              <a:spcAft>
                <a:spcPts val="0"/>
              </a:spcAft>
              <a:defRPr/>
            </a:pPr>
            <a:r>
              <a:rPr lang="ru-RU" sz="2200" b="1" kern="0" dirty="0">
                <a:solidFill>
                  <a:schemeClr val="tx1">
                    <a:lumMod val="50000"/>
                  </a:schemeClr>
                </a:solidFill>
                <a:effectLst>
                  <a:outerShdw blurRad="38100" dist="38100" dir="2700000" algn="tl">
                    <a:srgbClr val="000000">
                      <a:alpha val="43137"/>
                    </a:srgbClr>
                  </a:outerShdw>
                </a:effectLst>
                <a:latin typeface="+mj-lt"/>
              </a:rPr>
              <a:t> ПРОБЛЕМЫ ИНЖЕНЕРНОЙ  ПСИХОЛОГИИ</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58175" cy="725487"/>
          </a:xfrm>
        </p:spPr>
        <p:txBody>
          <a:bodyPr/>
          <a:lstStyle/>
          <a:p>
            <a:pPr lvl="1" algn="ctr" fontAlgn="auto">
              <a:spcBef>
                <a:spcPts val="0"/>
              </a:spcBef>
              <a:spcAft>
                <a:spcPts val="0"/>
              </a:spcAft>
              <a:defRPr/>
            </a:pPr>
            <a:r>
              <a:rPr lang="ru-RU" sz="2200" b="1" dirty="0">
                <a:solidFill>
                  <a:schemeClr val="tx1">
                    <a:lumMod val="50000"/>
                  </a:schemeClr>
                </a:solidFill>
                <a:effectLst>
                  <a:outerShdw blurRad="38100" dist="38100" dir="2700000" algn="tl">
                    <a:srgbClr val="000000">
                      <a:alpha val="43137"/>
                    </a:srgbClr>
                  </a:outerShdw>
                </a:effectLst>
                <a:latin typeface="+mj-lt"/>
              </a:rPr>
              <a:t>2.5. ПРОБЛЕМЫ ИНЖЕНЕРНОЙ  ПСИХОЛОГИИ</a:t>
            </a:r>
            <a:endParaRPr lang="ru-RU" sz="2200" b="1" dirty="0">
              <a:solidFill>
                <a:schemeClr val="tx1">
                  <a:lumMod val="50000"/>
                </a:schemeClr>
              </a:solidFill>
              <a:effectLst>
                <a:outerShdw blurRad="38100" dist="38100" dir="2700000" algn="tl">
                  <a:srgbClr val="000000">
                    <a:alpha val="43137"/>
                  </a:srgbClr>
                </a:outerShdw>
              </a:effectLst>
              <a:latin typeface="+mj-lt"/>
            </a:endParaRPr>
          </a:p>
        </p:txBody>
      </p:sp>
      <p:sp>
        <p:nvSpPr>
          <p:cNvPr id="3" name="Содержимое 2"/>
          <p:cNvSpPr>
            <a:spLocks noGrp="1"/>
          </p:cNvSpPr>
          <p:nvPr>
            <p:ph sz="quarter" idx="1"/>
          </p:nvPr>
        </p:nvSpPr>
        <p:spPr>
          <a:xfrm>
            <a:off x="457200" y="1000125"/>
            <a:ext cx="7972425" cy="5473700"/>
          </a:xfrm>
        </p:spPr>
        <p:txBody>
          <a:bodyPr>
            <a:normAutofit fontScale="92500" lnSpcReduction="10000"/>
          </a:bodyPr>
          <a:lstStyle/>
          <a:p>
            <a:pPr marL="274320" indent="-274320" algn="just" fontAlgn="auto">
              <a:spcAft>
                <a:spcPts val="0"/>
              </a:spcAft>
              <a:buFont typeface="Wingdings"/>
              <a:buChar char=""/>
              <a:defRPr/>
            </a:pPr>
            <a:r>
              <a:rPr lang="ru-RU" b="1" dirty="0" smtClean="0">
                <a:solidFill>
                  <a:schemeClr val="accent4">
                    <a:lumMod val="10000"/>
                  </a:schemeClr>
                </a:solidFill>
              </a:rPr>
              <a:t>Важнейшим разделом инженерной психологии </a:t>
            </a:r>
            <a:r>
              <a:rPr lang="ru-RU" dirty="0" smtClean="0">
                <a:solidFill>
                  <a:schemeClr val="accent4">
                    <a:lumMod val="10000"/>
                  </a:schemeClr>
                </a:solidFill>
              </a:rPr>
              <a:t>является обоснование необходимых требований по реализации в каждом конкретном случае принципа зональной стандартизации с целью борьбы с отрицательными переносами навыков при работе на новых технологических процессах, модернизированном оборудовании, с использованием современных рабочих инструментов. </a:t>
            </a:r>
          </a:p>
          <a:p>
            <a:pPr marL="274320" indent="-274320" algn="ctr" fontAlgn="auto">
              <a:spcAft>
                <a:spcPts val="0"/>
              </a:spcAft>
              <a:buFont typeface="Wingdings"/>
              <a:buChar char=""/>
              <a:defRPr/>
            </a:pPr>
            <a:r>
              <a:rPr lang="ru-RU" dirty="0" smtClean="0">
                <a:solidFill>
                  <a:schemeClr val="accent4">
                    <a:lumMod val="10000"/>
                  </a:schemeClr>
                </a:solidFill>
              </a:rPr>
              <a:t>	При техническом перевооружении предприятий, реконструкции производственных цехов, внедрении машин новой конструкции, новой компоновки оборудования с учетом антропометрических показателей каждого работника. </a:t>
            </a:r>
          </a:p>
          <a:p>
            <a:pPr marL="274320" indent="-274320" algn="ctr" fontAlgn="auto">
              <a:spcAft>
                <a:spcPts val="0"/>
              </a:spcAft>
              <a:buFont typeface="Wingdings"/>
              <a:buChar char=""/>
              <a:defRPr/>
            </a:pPr>
            <a:r>
              <a:rPr lang="ru-RU" dirty="0" smtClean="0">
                <a:solidFill>
                  <a:schemeClr val="accent4">
                    <a:lumMod val="10000"/>
                  </a:schemeClr>
                </a:solidFill>
              </a:rPr>
              <a:t>В </a:t>
            </a:r>
            <a:r>
              <a:rPr lang="ru-RU" dirty="0" smtClean="0">
                <a:solidFill>
                  <a:schemeClr val="accent4">
                    <a:lumMod val="10000"/>
                  </a:schemeClr>
                </a:solidFill>
                <a:effectLst>
                  <a:outerShdw blurRad="38100" dist="38100" dir="2700000" algn="tl">
                    <a:srgbClr val="000000">
                      <a:alpha val="43137"/>
                    </a:srgbClr>
                  </a:outerShdw>
                </a:effectLst>
              </a:rPr>
              <a:t>соответствии с требованиями </a:t>
            </a:r>
            <a:r>
              <a:rPr lang="ru-RU" dirty="0" err="1" smtClean="0">
                <a:solidFill>
                  <a:schemeClr val="accent4">
                    <a:lumMod val="10000"/>
                  </a:schemeClr>
                </a:solidFill>
                <a:effectLst>
                  <a:outerShdw blurRad="38100" dist="38100" dir="2700000" algn="tl">
                    <a:srgbClr val="000000">
                      <a:alpha val="43137"/>
                    </a:srgbClr>
                  </a:outerShdw>
                </a:effectLst>
              </a:rPr>
              <a:t>ГОСТов</a:t>
            </a:r>
            <a:r>
              <a:rPr lang="ru-RU" dirty="0" smtClean="0">
                <a:solidFill>
                  <a:schemeClr val="accent4">
                    <a:lumMod val="10000"/>
                  </a:schemeClr>
                </a:solidFill>
                <a:effectLst>
                  <a:outerShdw blurRad="38100" dist="38100" dir="2700000" algn="tl">
                    <a:srgbClr val="000000">
                      <a:alpha val="43137"/>
                    </a:srgbClr>
                  </a:outerShdw>
                </a:effectLst>
              </a:rPr>
              <a:t> «Общие эргономические требования безопасности. Рабочее место стоя» и «Общие эргономические требования безопасности. Рабочее место сидя».</a:t>
            </a:r>
          </a:p>
          <a:p>
            <a:pPr marL="274320" indent="-274320" fontAlgn="auto">
              <a:spcAft>
                <a:spcPts val="0"/>
              </a:spcAft>
              <a:buFont typeface="Wingdings"/>
              <a:buNone/>
              <a:defRPr/>
            </a:pPr>
            <a:endParaRPr lang="ru-RU" dirty="0">
              <a:solidFill>
                <a:schemeClr val="accent4">
                  <a:lumMod val="10000"/>
                </a:schemeClr>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58175" cy="725487"/>
          </a:xfrm>
        </p:spPr>
        <p:txBody>
          <a:bodyPr/>
          <a:lstStyle/>
          <a:p>
            <a:pPr lvl="1" algn="ctr" fontAlgn="auto">
              <a:spcBef>
                <a:spcPts val="0"/>
              </a:spcBef>
              <a:spcAft>
                <a:spcPts val="0"/>
              </a:spcAft>
              <a:defRPr/>
            </a:pPr>
            <a:r>
              <a:rPr lang="ru-RU" sz="2200" b="1" dirty="0">
                <a:solidFill>
                  <a:schemeClr val="tx1">
                    <a:lumMod val="50000"/>
                  </a:schemeClr>
                </a:solidFill>
                <a:effectLst>
                  <a:outerShdw blurRad="38100" dist="38100" dir="2700000" algn="tl">
                    <a:srgbClr val="000000">
                      <a:alpha val="43137"/>
                    </a:srgbClr>
                  </a:outerShdw>
                </a:effectLst>
                <a:latin typeface="+mj-lt"/>
              </a:rPr>
              <a:t>ПРОБЛЕМЫ ИНЖЕНЕРНОЙ  ПСИХОЛОГИИ</a:t>
            </a:r>
            <a:endParaRPr lang="ru-RU" sz="2200" b="1" dirty="0">
              <a:solidFill>
                <a:schemeClr val="tx1">
                  <a:lumMod val="50000"/>
                </a:schemeClr>
              </a:solidFill>
              <a:effectLst>
                <a:outerShdw blurRad="38100" dist="38100" dir="2700000" algn="tl">
                  <a:srgbClr val="000000">
                    <a:alpha val="43137"/>
                  </a:srgbClr>
                </a:outerShdw>
              </a:effectLst>
              <a:latin typeface="+mj-lt"/>
            </a:endParaRPr>
          </a:p>
        </p:txBody>
      </p:sp>
      <p:sp>
        <p:nvSpPr>
          <p:cNvPr id="3" name="Содержимое 2"/>
          <p:cNvSpPr>
            <a:spLocks noGrp="1"/>
          </p:cNvSpPr>
          <p:nvPr>
            <p:ph sz="quarter" idx="1"/>
          </p:nvPr>
        </p:nvSpPr>
        <p:spPr>
          <a:xfrm>
            <a:off x="457200" y="1000125"/>
            <a:ext cx="7972425" cy="5473700"/>
          </a:xfrm>
        </p:spPr>
        <p:txBody>
          <a:bodyPr>
            <a:normAutofit/>
          </a:bodyPr>
          <a:lstStyle/>
          <a:p>
            <a:pPr marL="274320" indent="-274320" algn="ctr" fontAlgn="auto">
              <a:lnSpc>
                <a:spcPct val="200000"/>
              </a:lnSpc>
              <a:spcAft>
                <a:spcPts val="0"/>
              </a:spcAft>
              <a:buFont typeface="Wingdings"/>
              <a:buNone/>
              <a:defRPr/>
            </a:pPr>
            <a:endParaRPr lang="ru-RU" b="1" dirty="0" smtClean="0">
              <a:solidFill>
                <a:schemeClr val="accent4">
                  <a:lumMod val="10000"/>
                </a:schemeClr>
              </a:solidFill>
            </a:endParaRPr>
          </a:p>
          <a:p>
            <a:pPr marL="274320" indent="-274320" algn="ctr" fontAlgn="auto">
              <a:lnSpc>
                <a:spcPct val="200000"/>
              </a:lnSpc>
              <a:spcAft>
                <a:spcPts val="0"/>
              </a:spcAft>
              <a:buFont typeface="Wingdings"/>
              <a:buNone/>
              <a:defRPr/>
            </a:pPr>
            <a:r>
              <a:rPr lang="ru-RU" b="1" dirty="0" smtClean="0">
                <a:solidFill>
                  <a:schemeClr val="accent4">
                    <a:lumMod val="10000"/>
                  </a:schemeClr>
                </a:solidFill>
              </a:rPr>
              <a:t>Роль руководителя весьма велика, но чтобы выполнять её успешно, руководитель должен быть не над коллективом а внутри него, быть часть, организующей работу целого.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58175" cy="725487"/>
          </a:xfrm>
        </p:spPr>
        <p:txBody>
          <a:bodyPr/>
          <a:lstStyle/>
          <a:p>
            <a:pPr lvl="1" algn="ctr" fontAlgn="auto">
              <a:spcBef>
                <a:spcPts val="0"/>
              </a:spcBef>
              <a:spcAft>
                <a:spcPts val="0"/>
              </a:spcAft>
              <a:defRPr/>
            </a:pPr>
            <a:r>
              <a:rPr lang="ru-RU" sz="2200" b="1" dirty="0">
                <a:solidFill>
                  <a:schemeClr val="tx1">
                    <a:lumMod val="50000"/>
                  </a:schemeClr>
                </a:solidFill>
                <a:effectLst>
                  <a:outerShdw blurRad="38100" dist="38100" dir="2700000" algn="tl">
                    <a:srgbClr val="000000">
                      <a:alpha val="43137"/>
                    </a:srgbClr>
                  </a:outerShdw>
                </a:effectLst>
                <a:latin typeface="+mj-lt"/>
              </a:rPr>
              <a:t>ПРОБЛЕМЫ ИНЖЕНЕРНОЙ  ПСИХОЛОГИИ</a:t>
            </a:r>
            <a:endParaRPr lang="ru-RU" sz="2200" b="1" dirty="0">
              <a:solidFill>
                <a:schemeClr val="tx1">
                  <a:lumMod val="50000"/>
                </a:schemeClr>
              </a:solidFill>
              <a:effectLst>
                <a:outerShdw blurRad="38100" dist="38100" dir="2700000" algn="tl">
                  <a:srgbClr val="000000">
                    <a:alpha val="43137"/>
                  </a:srgbClr>
                </a:outerShdw>
              </a:effectLst>
              <a:latin typeface="+mj-lt"/>
            </a:endParaRPr>
          </a:p>
        </p:txBody>
      </p:sp>
      <p:sp>
        <p:nvSpPr>
          <p:cNvPr id="3" name="Содержимое 2"/>
          <p:cNvSpPr>
            <a:spLocks noGrp="1"/>
          </p:cNvSpPr>
          <p:nvPr>
            <p:ph sz="quarter" idx="1"/>
          </p:nvPr>
        </p:nvSpPr>
        <p:spPr>
          <a:xfrm>
            <a:off x="457200" y="1000125"/>
            <a:ext cx="7972425" cy="5473700"/>
          </a:xfrm>
        </p:spPr>
        <p:txBody>
          <a:bodyPr>
            <a:normAutofit fontScale="85000" lnSpcReduction="20000"/>
          </a:bodyPr>
          <a:lstStyle/>
          <a:p>
            <a:pPr marL="274320" indent="-274320" algn="just" fontAlgn="auto">
              <a:spcAft>
                <a:spcPts val="0"/>
              </a:spcAft>
              <a:buFont typeface="Wingdings"/>
              <a:buNone/>
              <a:defRPr/>
            </a:pPr>
            <a:r>
              <a:rPr lang="ru-RU" b="1" dirty="0" smtClean="0">
                <a:solidFill>
                  <a:schemeClr val="accent4">
                    <a:lumMod val="10000"/>
                  </a:schemeClr>
                </a:solidFill>
                <a:effectLst>
                  <a:outerShdw blurRad="38100" dist="38100" dir="2700000" algn="tl">
                    <a:srgbClr val="000000">
                      <a:alpha val="43137"/>
                    </a:srgbClr>
                  </a:outerShdw>
                </a:effectLst>
              </a:rPr>
              <a:t>Какие требования к руководителю производства может предъявлять коллектив, которым он руководит: </a:t>
            </a:r>
            <a:endParaRPr lang="ru-RU" sz="2000" b="1" dirty="0" smtClean="0">
              <a:solidFill>
                <a:schemeClr val="accent4">
                  <a:lumMod val="10000"/>
                </a:schemeClr>
              </a:solidFill>
              <a:effectLst>
                <a:outerShdw blurRad="38100" dist="38100" dir="2700000" algn="tl">
                  <a:srgbClr val="000000">
                    <a:alpha val="43137"/>
                  </a:srgbClr>
                </a:outerShdw>
              </a:effectLst>
            </a:endParaRPr>
          </a:p>
          <a:p>
            <a:pPr marL="640080" lvl="1" indent="-274320" fontAlgn="auto">
              <a:spcAft>
                <a:spcPts val="0"/>
              </a:spcAft>
              <a:buFont typeface="Wingdings 2"/>
              <a:buChar char=""/>
              <a:defRPr/>
            </a:pPr>
            <a:r>
              <a:rPr lang="ru-RU" sz="2400" dirty="0" smtClean="0">
                <a:solidFill>
                  <a:schemeClr val="accent4">
                    <a:lumMod val="10000"/>
                  </a:schemeClr>
                </a:solidFill>
              </a:rPr>
              <a:t>хотим ли мы быть с ним, чувствуем ли мы себя спокойно в его обществе, или он вызывает раздражение своим  бестактным поведением, чрезмерным авторитарным поведением или непродуманными поступками;</a:t>
            </a:r>
            <a:endParaRPr lang="ru-RU" sz="2000" dirty="0" smtClean="0">
              <a:solidFill>
                <a:schemeClr val="accent4">
                  <a:lumMod val="10000"/>
                </a:schemeClr>
              </a:solidFill>
            </a:endParaRPr>
          </a:p>
          <a:p>
            <a:pPr marL="640080" lvl="1" indent="-274320" fontAlgn="auto">
              <a:spcAft>
                <a:spcPts val="0"/>
              </a:spcAft>
              <a:buFont typeface="Wingdings 2"/>
              <a:buChar char=""/>
              <a:defRPr/>
            </a:pPr>
            <a:r>
              <a:rPr lang="ru-RU" sz="2400" dirty="0" smtClean="0">
                <a:solidFill>
                  <a:schemeClr val="accent4">
                    <a:lumMod val="10000"/>
                  </a:schemeClr>
                </a:solidFill>
              </a:rPr>
              <a:t>овладел ли он своей работой или же его заела текучка, уделяет ли он достаточное внимание организации работы или же он занимается только текущими вопросами, которые должен решать повседневно;</a:t>
            </a:r>
            <a:endParaRPr lang="ru-RU" sz="2000" dirty="0" smtClean="0">
              <a:solidFill>
                <a:schemeClr val="accent4">
                  <a:lumMod val="10000"/>
                </a:schemeClr>
              </a:solidFill>
            </a:endParaRPr>
          </a:p>
          <a:p>
            <a:pPr marL="640080" lvl="1" indent="-274320" fontAlgn="auto">
              <a:spcAft>
                <a:spcPts val="0"/>
              </a:spcAft>
              <a:buFont typeface="Wingdings 2"/>
              <a:buChar char=""/>
              <a:defRPr/>
            </a:pPr>
            <a:r>
              <a:rPr lang="ru-RU" sz="2400" dirty="0" smtClean="0">
                <a:solidFill>
                  <a:schemeClr val="accent4">
                    <a:lumMod val="10000"/>
                  </a:schemeClr>
                </a:solidFill>
              </a:rPr>
              <a:t>обладает ли он энтузиазмом, способен ли пробуждать интерес в своих подчиненных и создавать дружескую обстановку, необходимую для плодотворного сотрудничества всех работников коллектива;</a:t>
            </a:r>
            <a:endParaRPr lang="ru-RU" sz="2000" dirty="0" smtClean="0">
              <a:solidFill>
                <a:schemeClr val="accent4">
                  <a:lumMod val="10000"/>
                </a:schemeClr>
              </a:solidFill>
            </a:endParaRPr>
          </a:p>
          <a:p>
            <a:pPr marL="274320" indent="-274320" fontAlgn="auto">
              <a:spcAft>
                <a:spcPts val="0"/>
              </a:spcAft>
              <a:buFont typeface="Wingdings"/>
              <a:buChar char=""/>
              <a:defRPr/>
            </a:pPr>
            <a:r>
              <a:rPr lang="ru-RU" dirty="0" smtClean="0">
                <a:solidFill>
                  <a:schemeClr val="accent4">
                    <a:lumMod val="10000"/>
                  </a:schemeClr>
                </a:solidFill>
              </a:rPr>
              <a:t>      способен ли принимать решения, даже не располагая достаточными данными, обладает ли уверенностью, чтобы действовать на основании предположений, достаточно ли развита интуиция, сформированная на основе широкого кругозора, мировоззрения, высокого уровня интеллекта.</a:t>
            </a:r>
            <a:endParaRPr lang="ru-RU" sz="2000" dirty="0" smtClean="0">
              <a:solidFill>
                <a:schemeClr val="accent4">
                  <a:lumMod val="10000"/>
                </a:schemeClr>
              </a:solidFill>
            </a:endParaRPr>
          </a:p>
          <a:p>
            <a:pPr marL="274320" indent="-274320" fontAlgn="auto">
              <a:spcAft>
                <a:spcPts val="0"/>
              </a:spcAft>
              <a:buFont typeface="Wingdings"/>
              <a:buNone/>
              <a:defRPr/>
            </a:pPr>
            <a:endParaRPr lang="ru-RU" sz="2000" dirty="0"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58175" cy="725487"/>
          </a:xfrm>
        </p:spPr>
        <p:txBody>
          <a:bodyPr/>
          <a:lstStyle/>
          <a:p>
            <a:pPr lvl="1" algn="ctr" fontAlgn="auto">
              <a:spcBef>
                <a:spcPts val="0"/>
              </a:spcBef>
              <a:spcAft>
                <a:spcPts val="0"/>
              </a:spcAft>
              <a:defRPr/>
            </a:pPr>
            <a:r>
              <a:rPr lang="ru-RU" sz="2200" b="1" dirty="0">
                <a:solidFill>
                  <a:schemeClr val="tx1">
                    <a:lumMod val="50000"/>
                  </a:schemeClr>
                </a:solidFill>
                <a:effectLst>
                  <a:outerShdw blurRad="38100" dist="38100" dir="2700000" algn="tl">
                    <a:srgbClr val="000000">
                      <a:alpha val="43137"/>
                    </a:srgbClr>
                  </a:outerShdw>
                </a:effectLst>
                <a:latin typeface="+mj-lt"/>
              </a:rPr>
              <a:t>ПРОБЛЕМЫ ИНЖЕНЕРНОЙ  ПСИХОЛОГИИ</a:t>
            </a:r>
            <a:endParaRPr lang="ru-RU" sz="2200" b="1" dirty="0">
              <a:solidFill>
                <a:schemeClr val="tx1">
                  <a:lumMod val="50000"/>
                </a:schemeClr>
              </a:solidFill>
              <a:effectLst>
                <a:outerShdw blurRad="38100" dist="38100" dir="2700000" algn="tl">
                  <a:srgbClr val="000000">
                    <a:alpha val="43137"/>
                  </a:srgbClr>
                </a:outerShdw>
              </a:effectLst>
              <a:latin typeface="+mj-lt"/>
            </a:endParaRPr>
          </a:p>
        </p:txBody>
      </p:sp>
      <p:sp>
        <p:nvSpPr>
          <p:cNvPr id="3" name="Содержимое 2"/>
          <p:cNvSpPr>
            <a:spLocks noGrp="1"/>
          </p:cNvSpPr>
          <p:nvPr>
            <p:ph sz="quarter" idx="1"/>
          </p:nvPr>
        </p:nvSpPr>
        <p:spPr>
          <a:xfrm>
            <a:off x="457200" y="1000125"/>
            <a:ext cx="7972425" cy="5473700"/>
          </a:xfrm>
        </p:spPr>
        <p:txBody>
          <a:bodyPr>
            <a:normAutofit lnSpcReduction="10000"/>
          </a:bodyPr>
          <a:lstStyle/>
          <a:p>
            <a:pPr marL="274320" indent="-274320" algn="just" fontAlgn="auto">
              <a:spcAft>
                <a:spcPts val="0"/>
              </a:spcAft>
              <a:buFont typeface="Wingdings"/>
              <a:buNone/>
              <a:defRPr/>
            </a:pPr>
            <a:r>
              <a:rPr lang="ru-RU" dirty="0" smtClean="0">
                <a:solidFill>
                  <a:schemeClr val="accent4">
                    <a:lumMod val="10000"/>
                  </a:schemeClr>
                </a:solidFill>
              </a:rPr>
              <a:t>Говоря о психологической роли руководителя необходимо отметить значение огромной силы социального раздражителя — слова. Руководителю необходимо  остерегаться отрицательного влияния слова. В медицинской практике описаны заболевания и психогенные реакции, вызванные неосторожным, нечутким словом врача — </a:t>
            </a:r>
            <a:r>
              <a:rPr lang="ru-RU" dirty="0" err="1" smtClean="0">
                <a:solidFill>
                  <a:schemeClr val="accent4">
                    <a:lumMod val="10000"/>
                  </a:schemeClr>
                </a:solidFill>
              </a:rPr>
              <a:t>ятрогенные</a:t>
            </a:r>
            <a:r>
              <a:rPr lang="ru-RU" dirty="0" smtClean="0">
                <a:solidFill>
                  <a:schemeClr val="accent4">
                    <a:lumMod val="10000"/>
                  </a:schemeClr>
                </a:solidFill>
              </a:rPr>
              <a:t> заболевания. 	</a:t>
            </a:r>
            <a:r>
              <a:rPr lang="ru-RU" b="1" dirty="0" smtClean="0">
                <a:solidFill>
                  <a:schemeClr val="accent4">
                    <a:lumMod val="10000"/>
                  </a:schemeClr>
                </a:solidFill>
                <a:effectLst>
                  <a:outerShdw blurRad="38100" dist="38100" dir="2700000" algn="tl">
                    <a:srgbClr val="000000">
                      <a:alpha val="43137"/>
                    </a:srgbClr>
                  </a:outerShdw>
                </a:effectLst>
              </a:rPr>
              <a:t>Профилактика ятрогений </a:t>
            </a:r>
            <a:r>
              <a:rPr lang="ru-RU" dirty="0" smtClean="0">
                <a:solidFill>
                  <a:schemeClr val="accent4">
                    <a:lumMod val="10000"/>
                  </a:schemeClr>
                </a:solidFill>
              </a:rPr>
              <a:t>одна из задач психологии труда. Изучая эмоциональные реакции работников на постоянные негативные высказывания в их адрес,  руководителей и членов коллектива, ученые пришли к выводу, что возможно возникновение ипохондрического синдрома. Для устранения данного синдрома работнику надо внушить веру в свои силы.</a:t>
            </a:r>
          </a:p>
          <a:p>
            <a:pPr marL="274320" indent="-274320" fontAlgn="auto">
              <a:spcAft>
                <a:spcPts val="0"/>
              </a:spcAft>
              <a:buFont typeface="Wingdings"/>
              <a:buNone/>
              <a:defRPr/>
            </a:pPr>
            <a:endParaRPr lang="ru-RU" dirty="0">
              <a:solidFill>
                <a:schemeClr val="accent4">
                  <a:lumMod val="10000"/>
                </a:schemeClr>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58175" cy="725487"/>
          </a:xfrm>
        </p:spPr>
        <p:txBody>
          <a:bodyPr/>
          <a:lstStyle/>
          <a:p>
            <a:pPr lvl="1" algn="ctr" fontAlgn="auto">
              <a:spcBef>
                <a:spcPts val="0"/>
              </a:spcBef>
              <a:spcAft>
                <a:spcPts val="0"/>
              </a:spcAft>
              <a:defRPr/>
            </a:pPr>
            <a:r>
              <a:rPr lang="ru-RU" sz="2200" b="1" dirty="0">
                <a:solidFill>
                  <a:schemeClr val="tx1">
                    <a:lumMod val="50000"/>
                  </a:schemeClr>
                </a:solidFill>
                <a:effectLst>
                  <a:outerShdw blurRad="38100" dist="38100" dir="2700000" algn="tl">
                    <a:srgbClr val="000000">
                      <a:alpha val="43137"/>
                    </a:srgbClr>
                  </a:outerShdw>
                </a:effectLst>
                <a:latin typeface="+mj-lt"/>
              </a:rPr>
              <a:t>2.5. ПРОБЛЕМЫ ИНЖЕНЕРНОЙ  ПСИХОЛОГИИ</a:t>
            </a:r>
            <a:endParaRPr lang="ru-RU" sz="2200" b="1" dirty="0">
              <a:solidFill>
                <a:schemeClr val="tx1">
                  <a:lumMod val="50000"/>
                </a:schemeClr>
              </a:solidFill>
              <a:effectLst>
                <a:outerShdw blurRad="38100" dist="38100" dir="2700000" algn="tl">
                  <a:srgbClr val="000000">
                    <a:alpha val="43137"/>
                  </a:srgbClr>
                </a:outerShdw>
              </a:effectLst>
              <a:latin typeface="+mj-lt"/>
            </a:endParaRPr>
          </a:p>
        </p:txBody>
      </p:sp>
      <p:sp>
        <p:nvSpPr>
          <p:cNvPr id="3" name="Содержимое 2"/>
          <p:cNvSpPr>
            <a:spLocks noGrp="1"/>
          </p:cNvSpPr>
          <p:nvPr>
            <p:ph sz="quarter" idx="1"/>
          </p:nvPr>
        </p:nvSpPr>
        <p:spPr>
          <a:xfrm>
            <a:off x="457200" y="1000125"/>
            <a:ext cx="8258175" cy="5857875"/>
          </a:xfrm>
        </p:spPr>
        <p:txBody>
          <a:bodyPr>
            <a:normAutofit/>
          </a:bodyPr>
          <a:lstStyle/>
          <a:p>
            <a:pPr marL="274320" indent="-274320" algn="just" fontAlgn="auto">
              <a:lnSpc>
                <a:spcPct val="150000"/>
              </a:lnSpc>
              <a:spcAft>
                <a:spcPts val="0"/>
              </a:spcAft>
              <a:buFont typeface="Wingdings"/>
              <a:buNone/>
              <a:defRPr/>
            </a:pPr>
            <a:r>
              <a:rPr lang="ru-RU" dirty="0" smtClean="0">
                <a:solidFill>
                  <a:schemeClr val="accent4">
                    <a:lumMod val="10000"/>
                  </a:schemeClr>
                </a:solidFill>
              </a:rPr>
              <a:t>Ятрогении, возникающие в производственных условиях, одна из форм психогенных состояний, специфическим лечением которых является психотерапия, а специфической профилактикой — </a:t>
            </a:r>
            <a:r>
              <a:rPr lang="ru-RU" b="1" dirty="0" smtClean="0">
                <a:solidFill>
                  <a:schemeClr val="accent4">
                    <a:lumMod val="10000"/>
                  </a:schemeClr>
                </a:solidFill>
              </a:rPr>
              <a:t>психогигиена труда</a:t>
            </a:r>
            <a:r>
              <a:rPr lang="ru-RU" dirty="0" smtClean="0">
                <a:solidFill>
                  <a:schemeClr val="accent4">
                    <a:lumMod val="10000"/>
                  </a:schemeClr>
                </a:solidFill>
              </a:rPr>
              <a:t>. </a:t>
            </a:r>
            <a:r>
              <a:rPr lang="ru-RU" b="1" dirty="0" smtClean="0">
                <a:solidFill>
                  <a:schemeClr val="accent4">
                    <a:lumMod val="10000"/>
                  </a:schemeClr>
                </a:solidFill>
              </a:rPr>
              <a:t>Под психогенными состояниями понимают </a:t>
            </a:r>
            <a:r>
              <a:rPr lang="ru-RU" dirty="0" smtClean="0">
                <a:solidFill>
                  <a:schemeClr val="accent4">
                    <a:lumMod val="10000"/>
                  </a:schemeClr>
                </a:solidFill>
              </a:rPr>
              <a:t>нарушения трудоспособности или здоровья человека, развившиеся вследствие глубоких и стойких изменений высшей нервной деятельности, вызванных внешней средой, воздействовавшей на мозг человека через анализаторы и отраженной сознанием.</a:t>
            </a:r>
          </a:p>
          <a:p>
            <a:pPr marL="274320" indent="-274320" fontAlgn="auto">
              <a:spcAft>
                <a:spcPts val="0"/>
              </a:spcAft>
              <a:buFont typeface="Wingdings"/>
              <a:buNone/>
              <a:defRPr/>
            </a:pPr>
            <a:endParaRPr lang="ru-RU" dirty="0">
              <a:solidFill>
                <a:schemeClr val="accent4">
                  <a:lumMod val="10000"/>
                </a:schemeClr>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58175" cy="725487"/>
          </a:xfrm>
        </p:spPr>
        <p:txBody>
          <a:bodyPr/>
          <a:lstStyle/>
          <a:p>
            <a:pPr lvl="1" algn="ctr" fontAlgn="auto">
              <a:spcBef>
                <a:spcPts val="0"/>
              </a:spcBef>
              <a:spcAft>
                <a:spcPts val="0"/>
              </a:spcAft>
              <a:defRPr/>
            </a:pPr>
            <a:r>
              <a:rPr lang="ru-RU" sz="2200" b="1" dirty="0">
                <a:solidFill>
                  <a:schemeClr val="tx1">
                    <a:lumMod val="50000"/>
                  </a:schemeClr>
                </a:solidFill>
                <a:effectLst>
                  <a:outerShdw blurRad="38100" dist="38100" dir="2700000" algn="tl">
                    <a:srgbClr val="000000">
                      <a:alpha val="43137"/>
                    </a:srgbClr>
                  </a:outerShdw>
                </a:effectLst>
                <a:latin typeface="+mj-lt"/>
              </a:rPr>
              <a:t>2.5. ПРОБЛЕМЫ ИНЖЕНЕРНОЙ  ПСИХОЛОГИИ</a:t>
            </a:r>
            <a:endParaRPr lang="ru-RU" sz="2200" b="1" dirty="0">
              <a:solidFill>
                <a:schemeClr val="tx1">
                  <a:lumMod val="50000"/>
                </a:schemeClr>
              </a:solidFill>
              <a:effectLst>
                <a:outerShdw blurRad="38100" dist="38100" dir="2700000" algn="tl">
                  <a:srgbClr val="000000">
                    <a:alpha val="43137"/>
                  </a:srgbClr>
                </a:outerShdw>
              </a:effectLst>
              <a:latin typeface="+mj-lt"/>
            </a:endParaRPr>
          </a:p>
        </p:txBody>
      </p:sp>
      <p:sp>
        <p:nvSpPr>
          <p:cNvPr id="3" name="Содержимое 2"/>
          <p:cNvSpPr>
            <a:spLocks noGrp="1"/>
          </p:cNvSpPr>
          <p:nvPr>
            <p:ph sz="quarter" idx="1"/>
          </p:nvPr>
        </p:nvSpPr>
        <p:spPr>
          <a:xfrm>
            <a:off x="457200" y="1000125"/>
            <a:ext cx="7972425" cy="5473700"/>
          </a:xfrm>
        </p:spPr>
        <p:txBody>
          <a:bodyPr>
            <a:normAutofit lnSpcReduction="10000"/>
          </a:bodyPr>
          <a:lstStyle/>
          <a:p>
            <a:pPr marL="274320" indent="-274320" algn="just" fontAlgn="auto">
              <a:spcAft>
                <a:spcPts val="0"/>
              </a:spcAft>
              <a:buFont typeface="Wingdings"/>
              <a:buChar char=""/>
              <a:defRPr/>
            </a:pPr>
            <a:r>
              <a:rPr lang="ru-RU" b="1" dirty="0" smtClean="0">
                <a:solidFill>
                  <a:schemeClr val="accent4">
                    <a:lumMod val="10000"/>
                  </a:schemeClr>
                </a:solidFill>
                <a:effectLst>
                  <a:outerShdw blurRad="38100" dist="38100" dir="2700000" algn="tl">
                    <a:srgbClr val="000000">
                      <a:alpha val="43137"/>
                    </a:srgbClr>
                  </a:outerShdw>
                </a:effectLst>
              </a:rPr>
              <a:t>Психомоторика</a:t>
            </a:r>
            <a:r>
              <a:rPr lang="ru-RU" dirty="0" smtClean="0">
                <a:solidFill>
                  <a:schemeClr val="accent4">
                    <a:lumMod val="10000"/>
                  </a:schemeClr>
                </a:solidFill>
              </a:rPr>
              <a:t> (</a:t>
            </a:r>
            <a:r>
              <a:rPr lang="ru-RU" dirty="0" err="1" smtClean="0">
                <a:solidFill>
                  <a:schemeClr val="accent4">
                    <a:lumMod val="10000"/>
                  </a:schemeClr>
                </a:solidFill>
              </a:rPr>
              <a:t>греч.psyche</a:t>
            </a:r>
            <a:r>
              <a:rPr lang="ru-RU" dirty="0" smtClean="0">
                <a:solidFill>
                  <a:schemeClr val="accent4">
                    <a:lumMod val="10000"/>
                  </a:schemeClr>
                </a:solidFill>
              </a:rPr>
              <a:t> душа +лат. м</a:t>
            </a:r>
            <a:r>
              <a:rPr lang="en-US" dirty="0" err="1" smtClean="0">
                <a:solidFill>
                  <a:schemeClr val="accent4">
                    <a:lumMod val="10000"/>
                  </a:schemeClr>
                </a:solidFill>
              </a:rPr>
              <a:t>otor</a:t>
            </a:r>
            <a:r>
              <a:rPr lang="en-US" dirty="0" smtClean="0">
                <a:solidFill>
                  <a:schemeClr val="accent4">
                    <a:lumMod val="10000"/>
                  </a:schemeClr>
                </a:solidFill>
              </a:rPr>
              <a:t> </a:t>
            </a:r>
            <a:r>
              <a:rPr lang="ru-RU" dirty="0" smtClean="0">
                <a:solidFill>
                  <a:schemeClr val="accent4">
                    <a:lumMod val="10000"/>
                  </a:schemeClr>
                </a:solidFill>
              </a:rPr>
              <a:t>приводящий в движение) — комплекс двигательных актов человека, тесно связанных с психической деятельностью  и отражающих особенности конституции. С учетом индивидуальных свойств личности особенности двигательного облика субъекта сопоставлялись с его телосложением и характером, в первую очередь с конституциональными типами, которых описано 4 типа. </a:t>
            </a:r>
          </a:p>
          <a:p>
            <a:pPr marL="1433513" fontAlgn="auto">
              <a:spcAft>
                <a:spcPts val="0"/>
              </a:spcAft>
              <a:buFont typeface="Wingdings"/>
              <a:buChar char=""/>
              <a:defRPr/>
            </a:pPr>
            <a:r>
              <a:rPr lang="ru-RU" dirty="0" err="1" smtClean="0">
                <a:solidFill>
                  <a:schemeClr val="accent4">
                    <a:lumMod val="10000"/>
                  </a:schemeClr>
                </a:solidFill>
              </a:rPr>
              <a:t>циклотимически-пикнический</a:t>
            </a:r>
            <a:endParaRPr lang="ru-RU" dirty="0" smtClean="0">
              <a:solidFill>
                <a:schemeClr val="accent4">
                  <a:lumMod val="10000"/>
                </a:schemeClr>
              </a:solidFill>
            </a:endParaRPr>
          </a:p>
          <a:p>
            <a:pPr marL="1433513" fontAlgn="auto">
              <a:spcAft>
                <a:spcPts val="0"/>
              </a:spcAft>
              <a:buFont typeface="Wingdings"/>
              <a:buChar char=""/>
              <a:defRPr/>
            </a:pPr>
            <a:r>
              <a:rPr lang="ru-RU" dirty="0" err="1" smtClean="0">
                <a:solidFill>
                  <a:schemeClr val="accent4">
                    <a:lumMod val="10000"/>
                  </a:schemeClr>
                </a:solidFill>
              </a:rPr>
              <a:t>шизотимический</a:t>
            </a:r>
            <a:endParaRPr lang="ru-RU" dirty="0" smtClean="0">
              <a:solidFill>
                <a:schemeClr val="accent4">
                  <a:lumMod val="10000"/>
                </a:schemeClr>
              </a:solidFill>
            </a:endParaRPr>
          </a:p>
          <a:p>
            <a:pPr marL="1433513" fontAlgn="auto">
              <a:spcAft>
                <a:spcPts val="0"/>
              </a:spcAft>
              <a:buFont typeface="Wingdings"/>
              <a:buChar char=""/>
              <a:defRPr/>
            </a:pPr>
            <a:r>
              <a:rPr lang="ru-RU" dirty="0" smtClean="0">
                <a:solidFill>
                  <a:schemeClr val="accent4">
                    <a:lumMod val="10000"/>
                  </a:schemeClr>
                </a:solidFill>
              </a:rPr>
              <a:t>атлетический </a:t>
            </a:r>
          </a:p>
          <a:p>
            <a:pPr marL="1433513" fontAlgn="auto">
              <a:spcAft>
                <a:spcPts val="0"/>
              </a:spcAft>
              <a:buFont typeface="Wingdings"/>
              <a:buChar char=""/>
              <a:defRPr/>
            </a:pPr>
            <a:r>
              <a:rPr lang="ru-RU" dirty="0" smtClean="0">
                <a:solidFill>
                  <a:schemeClr val="accent4">
                    <a:lumMod val="10000"/>
                  </a:schemeClr>
                </a:solidFill>
              </a:rPr>
              <a:t>лабильно-инфантильный</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58175" cy="725487"/>
          </a:xfrm>
        </p:spPr>
        <p:txBody>
          <a:bodyPr/>
          <a:lstStyle/>
          <a:p>
            <a:pPr lvl="1" algn="ctr" fontAlgn="auto">
              <a:spcBef>
                <a:spcPts val="0"/>
              </a:spcBef>
              <a:spcAft>
                <a:spcPts val="0"/>
              </a:spcAft>
              <a:defRPr/>
            </a:pPr>
            <a:r>
              <a:rPr lang="ru-RU" sz="2200" b="1" dirty="0">
                <a:solidFill>
                  <a:schemeClr val="tx1">
                    <a:lumMod val="50000"/>
                  </a:schemeClr>
                </a:solidFill>
                <a:effectLst>
                  <a:outerShdw blurRad="38100" dist="38100" dir="2700000" algn="tl">
                    <a:srgbClr val="000000">
                      <a:alpha val="43137"/>
                    </a:srgbClr>
                  </a:outerShdw>
                </a:effectLst>
                <a:latin typeface="+mj-lt"/>
              </a:rPr>
              <a:t>2.5. ПРОБЛЕМЫ ИНЖЕНЕРНОЙ  ПСИХОЛОГИИ</a:t>
            </a:r>
            <a:endParaRPr lang="ru-RU" sz="2200" b="1" dirty="0">
              <a:solidFill>
                <a:schemeClr val="tx1">
                  <a:lumMod val="50000"/>
                </a:schemeClr>
              </a:solidFill>
              <a:effectLst>
                <a:outerShdw blurRad="38100" dist="38100" dir="2700000" algn="tl">
                  <a:srgbClr val="000000">
                    <a:alpha val="43137"/>
                  </a:srgbClr>
                </a:outerShdw>
              </a:effectLst>
              <a:latin typeface="+mj-lt"/>
            </a:endParaRPr>
          </a:p>
        </p:txBody>
      </p:sp>
      <p:sp>
        <p:nvSpPr>
          <p:cNvPr id="3" name="Содержимое 2"/>
          <p:cNvSpPr>
            <a:spLocks noGrp="1"/>
          </p:cNvSpPr>
          <p:nvPr>
            <p:ph sz="quarter" idx="1"/>
          </p:nvPr>
        </p:nvSpPr>
        <p:spPr>
          <a:xfrm>
            <a:off x="457200" y="1000125"/>
            <a:ext cx="7972425" cy="5473700"/>
          </a:xfrm>
        </p:spPr>
        <p:txBody>
          <a:bodyPr>
            <a:normAutofit fontScale="92500" lnSpcReduction="10000"/>
          </a:bodyPr>
          <a:lstStyle/>
          <a:p>
            <a:pPr marL="274320" indent="-274320" algn="just" fontAlgn="auto">
              <a:spcAft>
                <a:spcPts val="0"/>
              </a:spcAft>
              <a:buFont typeface="Wingdings"/>
              <a:buChar char=""/>
              <a:defRPr/>
            </a:pPr>
            <a:r>
              <a:rPr lang="ru-RU" b="1" dirty="0" smtClean="0">
                <a:solidFill>
                  <a:schemeClr val="accent4">
                    <a:lumMod val="10000"/>
                  </a:schemeClr>
                </a:solidFill>
                <a:effectLst>
                  <a:outerShdw blurRad="38100" dist="38100" dir="2700000" algn="tl">
                    <a:srgbClr val="000000">
                      <a:alpha val="43137"/>
                    </a:srgbClr>
                  </a:outerShdw>
                </a:effectLst>
              </a:rPr>
              <a:t>Для </a:t>
            </a:r>
            <a:r>
              <a:rPr lang="ru-RU" b="1" dirty="0" err="1" smtClean="0">
                <a:solidFill>
                  <a:schemeClr val="accent4">
                    <a:lumMod val="10000"/>
                  </a:schemeClr>
                </a:solidFill>
                <a:effectLst>
                  <a:outerShdw blurRad="38100" dist="38100" dir="2700000" algn="tl">
                    <a:srgbClr val="000000">
                      <a:alpha val="43137"/>
                    </a:srgbClr>
                  </a:outerShdw>
                </a:effectLst>
              </a:rPr>
              <a:t>циклотимически-пикнического</a:t>
            </a:r>
            <a:r>
              <a:rPr lang="ru-RU" b="1" dirty="0" smtClean="0">
                <a:solidFill>
                  <a:schemeClr val="accent4">
                    <a:lumMod val="10000"/>
                  </a:schemeClr>
                </a:solidFill>
                <a:effectLst>
                  <a:outerShdw blurRad="38100" dist="38100" dir="2700000" algn="tl">
                    <a:srgbClr val="000000">
                      <a:alpha val="43137"/>
                    </a:srgbClr>
                  </a:outerShdw>
                </a:effectLst>
              </a:rPr>
              <a:t> </a:t>
            </a:r>
            <a:r>
              <a:rPr lang="ru-RU" dirty="0" smtClean="0">
                <a:solidFill>
                  <a:schemeClr val="accent4">
                    <a:lumMod val="10000"/>
                  </a:schemeClr>
                </a:solidFill>
              </a:rPr>
              <a:t>типа характерна естественная осанка, свободная выразительная мимика и жестикуляция, плавная ритмическая походка, способность к длительным физическим нагрузкам.</a:t>
            </a:r>
          </a:p>
          <a:p>
            <a:pPr marL="274320" indent="-274320" algn="just" fontAlgn="auto">
              <a:spcAft>
                <a:spcPts val="0"/>
              </a:spcAft>
              <a:buFont typeface="Wingdings"/>
              <a:buChar char=""/>
              <a:defRPr/>
            </a:pPr>
            <a:r>
              <a:rPr lang="ru-RU" dirty="0" smtClean="0">
                <a:solidFill>
                  <a:schemeClr val="accent4">
                    <a:lumMod val="10000"/>
                  </a:schemeClr>
                </a:solidFill>
              </a:rPr>
              <a:t>	</a:t>
            </a:r>
            <a:r>
              <a:rPr lang="ru-RU" b="1" dirty="0" err="1" smtClean="0">
                <a:solidFill>
                  <a:schemeClr val="accent4">
                    <a:lumMod val="10000"/>
                  </a:schemeClr>
                </a:solidFill>
                <a:effectLst>
                  <a:outerShdw blurRad="38100" dist="38100" dir="2700000" algn="tl">
                    <a:srgbClr val="000000">
                      <a:alpha val="43137"/>
                    </a:srgbClr>
                  </a:outerShdw>
                </a:effectLst>
              </a:rPr>
              <a:t>Шизотимический</a:t>
            </a:r>
            <a:r>
              <a:rPr lang="ru-RU" b="1" dirty="0" smtClean="0">
                <a:solidFill>
                  <a:schemeClr val="accent4">
                    <a:lumMod val="10000"/>
                  </a:schemeClr>
                </a:solidFill>
                <a:effectLst>
                  <a:outerShdw blurRad="38100" dist="38100" dir="2700000" algn="tl">
                    <a:srgbClr val="000000">
                      <a:alpha val="43137"/>
                    </a:srgbClr>
                  </a:outerShdw>
                </a:effectLst>
              </a:rPr>
              <a:t> тип </a:t>
            </a:r>
            <a:r>
              <a:rPr lang="ru-RU" dirty="0" smtClean="0">
                <a:solidFill>
                  <a:schemeClr val="accent4">
                    <a:lumMod val="10000"/>
                  </a:schemeClr>
                </a:solidFill>
              </a:rPr>
              <a:t>отличается неравномерностью и угловатостью движений, особенностью походки (недостаточная ритмичность, чередование чрезмерной напряженности движений и расслабленности), невыразительностью мимики и быстрой истощаемостью. </a:t>
            </a:r>
          </a:p>
          <a:p>
            <a:pPr marL="274320" indent="-274320" algn="just" fontAlgn="auto">
              <a:spcAft>
                <a:spcPts val="0"/>
              </a:spcAft>
              <a:buFont typeface="Wingdings"/>
              <a:buChar char=""/>
              <a:defRPr/>
            </a:pPr>
            <a:r>
              <a:rPr lang="ru-RU" b="1" dirty="0" smtClean="0">
                <a:solidFill>
                  <a:schemeClr val="accent4">
                    <a:lumMod val="10000"/>
                  </a:schemeClr>
                </a:solidFill>
              </a:rPr>
              <a:t>Атлетическому типу </a:t>
            </a:r>
            <a:r>
              <a:rPr lang="ru-RU" dirty="0" smtClean="0">
                <a:solidFill>
                  <a:schemeClr val="accent4">
                    <a:lumMod val="10000"/>
                  </a:schemeClr>
                </a:solidFill>
              </a:rPr>
              <a:t>свойственна подтянутость  осанки, твердость походки и высокая работоспособность. 	</a:t>
            </a:r>
          </a:p>
          <a:p>
            <a:pPr marL="274320" indent="-274320" algn="just" fontAlgn="auto">
              <a:spcAft>
                <a:spcPts val="0"/>
              </a:spcAft>
              <a:buFont typeface="Wingdings"/>
              <a:buChar char=""/>
              <a:defRPr/>
            </a:pPr>
            <a:r>
              <a:rPr lang="ru-RU" b="1" dirty="0" smtClean="0">
                <a:solidFill>
                  <a:schemeClr val="accent4">
                    <a:lumMod val="10000"/>
                  </a:schemeClr>
                </a:solidFill>
                <a:effectLst>
                  <a:outerShdw blurRad="38100" dist="38100" dir="2700000" algn="tl">
                    <a:srgbClr val="000000">
                      <a:alpha val="43137"/>
                    </a:srgbClr>
                  </a:outerShdw>
                </a:effectLst>
              </a:rPr>
              <a:t>Лабильно-инфантильный тип </a:t>
            </a:r>
            <a:r>
              <a:rPr lang="ru-RU" dirty="0" smtClean="0">
                <a:solidFill>
                  <a:schemeClr val="accent4">
                    <a:lumMod val="10000"/>
                  </a:schemeClr>
                </a:solidFill>
              </a:rPr>
              <a:t>отличается  большой, свойственной детям подвижностью, очень живой мимикой и жестикуляцией, при этом отсутствует точность движений и характерна повышенная истощаемость.</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58175" cy="725487"/>
          </a:xfrm>
        </p:spPr>
        <p:txBody>
          <a:bodyPr/>
          <a:lstStyle/>
          <a:p>
            <a:pPr lvl="1" algn="ctr" fontAlgn="auto">
              <a:spcBef>
                <a:spcPts val="0"/>
              </a:spcBef>
              <a:spcAft>
                <a:spcPts val="0"/>
              </a:spcAft>
              <a:defRPr/>
            </a:pPr>
            <a:r>
              <a:rPr lang="ru-RU" sz="2200" b="1" dirty="0">
                <a:solidFill>
                  <a:schemeClr val="tx1">
                    <a:lumMod val="50000"/>
                  </a:schemeClr>
                </a:solidFill>
                <a:effectLst>
                  <a:outerShdw blurRad="38100" dist="38100" dir="2700000" algn="tl">
                    <a:srgbClr val="000000">
                      <a:alpha val="43137"/>
                    </a:srgbClr>
                  </a:outerShdw>
                </a:effectLst>
                <a:latin typeface="+mj-lt"/>
              </a:rPr>
              <a:t>2.5. ПРОБЛЕМЫ ИНЖЕНЕРНОЙ  ПСИХОЛОГИИ</a:t>
            </a:r>
            <a:endParaRPr lang="ru-RU" sz="2200" b="1" dirty="0">
              <a:solidFill>
                <a:schemeClr val="tx1">
                  <a:lumMod val="50000"/>
                </a:schemeClr>
              </a:solidFill>
              <a:effectLst>
                <a:outerShdw blurRad="38100" dist="38100" dir="2700000" algn="tl">
                  <a:srgbClr val="000000">
                    <a:alpha val="43137"/>
                  </a:srgbClr>
                </a:outerShdw>
              </a:effectLst>
              <a:latin typeface="+mj-lt"/>
            </a:endParaRPr>
          </a:p>
        </p:txBody>
      </p:sp>
      <p:sp>
        <p:nvSpPr>
          <p:cNvPr id="3" name="Содержимое 2"/>
          <p:cNvSpPr>
            <a:spLocks noGrp="1"/>
          </p:cNvSpPr>
          <p:nvPr>
            <p:ph sz="quarter" idx="1"/>
          </p:nvPr>
        </p:nvSpPr>
        <p:spPr>
          <a:xfrm>
            <a:off x="142875" y="1000125"/>
            <a:ext cx="8245475" cy="4300538"/>
          </a:xfrm>
        </p:spPr>
        <p:txBody>
          <a:bodyPr>
            <a:normAutofit lnSpcReduction="10000"/>
          </a:bodyPr>
          <a:lstStyle/>
          <a:p>
            <a:pPr marL="274320" indent="-274320" algn="just" fontAlgn="auto">
              <a:spcAft>
                <a:spcPts val="0"/>
              </a:spcAft>
              <a:buFont typeface="Wingdings"/>
              <a:buChar char=""/>
              <a:defRPr/>
            </a:pPr>
            <a:r>
              <a:rPr lang="ru-RU" sz="2800" dirty="0" smtClean="0">
                <a:solidFill>
                  <a:schemeClr val="accent4">
                    <a:lumMod val="10000"/>
                  </a:schemeClr>
                </a:solidFill>
              </a:rPr>
              <a:t>    Теории трудового стресса. Психосоциальные факторы. Стресс и здоровье. На языке механики стресс, то есть давление, означает «силу, которая деформирует тела». В биологии и медицине этим термином обозначают процессы, происходящие в живом организме, совокупность его реакций для адаптации к внешним воздействиям, переменам, требованиям и нагрузкам.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Прямоугольник 1"/>
          <p:cNvSpPr>
            <a:spLocks noChangeArrowheads="1"/>
          </p:cNvSpPr>
          <p:nvPr/>
        </p:nvSpPr>
        <p:spPr bwMode="auto">
          <a:xfrm>
            <a:off x="468313" y="476250"/>
            <a:ext cx="7991475" cy="4402138"/>
          </a:xfrm>
          <a:prstGeom prst="rect">
            <a:avLst/>
          </a:prstGeom>
          <a:noFill/>
          <a:ln w="9525">
            <a:noFill/>
            <a:miter lim="800000"/>
            <a:headEnd/>
            <a:tailEnd/>
          </a:ln>
        </p:spPr>
        <p:txBody>
          <a:bodyPr>
            <a:spAutoFit/>
          </a:bodyPr>
          <a:lstStyle/>
          <a:p>
            <a:pPr algn="just"/>
            <a:r>
              <a:rPr lang="ru-RU" sz="2800">
                <a:latin typeface="Century Schoolbook"/>
              </a:rPr>
              <a:t>                Активация реакций происходит не только при физическом, но и при интеллектуальном или социальном воздействии. В некоторых пределах стресс присутствует в организме постоянно. Его можно сравнить с государством, которое даже в мирное время поддерживает определенный уровень обороноспособности, которая усиливается при возникновении непредвиденных международных конфликтов.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Прямоугольник 1"/>
          <p:cNvSpPr>
            <a:spLocks noChangeArrowheads="1"/>
          </p:cNvSpPr>
          <p:nvPr/>
        </p:nvSpPr>
        <p:spPr bwMode="auto">
          <a:xfrm>
            <a:off x="395288" y="282575"/>
            <a:ext cx="8280400" cy="6556375"/>
          </a:xfrm>
          <a:prstGeom prst="rect">
            <a:avLst/>
          </a:prstGeom>
          <a:noFill/>
          <a:ln w="9525">
            <a:noFill/>
            <a:miter lim="800000"/>
            <a:headEnd/>
            <a:tailEnd/>
          </a:ln>
        </p:spPr>
        <p:txBody>
          <a:bodyPr>
            <a:spAutoFit/>
          </a:bodyPr>
          <a:lstStyle/>
          <a:p>
            <a:pPr algn="just"/>
            <a:r>
              <a:rPr lang="ru-RU" sz="2800">
                <a:latin typeface="Century Schoolbook"/>
              </a:rPr>
              <a:t>       Уровень стресса влияет на скорость изнашивания организма. Чем сильнее человек «давит на педаль газа», тем интенсивнее работает его мотор, быстрее расходуется горючее и изнашивается «двигатель». Или, например: если жечь свечу с обоих концов и с высоким пламенем, она будет гореть ярче, но и сгорит быстрее. Определенный запас горючего просто необходим, иначе свеча гаснет, а мотор останавливается — организм умирает. Продолжительность стрессовой ситуации может быть различной, она зависит от типа и  состояния организма, от внешних воздействий и требований -стресс-факторов, которые  испытывает организм.</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58175" cy="725487"/>
          </a:xfrm>
        </p:spPr>
        <p:txBody>
          <a:bodyPr/>
          <a:lstStyle/>
          <a:p>
            <a:pPr lvl="1" algn="ctr" fontAlgn="auto">
              <a:spcBef>
                <a:spcPts val="0"/>
              </a:spcBef>
              <a:spcAft>
                <a:spcPts val="0"/>
              </a:spcAft>
              <a:defRPr/>
            </a:pPr>
            <a:r>
              <a:rPr lang="ru-RU" sz="2200" b="1" dirty="0">
                <a:solidFill>
                  <a:schemeClr val="tx1">
                    <a:lumMod val="50000"/>
                  </a:schemeClr>
                </a:solidFill>
                <a:effectLst>
                  <a:outerShdw blurRad="38100" dist="38100" dir="2700000" algn="tl">
                    <a:srgbClr val="000000">
                      <a:alpha val="43137"/>
                    </a:srgbClr>
                  </a:outerShdw>
                </a:effectLst>
                <a:latin typeface="+mj-lt"/>
              </a:rPr>
              <a:t>2.5. ПРОБЛЕМЫ ИНЖЕНЕРНОЙ  ПСИХОЛОГИИ</a:t>
            </a:r>
            <a:endParaRPr lang="ru-RU" sz="2200" b="1" dirty="0">
              <a:solidFill>
                <a:schemeClr val="tx1">
                  <a:lumMod val="50000"/>
                </a:schemeClr>
              </a:solidFill>
              <a:effectLst>
                <a:outerShdw blurRad="38100" dist="38100" dir="2700000" algn="tl">
                  <a:srgbClr val="000000">
                    <a:alpha val="43137"/>
                  </a:srgbClr>
                </a:outerShdw>
              </a:effectLst>
              <a:latin typeface="+mj-lt"/>
            </a:endParaRPr>
          </a:p>
        </p:txBody>
      </p:sp>
      <p:sp>
        <p:nvSpPr>
          <p:cNvPr id="3" name="Содержимое 2"/>
          <p:cNvSpPr>
            <a:spLocks noGrp="1"/>
          </p:cNvSpPr>
          <p:nvPr>
            <p:ph sz="quarter" idx="1"/>
          </p:nvPr>
        </p:nvSpPr>
        <p:spPr>
          <a:xfrm>
            <a:off x="457200" y="1000125"/>
            <a:ext cx="7972425" cy="5473700"/>
          </a:xfrm>
        </p:spPr>
        <p:txBody>
          <a:bodyPr>
            <a:normAutofit lnSpcReduction="10000"/>
          </a:bodyPr>
          <a:lstStyle/>
          <a:p>
            <a:pPr marL="274320" indent="-274320" algn="just" fontAlgn="auto">
              <a:spcAft>
                <a:spcPts val="0"/>
              </a:spcAft>
              <a:buFont typeface="Wingdings"/>
              <a:buChar char=""/>
              <a:defRPr/>
            </a:pPr>
            <a:r>
              <a:rPr lang="ru-RU" dirty="0" smtClean="0">
                <a:solidFill>
                  <a:schemeClr val="accent4">
                    <a:lumMod val="10000"/>
                  </a:schemeClr>
                </a:solidFill>
              </a:rPr>
              <a:t>Порой трудно определить, является ли стресс в определенной ситуации злом или благом. Возьмем, например, истощенного спортсмена на пъедестале почета или недавно назначенного, но при этом изнуренного стрессом высокопоставленного чиновника. Оба достигли своих целей. В плане достижений, как таковых, их усилия вполне оправданы. Однако в плане психологии это вызывает сомнения. Для восхождения на Олимп им понадобились значительные усилия и издержки, включая долгие годы тренировок и бесконечной сверхурочной работы, как правило, за счет своей семейной жизни. С медицинской точки зрения, можно сказать, что они «жгли свечу с обоих концов». Результат может иметь неблагоприятные  последствия для здоровья и качества жизни. </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58175" cy="725487"/>
          </a:xfrm>
        </p:spPr>
        <p:txBody>
          <a:bodyPr/>
          <a:lstStyle/>
          <a:p>
            <a:pPr lvl="1" algn="ctr" fontAlgn="auto">
              <a:spcBef>
                <a:spcPts val="0"/>
              </a:spcBef>
              <a:spcAft>
                <a:spcPts val="0"/>
              </a:spcAft>
              <a:defRPr/>
            </a:pPr>
            <a:r>
              <a:rPr lang="ru-RU" sz="2200" b="1" dirty="0">
                <a:solidFill>
                  <a:schemeClr val="tx1">
                    <a:lumMod val="50000"/>
                  </a:schemeClr>
                </a:solidFill>
                <a:effectLst>
                  <a:outerShdw blurRad="38100" dist="38100" dir="2700000" algn="tl">
                    <a:srgbClr val="000000">
                      <a:alpha val="43137"/>
                    </a:srgbClr>
                  </a:outerShdw>
                </a:effectLst>
                <a:latin typeface="+mj-lt"/>
              </a:rPr>
              <a:t>2.5. ПРОБЛЕМЫ ИНЖЕНЕРНОЙ  ПСИХОЛОГИИ</a:t>
            </a:r>
            <a:endParaRPr lang="ru-RU" sz="2200" b="1" dirty="0">
              <a:solidFill>
                <a:schemeClr val="tx1">
                  <a:lumMod val="50000"/>
                </a:schemeClr>
              </a:solidFill>
              <a:effectLst>
                <a:outerShdw blurRad="38100" dist="38100" dir="2700000" algn="tl">
                  <a:srgbClr val="000000">
                    <a:alpha val="43137"/>
                  </a:srgbClr>
                </a:outerShdw>
              </a:effectLst>
              <a:latin typeface="+mj-lt"/>
            </a:endParaRPr>
          </a:p>
        </p:txBody>
      </p:sp>
      <p:sp>
        <p:nvSpPr>
          <p:cNvPr id="3" name="Содержимое 2"/>
          <p:cNvSpPr>
            <a:spLocks noGrp="1"/>
          </p:cNvSpPr>
          <p:nvPr>
            <p:ph sz="quarter" idx="1"/>
          </p:nvPr>
        </p:nvSpPr>
        <p:spPr>
          <a:xfrm>
            <a:off x="457200" y="1000125"/>
            <a:ext cx="8258175" cy="5857875"/>
          </a:xfrm>
        </p:spPr>
        <p:txBody>
          <a:bodyPr>
            <a:normAutofit fontScale="92500" lnSpcReduction="10000"/>
          </a:bodyPr>
          <a:lstStyle/>
          <a:p>
            <a:pPr marL="274320" indent="-274320" algn="ctr" fontAlgn="auto">
              <a:spcAft>
                <a:spcPts val="0"/>
              </a:spcAft>
              <a:buFont typeface="Wingdings"/>
              <a:buNone/>
              <a:defRPr/>
            </a:pPr>
            <a:r>
              <a:rPr lang="ru-RU" dirty="0" smtClean="0">
                <a:solidFill>
                  <a:schemeClr val="accent4">
                    <a:lumMod val="10000"/>
                  </a:schemeClr>
                </a:solidFill>
              </a:rPr>
              <a:t>    В соответствии с резолюцией МОТ труд должен отвечать требованиям норм для сохранения здоровья работников:</a:t>
            </a:r>
          </a:p>
          <a:p>
            <a:pPr marL="274320" indent="-274320" fontAlgn="auto">
              <a:spcAft>
                <a:spcPts val="0"/>
              </a:spcAft>
              <a:buFont typeface="Wingdings"/>
              <a:buChar char=""/>
              <a:defRPr/>
            </a:pPr>
            <a:r>
              <a:rPr lang="ru-RU" dirty="0" smtClean="0">
                <a:solidFill>
                  <a:schemeClr val="accent4">
                    <a:lumMod val="10000"/>
                  </a:schemeClr>
                </a:solidFill>
              </a:rPr>
              <a:t>    1. Работа должна предъявлять к работнику более высокие требования, чем 	просто выносливость и быть разнообразной.</a:t>
            </a:r>
          </a:p>
          <a:p>
            <a:pPr marL="274320" indent="-274320" fontAlgn="auto">
              <a:spcAft>
                <a:spcPts val="0"/>
              </a:spcAft>
              <a:buFont typeface="Wingdings"/>
              <a:buChar char=""/>
              <a:defRPr/>
            </a:pPr>
            <a:r>
              <a:rPr lang="ru-RU" dirty="0" smtClean="0">
                <a:solidFill>
                  <a:schemeClr val="accent4">
                    <a:lumMod val="10000"/>
                  </a:schemeClr>
                </a:solidFill>
              </a:rPr>
              <a:t>   2. Работник должен иметь возможность учиться на работе и продолжать 	своё образование.</a:t>
            </a:r>
          </a:p>
          <a:p>
            <a:pPr marL="274320" indent="-274320" fontAlgn="auto">
              <a:spcAft>
                <a:spcPts val="0"/>
              </a:spcAft>
              <a:buFont typeface="Wingdings"/>
              <a:buChar char=""/>
              <a:defRPr/>
            </a:pPr>
            <a:r>
              <a:rPr lang="ru-RU" dirty="0" smtClean="0">
                <a:solidFill>
                  <a:schemeClr val="accent4">
                    <a:lumMod val="10000"/>
                  </a:schemeClr>
                </a:solidFill>
              </a:rPr>
              <a:t>  3. Работа должна иметь определенный компонент принятия решений, 	которые исполнитель мог бы считать собственными.</a:t>
            </a:r>
          </a:p>
          <a:p>
            <a:pPr marL="0" indent="0" fontAlgn="auto">
              <a:spcAft>
                <a:spcPts val="0"/>
              </a:spcAft>
              <a:buFont typeface="Wingdings"/>
              <a:buNone/>
              <a:defRPr/>
            </a:pPr>
            <a:r>
              <a:rPr lang="ru-RU" dirty="0">
                <a:solidFill>
                  <a:schemeClr val="accent4">
                    <a:lumMod val="10000"/>
                  </a:schemeClr>
                </a:solidFill>
              </a:rPr>
              <a:t> </a:t>
            </a:r>
            <a:r>
              <a:rPr lang="ru-RU" dirty="0" smtClean="0">
                <a:solidFill>
                  <a:schemeClr val="accent4">
                    <a:lumMod val="10000"/>
                  </a:schemeClr>
                </a:solidFill>
              </a:rPr>
              <a:t>  На рабочем месте в определенной степени должны присутствовать социальная поддержка и признание.</a:t>
            </a:r>
          </a:p>
          <a:p>
            <a:pPr marL="274320" indent="-274320" fontAlgn="auto">
              <a:spcAft>
                <a:spcPts val="0"/>
              </a:spcAft>
              <a:buFont typeface="Wingdings"/>
              <a:buChar char=""/>
              <a:defRPr/>
            </a:pPr>
            <a:r>
              <a:rPr lang="ru-RU" dirty="0" smtClean="0">
                <a:solidFill>
                  <a:schemeClr val="accent4">
                    <a:lumMod val="10000"/>
                  </a:schemeClr>
                </a:solidFill>
              </a:rPr>
              <a:t>Работник должен соотносить результаты своего труда с общественной жизнью.</a:t>
            </a:r>
          </a:p>
          <a:p>
            <a:pPr marL="274320" indent="-274320" fontAlgn="auto">
              <a:spcAft>
                <a:spcPts val="0"/>
              </a:spcAft>
              <a:buFont typeface="Wingdings"/>
              <a:buChar char=""/>
              <a:defRPr/>
            </a:pPr>
            <a:r>
              <a:rPr lang="ru-RU" dirty="0" smtClean="0">
                <a:solidFill>
                  <a:schemeClr val="accent4">
                    <a:lumMod val="10000"/>
                  </a:schemeClr>
                </a:solidFill>
              </a:rPr>
              <a:t>Работник должен быть настроен на то, что его будущее зависит от результатов его труда.</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457200" y="1000125"/>
            <a:ext cx="7972425" cy="5473700"/>
          </a:xfrm>
        </p:spPr>
        <p:txBody>
          <a:bodyPr>
            <a:normAutofit lnSpcReduction="10000"/>
          </a:bodyPr>
          <a:lstStyle/>
          <a:p>
            <a:pPr marL="274320" indent="-274320" algn="ctr" fontAlgn="auto">
              <a:spcAft>
                <a:spcPts val="0"/>
              </a:spcAft>
              <a:buFont typeface="Wingdings"/>
              <a:buNone/>
              <a:defRPr/>
            </a:pPr>
            <a:r>
              <a:rPr lang="ru-RU" dirty="0" smtClean="0">
                <a:solidFill>
                  <a:schemeClr val="accent4">
                    <a:lumMod val="10000"/>
                  </a:schemeClr>
                </a:solidFill>
              </a:rPr>
              <a:t>Однако в реальной трудовой жизни большинством людей работа воспринимается как обязанность и необходимость; </a:t>
            </a:r>
          </a:p>
          <a:p>
            <a:pPr marL="274320" indent="-274320" fontAlgn="auto">
              <a:spcAft>
                <a:spcPts val="0"/>
              </a:spcAft>
              <a:buFont typeface="Wingdings"/>
              <a:buNone/>
              <a:defRPr/>
            </a:pPr>
            <a:r>
              <a:rPr lang="ru-RU" dirty="0" smtClean="0">
                <a:solidFill>
                  <a:schemeClr val="accent4">
                    <a:lumMod val="10000"/>
                  </a:schemeClr>
                </a:solidFill>
              </a:rPr>
              <a:t>- рабочие места и виды работ создаются с учетом эффективности и стоимостных показателей; </a:t>
            </a:r>
          </a:p>
          <a:p>
            <a:pPr marL="274320" indent="-274320" fontAlgn="auto">
              <a:spcAft>
                <a:spcPts val="0"/>
              </a:spcAft>
              <a:buFont typeface="Wingdings"/>
              <a:buNone/>
              <a:defRPr/>
            </a:pPr>
            <a:r>
              <a:rPr lang="ru-RU" dirty="0" smtClean="0">
                <a:solidFill>
                  <a:schemeClr val="accent4">
                    <a:lumMod val="10000"/>
                  </a:schemeClr>
                </a:solidFill>
              </a:rPr>
              <a:t>- изменения мотивируются стремлением к экономическому росту; решению оптимальных рабочих схем, выбор конечных целей рабочего процесса - принимаются исключительно руководителями без учета коллективных договоров и законодательства о труде. </a:t>
            </a:r>
          </a:p>
          <a:p>
            <a:pPr marL="274320" indent="-274320" algn="just" fontAlgn="auto">
              <a:spcAft>
                <a:spcPts val="0"/>
              </a:spcAft>
              <a:buFont typeface="Wingdings"/>
              <a:buChar char=""/>
              <a:defRPr/>
            </a:pPr>
            <a:r>
              <a:rPr lang="ru-RU" dirty="0" smtClean="0">
                <a:solidFill>
                  <a:schemeClr val="accent4">
                    <a:lumMod val="10000"/>
                  </a:schemeClr>
                </a:solidFill>
              </a:rPr>
              <a:t>	В результате возникают негативные явления: недовольство, отчуждение и ухудшение здоровья работника, что может привести к снижению качества и конкурентоспособности продукции.</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457200" y="1000125"/>
            <a:ext cx="7972425" cy="5473700"/>
          </a:xfrm>
        </p:spPr>
        <p:txBody>
          <a:bodyPr>
            <a:normAutofit fontScale="92500" lnSpcReduction="20000"/>
          </a:bodyPr>
          <a:lstStyle/>
          <a:p>
            <a:pPr marL="274320" indent="-274320" algn="just" fontAlgn="auto">
              <a:spcAft>
                <a:spcPts val="0"/>
              </a:spcAft>
              <a:buFont typeface="Wingdings"/>
              <a:buNone/>
              <a:defRPr/>
            </a:pPr>
            <a:r>
              <a:rPr lang="ru-RU" dirty="0" smtClean="0">
                <a:solidFill>
                  <a:schemeClr val="accent4">
                    <a:lumMod val="10000"/>
                  </a:schemeClr>
                </a:solidFill>
              </a:rPr>
              <a:t>Стресс возникает вследствие несоответствия человека окружающей обстановке. Ситуация аналогична неудобному ботинку, требования среды не обеспечиваются индивидуальными способностями либо возможности среды не соответствуют потребностям и запросам личности.</a:t>
            </a:r>
          </a:p>
          <a:p>
            <a:pPr marL="274320" indent="-274320" algn="just" fontAlgn="auto">
              <a:spcAft>
                <a:spcPts val="0"/>
              </a:spcAft>
              <a:buFont typeface="Wingdings"/>
              <a:buNone/>
              <a:defRPr/>
            </a:pPr>
            <a:r>
              <a:rPr lang="ru-RU" dirty="0" smtClean="0">
                <a:solidFill>
                  <a:schemeClr val="accent4">
                    <a:lumMod val="10000"/>
                  </a:schemeClr>
                </a:solidFill>
              </a:rPr>
              <a:t> Например, человек способен выполнить определенный объем работы, однако от него требуется гораздо больше, или, с другой стороны, ему вообще не предлагается никакой работы. </a:t>
            </a:r>
          </a:p>
          <a:p>
            <a:pPr marL="274320" indent="-274320" algn="just" fontAlgn="auto">
              <a:spcAft>
                <a:spcPts val="0"/>
              </a:spcAft>
              <a:buFont typeface="Wingdings"/>
              <a:buNone/>
              <a:defRPr/>
            </a:pPr>
            <a:r>
              <a:rPr lang="ru-RU" dirty="0" smtClean="0">
                <a:solidFill>
                  <a:schemeClr val="accent4">
                    <a:lumMod val="10000"/>
                  </a:schemeClr>
                </a:solidFill>
              </a:rPr>
              <a:t>Другой пример — работник должен быть частью социальной структуры, ощущать свою принадлежность к коллективу и смысл жизни, однако в имеющейся среде возможность удовлетворения этих потребностей отсутствует, как и необходимая «гармония». </a:t>
            </a:r>
          </a:p>
          <a:p>
            <a:pPr marL="274320" indent="-274320" algn="just" fontAlgn="auto">
              <a:spcAft>
                <a:spcPts val="0"/>
              </a:spcAft>
              <a:buFont typeface="Wingdings"/>
              <a:buNone/>
              <a:defRPr/>
            </a:pPr>
            <a:r>
              <a:rPr lang="ru-RU" dirty="0" smtClean="0">
                <a:solidFill>
                  <a:schemeClr val="accent4">
                    <a:lumMod val="10000"/>
                  </a:schemeClr>
                </a:solidFill>
              </a:rPr>
              <a:t>Сочетаемость будет зависеть и от «ботинка» и от «ноги, а также от ситуационных факторов, индивидуальных и групповых характеристик. </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457200" y="1000125"/>
            <a:ext cx="7972425" cy="5473700"/>
          </a:xfrm>
        </p:spPr>
        <p:txBody>
          <a:bodyPr>
            <a:normAutofit/>
          </a:bodyPr>
          <a:lstStyle/>
          <a:p>
            <a:pPr marL="274320" indent="-274320" algn="ctr" fontAlgn="auto">
              <a:spcAft>
                <a:spcPts val="0"/>
              </a:spcAft>
              <a:buFont typeface="Wingdings"/>
              <a:buNone/>
              <a:defRPr/>
            </a:pPr>
            <a:r>
              <a:rPr lang="ru-RU" dirty="0" smtClean="0">
                <a:solidFill>
                  <a:schemeClr val="accent4">
                    <a:lumMod val="10000"/>
                  </a:schemeClr>
                </a:solidFill>
              </a:rPr>
              <a:t>К важным факторам, приводящим к дисгармонии, можно отнести следующие:</a:t>
            </a:r>
          </a:p>
          <a:p>
            <a:pPr marL="274320" indent="-274320" algn="just" fontAlgn="auto">
              <a:lnSpc>
                <a:spcPct val="110000"/>
              </a:lnSpc>
              <a:spcAft>
                <a:spcPts val="0"/>
              </a:spcAft>
              <a:buFont typeface="Wingdings"/>
              <a:buChar char=""/>
              <a:defRPr/>
            </a:pPr>
            <a:r>
              <a:rPr lang="ru-RU" dirty="0" smtClean="0">
                <a:solidFill>
                  <a:schemeClr val="accent4">
                    <a:lumMod val="10000"/>
                  </a:schemeClr>
                </a:solidFill>
              </a:rPr>
              <a:t>	</a:t>
            </a:r>
            <a:r>
              <a:rPr lang="ru-RU" b="1" dirty="0" smtClean="0">
                <a:solidFill>
                  <a:schemeClr val="accent4">
                    <a:lumMod val="10000"/>
                  </a:schemeClr>
                </a:solidFill>
              </a:rPr>
              <a:t>Количественная перегрузка. </a:t>
            </a:r>
            <a:r>
              <a:rPr lang="ru-RU" dirty="0" smtClean="0">
                <a:solidFill>
                  <a:schemeClr val="accent4">
                    <a:lumMod val="10000"/>
                  </a:schemeClr>
                </a:solidFill>
              </a:rPr>
              <a:t>Чрезмерный объем работы, дефицит времени и монотонный процесс.</a:t>
            </a:r>
          </a:p>
          <a:p>
            <a:pPr marL="274320" indent="-274320" algn="just" fontAlgn="auto">
              <a:spcAft>
                <a:spcPts val="0"/>
              </a:spcAft>
              <a:buFont typeface="Wingdings"/>
              <a:buChar char=""/>
              <a:defRPr/>
            </a:pPr>
            <a:r>
              <a:rPr lang="ru-RU" dirty="0" smtClean="0">
                <a:solidFill>
                  <a:schemeClr val="accent4">
                    <a:lumMod val="10000"/>
                  </a:schemeClr>
                </a:solidFill>
              </a:rPr>
              <a:t>	</a:t>
            </a:r>
            <a:r>
              <a:rPr lang="ru-RU" b="1" dirty="0" smtClean="0">
                <a:solidFill>
                  <a:schemeClr val="accent4">
                    <a:lumMod val="10000"/>
                  </a:schemeClr>
                </a:solidFill>
              </a:rPr>
              <a:t>Качественная перегрузка</a:t>
            </a:r>
            <a:r>
              <a:rPr lang="ru-RU" dirty="0" smtClean="0">
                <a:solidFill>
                  <a:schemeClr val="accent4">
                    <a:lumMod val="10000"/>
                  </a:schemeClr>
                </a:solidFill>
              </a:rPr>
              <a:t>. Чрезмерно зауженное и одностороннее содержание  рабочего процесса, однообразие стимулов, отсутствие требований к творчеству, необходимости принятия решений. Такая работа становится распространенной  вследствие широкого использования компьютеров в производственной деятельности.</a:t>
            </a:r>
          </a:p>
          <a:p>
            <a:pPr marL="274320" indent="-274320" algn="ctr" fontAlgn="auto">
              <a:spcAft>
                <a:spcPts val="0"/>
              </a:spcAft>
              <a:buFont typeface="Wingdings"/>
              <a:buNone/>
              <a:defRPr/>
            </a:pPr>
            <a:endParaRPr lang="ru-RU" dirty="0" smtClean="0">
              <a:solidFill>
                <a:schemeClr val="accent4">
                  <a:lumMod val="10000"/>
                </a:schemeClr>
              </a:solidFil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457200" y="1000125"/>
            <a:ext cx="7972425" cy="5473700"/>
          </a:xfrm>
        </p:spPr>
        <p:txBody>
          <a:bodyPr>
            <a:normAutofit/>
          </a:bodyPr>
          <a:lstStyle/>
          <a:p>
            <a:pPr marL="274320" indent="-274320" algn="ctr" fontAlgn="auto">
              <a:spcAft>
                <a:spcPts val="0"/>
              </a:spcAft>
              <a:buFont typeface="Wingdings"/>
              <a:buChar char=""/>
              <a:defRPr/>
            </a:pPr>
            <a:r>
              <a:rPr lang="ru-RU" b="1" dirty="0" smtClean="0">
                <a:solidFill>
                  <a:schemeClr val="accent4">
                    <a:lumMod val="10000"/>
                  </a:schemeClr>
                </a:solidFill>
                <a:effectLst>
                  <a:outerShdw blurRad="38100" dist="38100" dir="2700000" algn="tl">
                    <a:srgbClr val="000000">
                      <a:alpha val="43137"/>
                    </a:srgbClr>
                  </a:outerShdw>
                </a:effectLst>
              </a:rPr>
              <a:t>Ролевые конфликты</a:t>
            </a:r>
            <a:r>
              <a:rPr lang="ru-RU" dirty="0" smtClean="0">
                <a:solidFill>
                  <a:schemeClr val="accent4">
                    <a:lumMod val="10000"/>
                  </a:schemeClr>
                </a:solidFill>
              </a:rPr>
              <a:t>. </a:t>
            </a:r>
          </a:p>
          <a:p>
            <a:pPr marL="274320" indent="-274320" algn="just" fontAlgn="auto">
              <a:spcAft>
                <a:spcPts val="0"/>
              </a:spcAft>
              <a:buFont typeface="Wingdings"/>
              <a:buNone/>
              <a:defRPr/>
            </a:pPr>
            <a:r>
              <a:rPr lang="ru-RU" dirty="0" smtClean="0">
                <a:solidFill>
                  <a:schemeClr val="accent4">
                    <a:lumMod val="10000"/>
                  </a:schemeClr>
                </a:solidFill>
              </a:rPr>
              <a:t>Каждый человек одновременно исполняет несколько ролей. Мы руководим одними и подчиняется другим. Все мы дети, родители, супруги, друзья, соседи, члены профсоюза. Между этими разнообразными ролями могут возникать конфликты, которые часто приводят к стрессу.</a:t>
            </a:r>
          </a:p>
          <a:p>
            <a:pPr marL="274320" indent="-274320" algn="just" fontAlgn="auto">
              <a:spcAft>
                <a:spcPts val="0"/>
              </a:spcAft>
              <a:buFont typeface="Wingdings"/>
              <a:buChar char=""/>
              <a:defRPr/>
            </a:pPr>
            <a:r>
              <a:rPr lang="ru-RU" dirty="0" smtClean="0">
                <a:solidFill>
                  <a:schemeClr val="accent4">
                    <a:lumMod val="10000"/>
                  </a:schemeClr>
                </a:solidFill>
              </a:rPr>
              <a:t>	Невозможность влиять на ситуацию. Кто-то другой решает, что, когда  и как делать в отношении методов работы. Работник при этом,  не имеет возможности влиять, контролировать или высказать своё мнение. Это относится и к ситуации, когда возникает неопределенность или отсутствие упорядоченности деятельности.</a:t>
            </a:r>
          </a:p>
          <a:p>
            <a:pPr marL="274320" indent="-274320" algn="ctr" fontAlgn="auto">
              <a:spcAft>
                <a:spcPts val="0"/>
              </a:spcAft>
              <a:buFont typeface="Wingdings"/>
              <a:buNone/>
              <a:defRPr/>
            </a:pPr>
            <a:endParaRPr lang="ru-RU" dirty="0" smtClean="0">
              <a:solidFill>
                <a:schemeClr val="accent4">
                  <a:lumMod val="10000"/>
                </a:schemeClr>
              </a:solidFil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457200" y="1000125"/>
            <a:ext cx="7972425" cy="5473700"/>
          </a:xfrm>
        </p:spPr>
        <p:txBody>
          <a:bodyPr>
            <a:normAutofit/>
          </a:bodyPr>
          <a:lstStyle/>
          <a:p>
            <a:pPr marL="274320" indent="-274320" algn="just" fontAlgn="auto">
              <a:spcAft>
                <a:spcPts val="0"/>
              </a:spcAft>
              <a:buFont typeface="Wingdings"/>
              <a:buChar char=""/>
              <a:defRPr/>
            </a:pPr>
            <a:r>
              <a:rPr lang="ru-RU" dirty="0" smtClean="0">
                <a:solidFill>
                  <a:schemeClr val="accent4">
                    <a:lumMod val="10000"/>
                  </a:schemeClr>
                </a:solidFill>
              </a:rPr>
              <a:t>Отсутствие поддержки со стороны семьи, начальства и коллег по работе.</a:t>
            </a:r>
          </a:p>
          <a:p>
            <a:pPr marL="274320" indent="-274320" algn="just" fontAlgn="auto">
              <a:spcAft>
                <a:spcPts val="0"/>
              </a:spcAft>
              <a:buFont typeface="Wingdings"/>
              <a:buChar char=""/>
              <a:defRPr/>
            </a:pPr>
            <a:r>
              <a:rPr lang="ru-RU" dirty="0" smtClean="0">
                <a:solidFill>
                  <a:schemeClr val="accent4">
                    <a:lumMod val="10000"/>
                  </a:schemeClr>
                </a:solidFill>
              </a:rPr>
              <a:t>	</a:t>
            </a:r>
            <a:r>
              <a:rPr lang="ru-RU" b="1" dirty="0" smtClean="0">
                <a:solidFill>
                  <a:schemeClr val="accent4">
                    <a:lumMod val="10000"/>
                  </a:schemeClr>
                </a:solidFill>
                <a:effectLst>
                  <a:outerShdw blurRad="38100" dist="38100" dir="2700000" algn="tl">
                    <a:srgbClr val="000000">
                      <a:alpha val="43137"/>
                    </a:srgbClr>
                  </a:outerShdw>
                </a:effectLst>
              </a:rPr>
              <a:t>Физические стресс-факторы</a:t>
            </a:r>
            <a:r>
              <a:rPr lang="ru-RU" dirty="0" smtClean="0">
                <a:solidFill>
                  <a:schemeClr val="accent4">
                    <a:lumMod val="10000"/>
                  </a:schemeClr>
                </a:solidFill>
              </a:rPr>
              <a:t>. Яркий свет, шум, повышенная температура, запахи от химических веществ на рабочих места, сверхурочные работы и работы в ночные смены.</a:t>
            </a:r>
          </a:p>
          <a:p>
            <a:pPr marL="274320" indent="-274320" algn="just" fontAlgn="auto">
              <a:spcAft>
                <a:spcPts val="0"/>
              </a:spcAft>
              <a:buFont typeface="Wingdings"/>
              <a:buChar char=""/>
              <a:defRPr/>
            </a:pPr>
            <a:r>
              <a:rPr lang="ru-RU" dirty="0" smtClean="0">
                <a:solidFill>
                  <a:schemeClr val="accent4">
                    <a:lumMod val="10000"/>
                  </a:schemeClr>
                </a:solidFill>
              </a:rPr>
              <a:t>	</a:t>
            </a:r>
            <a:r>
              <a:rPr lang="ru-RU" b="1" dirty="0" smtClean="0">
                <a:solidFill>
                  <a:schemeClr val="accent4">
                    <a:lumMod val="10000"/>
                  </a:schemeClr>
                </a:solidFill>
                <a:effectLst>
                  <a:outerShdw blurRad="38100" dist="38100" dir="2700000" algn="tl">
                    <a:srgbClr val="000000">
                      <a:alpha val="43137"/>
                    </a:srgbClr>
                  </a:outerShdw>
                </a:effectLst>
              </a:rPr>
              <a:t>Технологии серийного производства. </a:t>
            </a:r>
            <a:r>
              <a:rPr lang="ru-RU" dirty="0" smtClean="0">
                <a:solidFill>
                  <a:schemeClr val="accent4">
                    <a:lumMod val="10000"/>
                  </a:schemeClr>
                </a:solidFill>
              </a:rPr>
              <a:t>Высокоавтоматизированные производственные процессы. Психосоциальные требования к современным условиям работы зачастую, несовместимы с потребностями и возможностями работника, что приводит к стрессу и подрыву здоровья человека. </a:t>
            </a:r>
          </a:p>
          <a:p>
            <a:pPr marL="274320" indent="-274320" algn="ctr" fontAlgn="auto">
              <a:spcAft>
                <a:spcPts val="0"/>
              </a:spcAft>
              <a:buFont typeface="Wingdings"/>
              <a:buNone/>
              <a:defRPr/>
            </a:pPr>
            <a:endParaRPr lang="ru-RU" dirty="0" smtClean="0">
              <a:solidFill>
                <a:schemeClr val="accent4">
                  <a:lumMod val="10000"/>
                </a:schemeClr>
              </a:solidFil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457200" y="1000125"/>
            <a:ext cx="7972425" cy="5473700"/>
          </a:xfrm>
        </p:spPr>
        <p:txBody>
          <a:bodyPr>
            <a:normAutofit fontScale="85000" lnSpcReduction="20000"/>
          </a:bodyPr>
          <a:lstStyle/>
          <a:p>
            <a:pPr marL="274320" indent="-274320" algn="just" fontAlgn="auto">
              <a:spcAft>
                <a:spcPts val="0"/>
              </a:spcAft>
              <a:buFont typeface="Wingdings"/>
              <a:buChar char=""/>
              <a:defRPr/>
            </a:pPr>
            <a:r>
              <a:rPr lang="ru-RU" dirty="0" smtClean="0">
                <a:solidFill>
                  <a:schemeClr val="accent4">
                    <a:lumMod val="10000"/>
                  </a:schemeClr>
                </a:solidFill>
              </a:rPr>
              <a:t>Согласно учению И.П. Павлова, всякий ранее безразличный для организма элемент внешней среды может при известных условиях сделаться фактором воздействия на организм через центральную нервную систему, через её рецепторы, причем воздействие в этих условиях нейтральных элементов внешней среды может производить глубокое изменение в организме.</a:t>
            </a:r>
          </a:p>
          <a:p>
            <a:pPr marL="274320" indent="-274320" algn="just" fontAlgn="auto">
              <a:spcAft>
                <a:spcPts val="0"/>
              </a:spcAft>
              <a:buFont typeface="Wingdings"/>
              <a:buChar char=""/>
              <a:defRPr/>
            </a:pPr>
            <a:r>
              <a:rPr lang="ru-RU" dirty="0" smtClean="0">
                <a:solidFill>
                  <a:schemeClr val="accent4">
                    <a:lumMod val="10000"/>
                  </a:schemeClr>
                </a:solidFill>
              </a:rPr>
              <a:t>	Примером хорошо изученного влияния фактора внешней среды на психику и особенности трудовой деятельности является воздействие недостатка кислорода во вдыхаемом воздухе — гипоксия. Ученые доказали, что уже с 2000 м над уровнем моря у человека нарушается цветовое зрение. При более сильном кислородном голодании замедляется скорость сенсомоторной реакции и резко снижается точность реакции с выбором, затрудняется распределение и переключение внимания, ухудшается память, появляются двигательные и словесные персеверации. Но самым опасным нарушением психики при кислородном голодании является повышенное хорошее настроение при одновременном резком снижении критики — так называемая высотная эйфория, которая быстро и внезапно сменяется обмороком. </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457200" y="1000125"/>
            <a:ext cx="8329613" cy="5857875"/>
          </a:xfrm>
        </p:spPr>
        <p:txBody>
          <a:bodyPr>
            <a:normAutofit/>
          </a:bodyPr>
          <a:lstStyle/>
          <a:p>
            <a:pPr marL="274320" indent="-274320" algn="just" fontAlgn="auto">
              <a:spcAft>
                <a:spcPts val="0"/>
              </a:spcAft>
              <a:buFont typeface="Wingdings"/>
              <a:buChar char=""/>
              <a:defRPr/>
            </a:pPr>
            <a:r>
              <a:rPr lang="ru-RU" dirty="0" smtClean="0">
                <a:solidFill>
                  <a:schemeClr val="accent4">
                    <a:lumMod val="10000"/>
                  </a:schemeClr>
                </a:solidFill>
              </a:rPr>
              <a:t>Важнейший фактор производственной среды — освещение рабочего места. Изучению его уделяется большое внимание и проводится инженерами-светотехниками, гигиенистами, физиологами, оптиками, окулистами-клиницистами. Светотехники с большой точностью замеряют яркости источников света и освещенности различных участков сенсорного поля, устанавливая необходимые яркости для заданных освещенностей..</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Прямоугольник 1"/>
          <p:cNvSpPr>
            <a:spLocks noChangeArrowheads="1"/>
          </p:cNvSpPr>
          <p:nvPr/>
        </p:nvSpPr>
        <p:spPr bwMode="auto">
          <a:xfrm>
            <a:off x="395288" y="330200"/>
            <a:ext cx="8064500" cy="5692775"/>
          </a:xfrm>
          <a:prstGeom prst="rect">
            <a:avLst/>
          </a:prstGeom>
          <a:noFill/>
          <a:ln w="9525">
            <a:noFill/>
            <a:miter lim="800000"/>
            <a:headEnd/>
            <a:tailEnd/>
          </a:ln>
        </p:spPr>
        <p:txBody>
          <a:bodyPr>
            <a:spAutoFit/>
          </a:bodyPr>
          <a:lstStyle/>
          <a:p>
            <a:pPr algn="just"/>
            <a:r>
              <a:rPr lang="ru-RU" sz="2800">
                <a:latin typeface="Century Schoolbook"/>
              </a:rPr>
              <a:t>      Задача психологов при изучении освещения рабочего места — показать, что именно изменяется в деятельности человека, выполняемой при данном освещении: как, например, изменяется скорость и точность чтения в условиях различного освещения. При этом может оказаться, что физиологические функции зрительного анализатора (острота зрения, точка ясного видения) ухудшаются.</a:t>
            </a:r>
          </a:p>
          <a:p>
            <a:pPr algn="just"/>
            <a:r>
              <a:rPr lang="ru-RU" sz="2800">
                <a:latin typeface="Century Schoolbook"/>
              </a:rPr>
              <a:t>	Рабочее место с его сенсорными и моторными полями представляют собой производственную среду, взаимодействующую с человеком в процессе труда</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7467600" cy="725487"/>
          </a:xfrm>
        </p:spPr>
        <p:txBody>
          <a:bodyPr>
            <a:normAutofit fontScale="90000"/>
          </a:bodyPr>
          <a:lstStyle/>
          <a:p>
            <a:pPr lvl="1" algn="ctr" fontAlgn="auto">
              <a:spcAft>
                <a:spcPts val="0"/>
              </a:spcAft>
              <a:defRPr/>
            </a:pPr>
            <a:r>
              <a:rPr lang="ru-RU" sz="2400" b="1" dirty="0">
                <a:solidFill>
                  <a:sysClr val="windowText" lastClr="000000"/>
                </a:solidFill>
                <a:effectLst>
                  <a:outerShdw blurRad="38100" dist="38100" dir="2700000" algn="tl">
                    <a:srgbClr val="000000">
                      <a:alpha val="43137"/>
                    </a:srgbClr>
                  </a:outerShdw>
                </a:effectLst>
              </a:rPr>
              <a:t> Научная организация труда (НОТ), </a:t>
            </a:r>
            <a:br>
              <a:rPr lang="ru-RU" sz="2400" b="1" dirty="0">
                <a:solidFill>
                  <a:sysClr val="windowText" lastClr="000000"/>
                </a:solidFill>
                <a:effectLst>
                  <a:outerShdw blurRad="38100" dist="38100" dir="2700000" algn="tl">
                    <a:srgbClr val="000000">
                      <a:alpha val="43137"/>
                    </a:srgbClr>
                  </a:outerShdw>
                </a:effectLst>
              </a:rPr>
            </a:br>
            <a:r>
              <a:rPr lang="ru-RU" sz="2400" b="1" dirty="0">
                <a:solidFill>
                  <a:sysClr val="windowText" lastClr="000000"/>
                </a:solidFill>
                <a:effectLst>
                  <a:outerShdw blurRad="38100" dist="38100" dir="2700000" algn="tl">
                    <a:srgbClr val="000000">
                      <a:alpha val="43137"/>
                    </a:srgbClr>
                  </a:outerShdw>
                </a:effectLst>
              </a:rPr>
              <a:t>её цели, задачи.</a:t>
            </a:r>
            <a:endParaRPr lang="ru-RU" sz="1800" b="1" dirty="0">
              <a:solidFill>
                <a:sysClr val="windowText" lastClr="000000"/>
              </a:solidFill>
              <a:effectLst>
                <a:outerShdw blurRad="38100" dist="38100" dir="2700000" algn="tl">
                  <a:srgbClr val="000000">
                    <a:alpha val="43137"/>
                  </a:srgbClr>
                </a:outerShdw>
              </a:effectLst>
            </a:endParaRPr>
          </a:p>
        </p:txBody>
      </p:sp>
      <p:sp>
        <p:nvSpPr>
          <p:cNvPr id="3" name="Содержимое 2"/>
          <p:cNvSpPr>
            <a:spLocks noGrp="1"/>
          </p:cNvSpPr>
          <p:nvPr>
            <p:ph sz="quarter" idx="1"/>
          </p:nvPr>
        </p:nvSpPr>
        <p:spPr>
          <a:xfrm>
            <a:off x="457200" y="1214438"/>
            <a:ext cx="8401050" cy="5259387"/>
          </a:xfrm>
        </p:spPr>
        <p:txBody>
          <a:bodyPr>
            <a:noAutofit/>
          </a:bodyPr>
          <a:lstStyle/>
          <a:p>
            <a:pPr marL="274320" indent="-274320" algn="just" fontAlgn="auto">
              <a:spcAft>
                <a:spcPts val="0"/>
              </a:spcAft>
              <a:buFont typeface="Wingdings"/>
              <a:buChar char=""/>
              <a:defRPr/>
            </a:pPr>
            <a:r>
              <a:rPr lang="ru-RU" sz="2800" dirty="0" smtClean="0">
                <a:solidFill>
                  <a:schemeClr val="accent4">
                    <a:lumMod val="10000"/>
                  </a:schemeClr>
                </a:solidFill>
              </a:rPr>
              <a:t>Есть </a:t>
            </a:r>
            <a:r>
              <a:rPr lang="ru-RU" sz="2800" b="1" dirty="0" smtClean="0">
                <a:solidFill>
                  <a:schemeClr val="accent4">
                    <a:lumMod val="10000"/>
                  </a:schemeClr>
                </a:solidFill>
              </a:rPr>
              <a:t>два основных пути изменения процесса труда </a:t>
            </a:r>
            <a:r>
              <a:rPr lang="ru-RU" sz="2800" dirty="0" smtClean="0">
                <a:solidFill>
                  <a:schemeClr val="accent4">
                    <a:lumMod val="10000"/>
                  </a:schemeClr>
                </a:solidFill>
              </a:rPr>
              <a:t>с целью повышения его производительности: интенсификация и рационализация. </a:t>
            </a:r>
          </a:p>
          <a:p>
            <a:pPr marL="274320" indent="-274320" algn="just" fontAlgn="auto">
              <a:spcAft>
                <a:spcPts val="0"/>
              </a:spcAft>
              <a:buFont typeface="Wingdings"/>
              <a:buChar char=""/>
              <a:defRPr/>
            </a:pPr>
            <a:r>
              <a:rPr lang="ru-RU" sz="2800" dirty="0" smtClean="0">
                <a:solidFill>
                  <a:schemeClr val="accent4">
                    <a:lumMod val="10000"/>
                  </a:schemeClr>
                </a:solidFill>
              </a:rPr>
              <a:t>	</a:t>
            </a:r>
            <a:r>
              <a:rPr lang="ru-RU" sz="2800" b="1" dirty="0" smtClean="0">
                <a:solidFill>
                  <a:schemeClr val="accent4">
                    <a:lumMod val="10000"/>
                  </a:schemeClr>
                </a:solidFill>
              </a:rPr>
              <a:t>Интенсификация тру</a:t>
            </a:r>
            <a:r>
              <a:rPr lang="ru-RU" sz="2800" dirty="0" smtClean="0">
                <a:solidFill>
                  <a:schemeClr val="accent4">
                    <a:lumMod val="10000"/>
                  </a:schemeClr>
                </a:solidFill>
              </a:rPr>
              <a:t>да достигается путем ускорения темпа рабочих движений, уменьшения пауз для отдыха, увеличения физических нагрузок и т.п. Чрезмерная интенсификация приводит либо к снижению качества труда, либо к повышению утомляемости, а чаще и к тому  и к другому одновременно.</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7467600" cy="725487"/>
          </a:xfrm>
        </p:spPr>
        <p:txBody>
          <a:bodyPr>
            <a:normAutofit fontScale="90000"/>
          </a:bodyPr>
          <a:lstStyle/>
          <a:p>
            <a:pPr lvl="1" algn="ctr" fontAlgn="auto">
              <a:spcAft>
                <a:spcPts val="0"/>
              </a:spcAft>
              <a:defRPr/>
            </a:pPr>
            <a:r>
              <a:rPr lang="ru-RU" sz="2400" b="1" dirty="0">
                <a:solidFill>
                  <a:sysClr val="windowText" lastClr="000000"/>
                </a:solidFill>
                <a:effectLst>
                  <a:outerShdw blurRad="38100" dist="38100" dir="2700000" algn="tl">
                    <a:srgbClr val="000000">
                      <a:alpha val="43137"/>
                    </a:srgbClr>
                  </a:outerShdw>
                </a:effectLst>
              </a:rPr>
              <a:t> Научная организация труда (НОТ), </a:t>
            </a:r>
            <a:br>
              <a:rPr lang="ru-RU" sz="2400" b="1" dirty="0">
                <a:solidFill>
                  <a:sysClr val="windowText" lastClr="000000"/>
                </a:solidFill>
                <a:effectLst>
                  <a:outerShdw blurRad="38100" dist="38100" dir="2700000" algn="tl">
                    <a:srgbClr val="000000">
                      <a:alpha val="43137"/>
                    </a:srgbClr>
                  </a:outerShdw>
                </a:effectLst>
              </a:rPr>
            </a:br>
            <a:r>
              <a:rPr lang="ru-RU" sz="2400" b="1" dirty="0">
                <a:solidFill>
                  <a:sysClr val="windowText" lastClr="000000"/>
                </a:solidFill>
                <a:effectLst>
                  <a:outerShdw blurRad="38100" dist="38100" dir="2700000" algn="tl">
                    <a:srgbClr val="000000">
                      <a:alpha val="43137"/>
                    </a:srgbClr>
                  </a:outerShdw>
                </a:effectLst>
              </a:rPr>
              <a:t>её цели, задачи.</a:t>
            </a:r>
            <a:endParaRPr lang="ru-RU" sz="1800" b="1" dirty="0">
              <a:solidFill>
                <a:sysClr val="windowText" lastClr="000000"/>
              </a:solidFill>
              <a:effectLst>
                <a:outerShdw blurRad="38100" dist="38100" dir="2700000" algn="tl">
                  <a:srgbClr val="000000">
                    <a:alpha val="43137"/>
                  </a:srgbClr>
                </a:outerShdw>
              </a:effectLst>
            </a:endParaRPr>
          </a:p>
        </p:txBody>
      </p:sp>
      <p:sp>
        <p:nvSpPr>
          <p:cNvPr id="3" name="Содержимое 2"/>
          <p:cNvSpPr>
            <a:spLocks noGrp="1"/>
          </p:cNvSpPr>
          <p:nvPr>
            <p:ph sz="quarter" idx="1"/>
          </p:nvPr>
        </p:nvSpPr>
        <p:spPr>
          <a:xfrm>
            <a:off x="457200" y="1214438"/>
            <a:ext cx="8401050" cy="5259387"/>
          </a:xfrm>
        </p:spPr>
        <p:txBody>
          <a:bodyPr>
            <a:normAutofit/>
          </a:bodyPr>
          <a:lstStyle/>
          <a:p>
            <a:pPr marL="274320" indent="-274320" algn="just" fontAlgn="auto">
              <a:lnSpc>
                <a:spcPct val="150000"/>
              </a:lnSpc>
              <a:spcAft>
                <a:spcPts val="0"/>
              </a:spcAft>
              <a:buFont typeface="Wingdings"/>
              <a:buChar char=""/>
              <a:defRPr/>
            </a:pPr>
            <a:r>
              <a:rPr lang="ru-RU" dirty="0" smtClean="0">
                <a:solidFill>
                  <a:schemeClr val="accent4">
                    <a:lumMod val="10000"/>
                  </a:schemeClr>
                </a:solidFill>
              </a:rPr>
              <a:t>	Возрастание утомляемости при интенсификации труда вызывается увеличением количества движений в единицу времени, повышенной физической нагрузкой, отсутствием отдыха во время работы, нарастанием волевого усилия, большим напряжением произвольного внимания, отрицательной эмоциональной окраской деятельности.</a:t>
            </a:r>
          </a:p>
          <a:p>
            <a:pPr marL="274320" indent="-274320" fontAlgn="auto">
              <a:spcAft>
                <a:spcPts val="0"/>
              </a:spcAft>
              <a:buFont typeface="Wingdings"/>
              <a:buChar char=""/>
              <a:defRPr/>
            </a:pPr>
            <a:endParaRPr lang="ru-RU" dirty="0" smtClean="0">
              <a:solidFill>
                <a:schemeClr val="accent4">
                  <a:lumMod val="10000"/>
                </a:schemeClr>
              </a:solidFil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7467600" cy="725487"/>
          </a:xfrm>
        </p:spPr>
        <p:txBody>
          <a:bodyPr>
            <a:normAutofit fontScale="90000"/>
          </a:bodyPr>
          <a:lstStyle/>
          <a:p>
            <a:pPr lvl="1" algn="ctr" fontAlgn="auto">
              <a:spcAft>
                <a:spcPts val="0"/>
              </a:spcAft>
              <a:defRPr/>
            </a:pPr>
            <a:r>
              <a:rPr lang="ru-RU" sz="2400" b="1" dirty="0">
                <a:solidFill>
                  <a:sysClr val="windowText" lastClr="000000"/>
                </a:solidFill>
                <a:effectLst>
                  <a:outerShdw blurRad="38100" dist="38100" dir="2700000" algn="tl">
                    <a:srgbClr val="000000">
                      <a:alpha val="43137"/>
                    </a:srgbClr>
                  </a:outerShdw>
                </a:effectLst>
              </a:rPr>
              <a:t>Научная организация труда (НОТ), </a:t>
            </a:r>
            <a:br>
              <a:rPr lang="ru-RU" sz="2400" b="1" dirty="0">
                <a:solidFill>
                  <a:sysClr val="windowText" lastClr="000000"/>
                </a:solidFill>
                <a:effectLst>
                  <a:outerShdw blurRad="38100" dist="38100" dir="2700000" algn="tl">
                    <a:srgbClr val="000000">
                      <a:alpha val="43137"/>
                    </a:srgbClr>
                  </a:outerShdw>
                </a:effectLst>
              </a:rPr>
            </a:br>
            <a:r>
              <a:rPr lang="ru-RU" sz="2400" b="1" dirty="0">
                <a:solidFill>
                  <a:sysClr val="windowText" lastClr="000000"/>
                </a:solidFill>
                <a:effectLst>
                  <a:outerShdw blurRad="38100" dist="38100" dir="2700000" algn="tl">
                    <a:srgbClr val="000000">
                      <a:alpha val="43137"/>
                    </a:srgbClr>
                  </a:outerShdw>
                </a:effectLst>
              </a:rPr>
              <a:t>её цели, задачи.</a:t>
            </a:r>
            <a:endParaRPr lang="ru-RU" sz="1800" b="1" dirty="0">
              <a:solidFill>
                <a:sysClr val="windowText" lastClr="000000"/>
              </a:solidFill>
              <a:effectLst>
                <a:outerShdw blurRad="38100" dist="38100" dir="2700000" algn="tl">
                  <a:srgbClr val="000000">
                    <a:alpha val="43137"/>
                  </a:srgbClr>
                </a:outerShdw>
              </a:effectLst>
            </a:endParaRPr>
          </a:p>
        </p:txBody>
      </p:sp>
      <p:sp>
        <p:nvSpPr>
          <p:cNvPr id="3" name="Содержимое 2"/>
          <p:cNvSpPr>
            <a:spLocks noGrp="1"/>
          </p:cNvSpPr>
          <p:nvPr>
            <p:ph sz="quarter" idx="1"/>
          </p:nvPr>
        </p:nvSpPr>
        <p:spPr>
          <a:xfrm>
            <a:off x="214313" y="1214438"/>
            <a:ext cx="8643937" cy="5259387"/>
          </a:xfrm>
        </p:spPr>
        <p:txBody>
          <a:bodyPr>
            <a:normAutofit lnSpcReduction="10000"/>
          </a:bodyPr>
          <a:lstStyle/>
          <a:p>
            <a:pPr marL="274320" indent="-274320" algn="just" fontAlgn="auto">
              <a:lnSpc>
                <a:spcPct val="150000"/>
              </a:lnSpc>
              <a:spcAft>
                <a:spcPts val="0"/>
              </a:spcAft>
              <a:buFont typeface="Wingdings"/>
              <a:buChar char=""/>
              <a:defRPr/>
            </a:pPr>
            <a:r>
              <a:rPr lang="ru-RU" dirty="0" smtClean="0">
                <a:solidFill>
                  <a:schemeClr val="accent4">
                    <a:lumMod val="10000"/>
                  </a:schemeClr>
                </a:solidFill>
              </a:rPr>
              <a:t>	А.А.Ухтомский писал: «Вопрос об утомлении, прежде всего житейский вопрос и наука не выполнит своей задачи, пока не даст указаний, как овладеть явлениями утомления, предотвратить их и сохранить рабочие ресурсы организма без функционального упадка на максимально долгое время». В системе понятий психологии труда утомление есть закономерный процесс временного снижения работоспособности, наступающий в результате деятельности. </a:t>
            </a:r>
            <a:r>
              <a:rPr lang="ru-RU" b="1" dirty="0" smtClean="0">
                <a:solidFill>
                  <a:schemeClr val="accent4">
                    <a:lumMod val="10000"/>
                  </a:schemeClr>
                </a:solidFill>
              </a:rPr>
              <a:t>Утомление — нормальная реакция на деятельность.</a:t>
            </a:r>
            <a:r>
              <a:rPr lang="ru-RU" dirty="0" smtClean="0">
                <a:solidFill>
                  <a:schemeClr val="accent4">
                    <a:lumMod val="10000"/>
                  </a:schemeClr>
                </a:solidFill>
              </a:rPr>
              <a:t> </a:t>
            </a:r>
          </a:p>
          <a:p>
            <a:pPr marL="274320" indent="-274320" algn="just" fontAlgn="auto">
              <a:spcAft>
                <a:spcPts val="0"/>
              </a:spcAft>
              <a:buFont typeface="Wingdings"/>
              <a:buChar char=""/>
              <a:defRPr/>
            </a:pPr>
            <a:endParaRPr lang="ru-RU" dirty="0" smtClean="0">
              <a:solidFill>
                <a:schemeClr val="accent4">
                  <a:lumMod val="10000"/>
                </a:schemeClr>
              </a:solidFill>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457200" y="1214438"/>
            <a:ext cx="8401050" cy="5259387"/>
          </a:xfrm>
        </p:spPr>
        <p:txBody>
          <a:bodyPr>
            <a:normAutofit/>
          </a:bodyPr>
          <a:lstStyle/>
          <a:p>
            <a:pPr marL="274320" indent="-274320" algn="ctr" fontAlgn="auto">
              <a:lnSpc>
                <a:spcPct val="200000"/>
              </a:lnSpc>
              <a:spcAft>
                <a:spcPts val="0"/>
              </a:spcAft>
              <a:buFont typeface="Wingdings"/>
              <a:buChar char=""/>
              <a:defRPr/>
            </a:pPr>
            <a:r>
              <a:rPr lang="ru-RU" dirty="0" smtClean="0">
                <a:solidFill>
                  <a:schemeClr val="accent4">
                    <a:lumMod val="10000"/>
                  </a:schemeClr>
                </a:solidFill>
              </a:rPr>
              <a:t>	Труд может быть более или менее утомительным. Неправильная организация труда делает его более утомительным. 	Утомление часто смешивают с усталостью, считая её лёгкой степенью утомления. </a:t>
            </a:r>
          </a:p>
          <a:p>
            <a:pPr marL="274320" indent="-274320" fontAlgn="auto">
              <a:lnSpc>
                <a:spcPct val="200000"/>
              </a:lnSpc>
              <a:spcAft>
                <a:spcPts val="0"/>
              </a:spcAft>
              <a:buFont typeface="Wingdings"/>
              <a:buNone/>
              <a:defRPr/>
            </a:pPr>
            <a:endParaRPr lang="ru-RU" dirty="0" smtClean="0">
              <a:solidFill>
                <a:schemeClr val="accent4">
                  <a:lumMod val="10000"/>
                </a:schemeClr>
              </a:solidFill>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457200" y="1214438"/>
            <a:ext cx="8401050" cy="5259387"/>
          </a:xfrm>
        </p:spPr>
        <p:txBody>
          <a:bodyPr>
            <a:normAutofit/>
          </a:bodyPr>
          <a:lstStyle/>
          <a:p>
            <a:pPr marL="274320" indent="-274320" algn="just" fontAlgn="auto">
              <a:spcAft>
                <a:spcPts val="0"/>
              </a:spcAft>
              <a:buFont typeface="Wingdings"/>
              <a:buChar char=""/>
              <a:defRPr/>
            </a:pPr>
            <a:r>
              <a:rPr lang="ru-RU" dirty="0" smtClean="0">
                <a:solidFill>
                  <a:schemeClr val="accent4">
                    <a:lumMod val="10000"/>
                  </a:schemeClr>
                </a:solidFill>
              </a:rPr>
              <a:t>	</a:t>
            </a:r>
            <a:r>
              <a:rPr lang="ru-RU" b="1" dirty="0" smtClean="0">
                <a:solidFill>
                  <a:schemeClr val="accent4">
                    <a:lumMod val="10000"/>
                  </a:schemeClr>
                </a:solidFill>
              </a:rPr>
              <a:t>Усталость</a:t>
            </a:r>
            <a:r>
              <a:rPr lang="ru-RU" dirty="0" smtClean="0">
                <a:solidFill>
                  <a:schemeClr val="accent4">
                    <a:lumMod val="10000"/>
                  </a:schemeClr>
                </a:solidFill>
              </a:rPr>
              <a:t> — психическое явление, переживание, вызываемое утомлением и близкое по своей природе переживаниям боли, голода, жажды. Степень усталости и утомления может не совпадать за счет положительного или отрицательного эмоционального фона деятельности, однако усталость является чутким «натуральным </a:t>
            </a:r>
            <a:r>
              <a:rPr lang="ru-RU" dirty="0" err="1" smtClean="0">
                <a:solidFill>
                  <a:schemeClr val="accent4">
                    <a:lumMod val="10000"/>
                  </a:schemeClr>
                </a:solidFill>
              </a:rPr>
              <a:t>предупредителем</a:t>
            </a:r>
            <a:r>
              <a:rPr lang="ru-RU" dirty="0" smtClean="0">
                <a:solidFill>
                  <a:schemeClr val="accent4">
                    <a:lumMod val="10000"/>
                  </a:schemeClr>
                </a:solidFill>
              </a:rPr>
              <a:t> о начинающемся утомлении», говорил А.А.Ухтомский.</a:t>
            </a:r>
          </a:p>
          <a:p>
            <a:pPr marL="274320" indent="-274320" algn="just" fontAlgn="auto">
              <a:spcAft>
                <a:spcPts val="0"/>
              </a:spcAft>
              <a:buFont typeface="Wingdings"/>
              <a:buChar char=""/>
              <a:defRPr/>
            </a:pPr>
            <a:r>
              <a:rPr lang="ru-RU" dirty="0" smtClean="0">
                <a:solidFill>
                  <a:schemeClr val="accent4">
                    <a:lumMod val="10000"/>
                  </a:schemeClr>
                </a:solidFill>
              </a:rPr>
              <a:t>«Источник ощущения усталости помещают обыкновенно в работающие мышцы; я же помещаю его исключительно в центральную нервную систему» - писал И.М.Сеченов, заложивший основу рефлекторной теории утомления.</a:t>
            </a:r>
          </a:p>
          <a:p>
            <a:pPr marL="274320" indent="-274320" fontAlgn="auto">
              <a:spcAft>
                <a:spcPts val="0"/>
              </a:spcAft>
              <a:buFont typeface="Wingdings"/>
              <a:buChar char=""/>
              <a:defRPr/>
            </a:pPr>
            <a:endParaRPr lang="ru-RU" dirty="0" smtClean="0">
              <a:solidFill>
                <a:schemeClr val="accent4">
                  <a:lumMod val="10000"/>
                </a:schemeClr>
              </a:solidFil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457200" y="1214438"/>
            <a:ext cx="8401050" cy="5259387"/>
          </a:xfrm>
        </p:spPr>
        <p:txBody>
          <a:bodyPr>
            <a:normAutofit/>
          </a:bodyPr>
          <a:lstStyle/>
          <a:p>
            <a:pPr marL="274320" indent="-274320" algn="just" fontAlgn="auto">
              <a:lnSpc>
                <a:spcPct val="150000"/>
              </a:lnSpc>
              <a:spcAft>
                <a:spcPts val="0"/>
              </a:spcAft>
              <a:buFont typeface="Wingdings"/>
              <a:buChar char=""/>
              <a:defRPr/>
            </a:pPr>
            <a:r>
              <a:rPr lang="ru-RU" dirty="0" smtClean="0">
                <a:solidFill>
                  <a:schemeClr val="accent4">
                    <a:lumMod val="10000"/>
                  </a:schemeClr>
                </a:solidFill>
              </a:rPr>
              <a:t>	Для психологии труда в проблеме профессионального утомления наиболее специфической задачей является изучение изменений способности выполнения определенных элементов профессиональной деятельности, наступающих в результате утомления или изменений трудовой дееспособности. Дееспособность определяет возможность выполнения конкретного вида деятельности без ошибочных действий. </a:t>
            </a:r>
          </a:p>
          <a:p>
            <a:pPr marL="274320" indent="-274320" fontAlgn="auto">
              <a:spcAft>
                <a:spcPts val="0"/>
              </a:spcAft>
              <a:buFont typeface="Wingdings"/>
              <a:buChar char=""/>
              <a:defRPr/>
            </a:pPr>
            <a:endParaRPr lang="ru-RU" dirty="0" smtClean="0">
              <a:solidFill>
                <a:schemeClr val="accent4">
                  <a:lumMod val="10000"/>
                </a:schemeClr>
              </a:solidFil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457200" y="1214438"/>
            <a:ext cx="8401050" cy="5259387"/>
          </a:xfrm>
        </p:spPr>
        <p:txBody>
          <a:bodyPr>
            <a:normAutofit/>
          </a:bodyPr>
          <a:lstStyle/>
          <a:p>
            <a:pPr marL="274320" indent="-274320" algn="just" fontAlgn="auto">
              <a:lnSpc>
                <a:spcPct val="200000"/>
              </a:lnSpc>
              <a:spcAft>
                <a:spcPts val="0"/>
              </a:spcAft>
              <a:buFont typeface="Wingdings"/>
              <a:buChar char=""/>
              <a:defRPr/>
            </a:pPr>
            <a:r>
              <a:rPr lang="ru-RU" dirty="0" smtClean="0"/>
              <a:t>	</a:t>
            </a:r>
            <a:r>
              <a:rPr lang="ru-RU" b="1" dirty="0" smtClean="0">
                <a:solidFill>
                  <a:schemeClr val="accent4">
                    <a:lumMod val="10000"/>
                  </a:schemeClr>
                </a:solidFill>
                <a:effectLst>
                  <a:outerShdw blurRad="38100" dist="38100" dir="2700000" algn="tl">
                    <a:srgbClr val="000000">
                      <a:alpha val="43137"/>
                    </a:srgbClr>
                  </a:outerShdw>
                </a:effectLst>
              </a:rPr>
              <a:t>Работоспособность</a:t>
            </a:r>
            <a:r>
              <a:rPr lang="ru-RU" dirty="0" smtClean="0">
                <a:solidFill>
                  <a:schemeClr val="accent4">
                    <a:lumMod val="10000"/>
                  </a:schemeClr>
                </a:solidFill>
              </a:rPr>
              <a:t> — способность человека поддерживать требуемый уровень мощности работы в течение возможно более длительного времени при неизменных качественных её показателях; выполнять работу определенной квалификации трудности в течение продолжительного времени.</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457200" y="1214438"/>
            <a:ext cx="8401050" cy="5259387"/>
          </a:xfrm>
        </p:spPr>
        <p:txBody>
          <a:bodyPr>
            <a:normAutofit fontScale="92500"/>
          </a:bodyPr>
          <a:lstStyle/>
          <a:p>
            <a:pPr marL="274320" indent="-274320" fontAlgn="auto">
              <a:spcAft>
                <a:spcPts val="0"/>
              </a:spcAft>
              <a:buFont typeface="Wingdings"/>
              <a:buChar char=""/>
              <a:defRPr/>
            </a:pPr>
            <a:r>
              <a:rPr lang="ru-RU" dirty="0" smtClean="0"/>
              <a:t>	</a:t>
            </a:r>
            <a:r>
              <a:rPr lang="ru-RU" dirty="0" smtClean="0">
                <a:solidFill>
                  <a:schemeClr val="accent4">
                    <a:lumMod val="10000"/>
                  </a:schemeClr>
                </a:solidFill>
              </a:rPr>
              <a:t>Волевое усилие, эмоциональное возбуждение, интерес к выполняемой работе могут и компенсировать и маскировать наступившее утомление, в первом случае дееспособность не снижается, во втором снижается, но отсутствует чувство усталости. Интерес к делу рождает инициативу, поиски новых способов выполнения задания, при этом дееспособность иногда не только не снижается, но и повышается. Наличие усталости может помогать компенсированию утомления, являться стимулом к повышению внимания. </a:t>
            </a:r>
          </a:p>
          <a:p>
            <a:pPr marL="274320" indent="-274320" algn="just" fontAlgn="auto">
              <a:spcAft>
                <a:spcPts val="0"/>
              </a:spcAft>
              <a:buFont typeface="Wingdings"/>
              <a:buChar char=""/>
              <a:defRPr/>
            </a:pPr>
            <a:r>
              <a:rPr lang="ru-RU" dirty="0" smtClean="0">
                <a:solidFill>
                  <a:schemeClr val="accent4">
                    <a:lumMod val="10000"/>
                  </a:schemeClr>
                </a:solidFill>
              </a:rPr>
              <a:t>Отсутствие же  интереса к работе, астенические эмоции способствую появлению резко выраженной  усталости, снижению дееспособности раньше, чем наступают физиологические сдвиги, характеризующие утомление.</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457200" y="1214438"/>
            <a:ext cx="8401050" cy="5259387"/>
          </a:xfrm>
        </p:spPr>
        <p:txBody>
          <a:bodyPr>
            <a:normAutofit fontScale="92500" lnSpcReduction="20000"/>
          </a:bodyPr>
          <a:lstStyle/>
          <a:p>
            <a:pPr marL="274320" indent="-274320" algn="just" fontAlgn="auto">
              <a:spcAft>
                <a:spcPts val="0"/>
              </a:spcAft>
              <a:buFont typeface="Wingdings"/>
              <a:buChar char=""/>
              <a:defRPr/>
            </a:pPr>
            <a:r>
              <a:rPr lang="ru-RU" dirty="0" smtClean="0">
                <a:solidFill>
                  <a:schemeClr val="accent4">
                    <a:lumMod val="10000"/>
                  </a:schemeClr>
                </a:solidFill>
              </a:rPr>
              <a:t>	</a:t>
            </a:r>
            <a:r>
              <a:rPr lang="ru-RU" b="1" dirty="0" smtClean="0">
                <a:solidFill>
                  <a:schemeClr val="accent4">
                    <a:lumMod val="10000"/>
                  </a:schemeClr>
                </a:solidFill>
                <a:effectLst>
                  <a:outerShdw blurRad="38100" dist="38100" dir="2700000" algn="tl">
                    <a:srgbClr val="000000">
                      <a:alpha val="43137"/>
                    </a:srgbClr>
                  </a:outerShdw>
                </a:effectLst>
              </a:rPr>
              <a:t>Кумуляция (накапливание)</a:t>
            </a:r>
            <a:r>
              <a:rPr lang="ru-RU" dirty="0" smtClean="0">
                <a:solidFill>
                  <a:schemeClr val="accent4">
                    <a:lumMod val="10000"/>
                  </a:schemeClr>
                </a:solidFill>
              </a:rPr>
              <a:t> утомления в результате несоответствия между утомлением и отдыхом, приводит к переутомлению. Основным фактором утомления и переутомления является трудовая деятельность. Однако утомление, возникшее на производстве может быть осложнено дополнительными факторами — сверхурочные работы, дополнительная работа вечером, ночью, чрезмерные занятия спортом, или слабое  физическое развитие, нарушение режима питания, неполноценное, нерациональное, несбалансированное питание, курение, алкоголь, неблагоприятные жилищные условия, неудовлетворительные транспортные условия. В последние годы, ученые физиологи и психологи предложили термин «Транспортная болезнь» при выявлении симптомов нарушения здоровья у людей, находящихся в транспорте в течение 2-3 часов в сутки при переезде на работу и с работы, особенно, если приходится долгое время стоять в «пробках».</a:t>
            </a:r>
          </a:p>
          <a:p>
            <a:pPr marL="274320" indent="-274320" fontAlgn="auto">
              <a:spcAft>
                <a:spcPts val="0"/>
              </a:spcAft>
              <a:buFont typeface="Wingdings"/>
              <a:buChar char=""/>
              <a:defRPr/>
            </a:pPr>
            <a:endParaRPr lang="ru-RU" dirty="0" smtClean="0">
              <a:solidFill>
                <a:schemeClr val="accent4">
                  <a:lumMod val="10000"/>
                </a:schemeClr>
              </a:solidFil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457200" y="1214438"/>
            <a:ext cx="8401050" cy="5259387"/>
          </a:xfrm>
        </p:spPr>
        <p:txBody>
          <a:bodyPr>
            <a:normAutofit lnSpcReduction="10000"/>
          </a:bodyPr>
          <a:lstStyle/>
          <a:p>
            <a:pPr marL="274320" indent="-274320" fontAlgn="auto">
              <a:spcAft>
                <a:spcPts val="0"/>
              </a:spcAft>
              <a:buFont typeface="Wingdings"/>
              <a:buChar char=""/>
              <a:defRPr/>
            </a:pPr>
            <a:r>
              <a:rPr lang="ru-RU" dirty="0" smtClean="0">
                <a:solidFill>
                  <a:schemeClr val="accent4">
                    <a:lumMod val="10000"/>
                  </a:schemeClr>
                </a:solidFill>
              </a:rPr>
              <a:t>	Психологические и психогигиенические  мероприятия должны предусматривать облегчение условий труда, с целью профилактики утомления.</a:t>
            </a:r>
          </a:p>
          <a:p>
            <a:pPr marL="274320" indent="-274320" fontAlgn="auto">
              <a:spcAft>
                <a:spcPts val="0"/>
              </a:spcAft>
              <a:buFont typeface="Wingdings"/>
              <a:buNone/>
              <a:defRPr/>
            </a:pPr>
            <a:endParaRPr lang="ru-RU" dirty="0" smtClean="0">
              <a:solidFill>
                <a:schemeClr val="accent4">
                  <a:lumMod val="10000"/>
                </a:schemeClr>
              </a:solidFill>
            </a:endParaRPr>
          </a:p>
          <a:p>
            <a:pPr marL="274320" indent="-274320" algn="just" fontAlgn="auto">
              <a:spcAft>
                <a:spcPts val="0"/>
              </a:spcAft>
              <a:buFont typeface="Wingdings"/>
              <a:buChar char=""/>
              <a:defRPr/>
            </a:pPr>
            <a:r>
              <a:rPr lang="ru-RU" dirty="0" smtClean="0">
                <a:solidFill>
                  <a:schemeClr val="accent4">
                    <a:lumMod val="10000"/>
                  </a:schemeClr>
                </a:solidFill>
              </a:rPr>
              <a:t>	При изучении динамики утомления и дееспособности возникали парадоксальные случаи, свидетельствующие о резком проявлении утомления, постепенно выравнивающемся в течение второй половины рабочей смены. Так, многодетные работницы - прессовщицы Горьковского автомобильного завода, пешком приходившие издалека на работу, после утомительной домашней работы, отдыхали на нетяжелой сидячей работе.  Лётчики, утомленные городским транспортом, отдыхали в полёте.</a:t>
            </a:r>
          </a:p>
          <a:p>
            <a:pPr marL="274320" indent="-274320" fontAlgn="auto">
              <a:spcAft>
                <a:spcPts val="0"/>
              </a:spcAft>
              <a:buFont typeface="Wingdings"/>
              <a:buChar char=""/>
              <a:defRPr/>
            </a:pPr>
            <a:endParaRPr lang="ru-RU" dirty="0" smtClean="0">
              <a:solidFill>
                <a:schemeClr val="accent4">
                  <a:lumMod val="10000"/>
                </a:schemeClr>
              </a:solidFill>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7467600" cy="725487"/>
          </a:xfrm>
        </p:spPr>
        <p:txBody>
          <a:bodyPr>
            <a:normAutofit fontScale="90000"/>
          </a:bodyPr>
          <a:lstStyle/>
          <a:p>
            <a:pPr lvl="1" algn="ctr" fontAlgn="auto">
              <a:spcAft>
                <a:spcPts val="0"/>
              </a:spcAft>
              <a:defRPr/>
            </a:pPr>
            <a:r>
              <a:rPr lang="ru-RU" sz="2400" b="1" dirty="0">
                <a:solidFill>
                  <a:sysClr val="windowText" lastClr="000000"/>
                </a:solidFill>
                <a:effectLst>
                  <a:outerShdw blurRad="38100" dist="38100" dir="2700000" algn="tl">
                    <a:srgbClr val="000000">
                      <a:alpha val="43137"/>
                    </a:srgbClr>
                  </a:outerShdw>
                </a:effectLst>
              </a:rPr>
              <a:t> Научная организация труда (НОТ), </a:t>
            </a:r>
            <a:br>
              <a:rPr lang="ru-RU" sz="2400" b="1" dirty="0">
                <a:solidFill>
                  <a:sysClr val="windowText" lastClr="000000"/>
                </a:solidFill>
                <a:effectLst>
                  <a:outerShdw blurRad="38100" dist="38100" dir="2700000" algn="tl">
                    <a:srgbClr val="000000">
                      <a:alpha val="43137"/>
                    </a:srgbClr>
                  </a:outerShdw>
                </a:effectLst>
              </a:rPr>
            </a:br>
            <a:r>
              <a:rPr lang="ru-RU" sz="2400" b="1" dirty="0">
                <a:solidFill>
                  <a:sysClr val="windowText" lastClr="000000"/>
                </a:solidFill>
                <a:effectLst>
                  <a:outerShdw blurRad="38100" dist="38100" dir="2700000" algn="tl">
                    <a:srgbClr val="000000">
                      <a:alpha val="43137"/>
                    </a:srgbClr>
                  </a:outerShdw>
                </a:effectLst>
              </a:rPr>
              <a:t>её цели, задачи.</a:t>
            </a:r>
            <a:endParaRPr lang="ru-RU" sz="1800" b="1" dirty="0">
              <a:solidFill>
                <a:sysClr val="windowText" lastClr="000000"/>
              </a:solidFill>
              <a:effectLst>
                <a:outerShdw blurRad="38100" dist="38100" dir="2700000" algn="tl">
                  <a:srgbClr val="000000">
                    <a:alpha val="43137"/>
                  </a:srgbClr>
                </a:outerShdw>
              </a:effectLst>
            </a:endParaRPr>
          </a:p>
        </p:txBody>
      </p:sp>
      <p:sp>
        <p:nvSpPr>
          <p:cNvPr id="3" name="Содержимое 2"/>
          <p:cNvSpPr>
            <a:spLocks noGrp="1"/>
          </p:cNvSpPr>
          <p:nvPr>
            <p:ph sz="quarter" idx="1"/>
          </p:nvPr>
        </p:nvSpPr>
        <p:spPr>
          <a:xfrm>
            <a:off x="457200" y="1214438"/>
            <a:ext cx="8401050" cy="5259387"/>
          </a:xfrm>
        </p:spPr>
        <p:txBody>
          <a:bodyPr>
            <a:normAutofit/>
          </a:bodyPr>
          <a:lstStyle/>
          <a:p>
            <a:pPr marL="274320" indent="-274320" algn="just" fontAlgn="auto">
              <a:spcAft>
                <a:spcPts val="0"/>
              </a:spcAft>
              <a:buFont typeface="Wingdings"/>
              <a:buChar char=""/>
              <a:defRPr/>
            </a:pPr>
            <a:r>
              <a:rPr lang="ru-RU" dirty="0" smtClean="0">
                <a:solidFill>
                  <a:schemeClr val="accent4">
                    <a:lumMod val="10000"/>
                  </a:schemeClr>
                </a:solidFill>
              </a:rPr>
              <a:t>	При утомлении отмечается падение чувствительности различных анализаторов. Снижается ночное зрение, </a:t>
            </a:r>
            <a:r>
              <a:rPr lang="ru-RU" dirty="0" err="1" smtClean="0">
                <a:solidFill>
                  <a:schemeClr val="accent4">
                    <a:lumMod val="10000"/>
                  </a:schemeClr>
                </a:solidFill>
              </a:rPr>
              <a:t>электрочувствительность</a:t>
            </a:r>
            <a:r>
              <a:rPr lang="ru-RU" dirty="0" smtClean="0">
                <a:solidFill>
                  <a:schemeClr val="accent4">
                    <a:lumMod val="10000"/>
                  </a:schemeClr>
                </a:solidFill>
              </a:rPr>
              <a:t> глаза, слуховая чувствительность, обонятельная и мышечная чувствительность. Резко ухудшается устойчивость ясного видения (УЯВ), причем не только при выполнении работ, требующих напряжения зрения.</a:t>
            </a:r>
          </a:p>
          <a:p>
            <a:pPr marL="274320" indent="-274320" fontAlgn="auto">
              <a:spcAft>
                <a:spcPts val="0"/>
              </a:spcAft>
              <a:buFont typeface="Wingdings"/>
              <a:buNone/>
              <a:defRPr/>
            </a:pPr>
            <a:endParaRPr lang="ru-RU" dirty="0" smtClean="0">
              <a:solidFill>
                <a:schemeClr val="accent4">
                  <a:lumMod val="10000"/>
                </a:schemeClr>
              </a:solidFill>
            </a:endParaRPr>
          </a:p>
          <a:p>
            <a:pPr marL="274320" indent="-274320" algn="just" fontAlgn="auto">
              <a:spcAft>
                <a:spcPts val="0"/>
              </a:spcAft>
              <a:buFont typeface="Wingdings"/>
              <a:buChar char=""/>
              <a:defRPr/>
            </a:pPr>
            <a:r>
              <a:rPr lang="ru-RU" dirty="0" smtClean="0">
                <a:solidFill>
                  <a:schemeClr val="accent4">
                    <a:lumMod val="10000"/>
                  </a:schemeClr>
                </a:solidFill>
              </a:rPr>
              <a:t>	В двигательной сфере отмечается уменьшение мышечной силы, ухудшение координации движений, появляются лишние движения, скорость реакций уменьшается, при ходьбе длина шага становится короче.</a:t>
            </a:r>
          </a:p>
          <a:p>
            <a:pPr marL="274320" indent="-274320" fontAlgn="auto">
              <a:spcAft>
                <a:spcPts val="0"/>
              </a:spcAft>
              <a:buFont typeface="Wingdings"/>
              <a:buChar char=""/>
              <a:defRPr/>
            </a:pPr>
            <a:endParaRPr lang="ru-RU" dirty="0" smtClean="0">
              <a:solidFill>
                <a:schemeClr val="accent4">
                  <a:lumMod val="10000"/>
                </a:schemeClr>
              </a:solidFill>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7467600" cy="725487"/>
          </a:xfrm>
        </p:spPr>
        <p:txBody>
          <a:bodyPr>
            <a:normAutofit fontScale="90000"/>
          </a:bodyPr>
          <a:lstStyle/>
          <a:p>
            <a:pPr lvl="1" algn="ctr" fontAlgn="auto">
              <a:spcAft>
                <a:spcPts val="0"/>
              </a:spcAft>
              <a:defRPr/>
            </a:pPr>
            <a:r>
              <a:rPr lang="ru-RU" sz="2400" b="1" dirty="0">
                <a:solidFill>
                  <a:sysClr val="windowText" lastClr="000000"/>
                </a:solidFill>
                <a:effectLst>
                  <a:outerShdw blurRad="38100" dist="38100" dir="2700000" algn="tl">
                    <a:srgbClr val="000000">
                      <a:alpha val="43137"/>
                    </a:srgbClr>
                  </a:outerShdw>
                </a:effectLst>
              </a:rPr>
              <a:t>Научная организация труда (НОТ), </a:t>
            </a:r>
            <a:br>
              <a:rPr lang="ru-RU" sz="2400" b="1" dirty="0">
                <a:solidFill>
                  <a:sysClr val="windowText" lastClr="000000"/>
                </a:solidFill>
                <a:effectLst>
                  <a:outerShdw blurRad="38100" dist="38100" dir="2700000" algn="tl">
                    <a:srgbClr val="000000">
                      <a:alpha val="43137"/>
                    </a:srgbClr>
                  </a:outerShdw>
                </a:effectLst>
              </a:rPr>
            </a:br>
            <a:r>
              <a:rPr lang="ru-RU" sz="2400" b="1" dirty="0">
                <a:solidFill>
                  <a:sysClr val="windowText" lastClr="000000"/>
                </a:solidFill>
                <a:effectLst>
                  <a:outerShdw blurRad="38100" dist="38100" dir="2700000" algn="tl">
                    <a:srgbClr val="000000">
                      <a:alpha val="43137"/>
                    </a:srgbClr>
                  </a:outerShdw>
                </a:effectLst>
              </a:rPr>
              <a:t>её цели, задачи.</a:t>
            </a:r>
            <a:endParaRPr lang="ru-RU" sz="1800" b="1" dirty="0">
              <a:solidFill>
                <a:sysClr val="windowText" lastClr="000000"/>
              </a:solidFill>
              <a:effectLst>
                <a:outerShdw blurRad="38100" dist="38100" dir="2700000" algn="tl">
                  <a:srgbClr val="000000">
                    <a:alpha val="43137"/>
                  </a:srgbClr>
                </a:outerShdw>
              </a:effectLst>
            </a:endParaRPr>
          </a:p>
        </p:txBody>
      </p:sp>
      <p:sp>
        <p:nvSpPr>
          <p:cNvPr id="3" name="Содержимое 2"/>
          <p:cNvSpPr>
            <a:spLocks noGrp="1"/>
          </p:cNvSpPr>
          <p:nvPr>
            <p:ph sz="quarter" idx="1"/>
          </p:nvPr>
        </p:nvSpPr>
        <p:spPr>
          <a:xfrm>
            <a:off x="457200" y="1214438"/>
            <a:ext cx="8401050" cy="5259387"/>
          </a:xfrm>
        </p:spPr>
        <p:txBody>
          <a:bodyPr>
            <a:normAutofit fontScale="92500"/>
          </a:bodyPr>
          <a:lstStyle/>
          <a:p>
            <a:pPr marL="274320" indent="-274320" algn="just" fontAlgn="auto">
              <a:lnSpc>
                <a:spcPct val="200000"/>
              </a:lnSpc>
              <a:spcAft>
                <a:spcPts val="0"/>
              </a:spcAft>
              <a:buFont typeface="Wingdings"/>
              <a:buChar char=""/>
              <a:defRPr/>
            </a:pPr>
            <a:r>
              <a:rPr lang="ru-RU" dirty="0" smtClean="0">
                <a:solidFill>
                  <a:schemeClr val="accent4">
                    <a:lumMod val="10000"/>
                  </a:schemeClr>
                </a:solidFill>
              </a:rPr>
              <a:t>	Умственная деятельность и интенсивность внимания снижается, появляется выпадение памяти и затруднение запоминания, усложняется переключение внимания.</a:t>
            </a:r>
          </a:p>
          <a:p>
            <a:pPr marL="274320" indent="-274320" algn="just" fontAlgn="auto">
              <a:lnSpc>
                <a:spcPct val="200000"/>
              </a:lnSpc>
              <a:spcAft>
                <a:spcPts val="0"/>
              </a:spcAft>
              <a:buFont typeface="Wingdings"/>
              <a:buChar char=""/>
              <a:defRPr/>
            </a:pPr>
            <a:r>
              <a:rPr lang="ru-RU" dirty="0" smtClean="0">
                <a:solidFill>
                  <a:schemeClr val="accent4">
                    <a:lumMod val="10000"/>
                  </a:schemeClr>
                </a:solidFill>
              </a:rPr>
              <a:t>	</a:t>
            </a:r>
            <a:r>
              <a:rPr lang="ru-RU" b="1" dirty="0" smtClean="0">
                <a:solidFill>
                  <a:schemeClr val="accent4">
                    <a:lumMod val="10000"/>
                  </a:schemeClr>
                </a:solidFill>
              </a:rPr>
              <a:t>Очень характерный симптом утомления </a:t>
            </a:r>
            <a:r>
              <a:rPr lang="ru-RU" dirty="0" smtClean="0">
                <a:solidFill>
                  <a:schemeClr val="accent4">
                    <a:lumMod val="10000"/>
                  </a:schemeClr>
                </a:solidFill>
              </a:rPr>
              <a:t>— сонливость днём и расстройство сна ночью. Расстройство сна является чутким индикатором утомления и перехода его в переутомление.</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468313" y="260350"/>
            <a:ext cx="8401050" cy="5643563"/>
          </a:xfrm>
        </p:spPr>
        <p:txBody>
          <a:bodyPr>
            <a:normAutofit fontScale="62500" lnSpcReduction="20000"/>
          </a:bodyPr>
          <a:lstStyle/>
          <a:p>
            <a:pPr marL="274320" indent="-274320" algn="just" fontAlgn="auto">
              <a:spcAft>
                <a:spcPts val="0"/>
              </a:spcAft>
              <a:buFont typeface="Wingdings"/>
              <a:buNone/>
              <a:defRPr/>
            </a:pPr>
            <a:r>
              <a:rPr lang="ru-RU" sz="3400" dirty="0" smtClean="0">
                <a:solidFill>
                  <a:schemeClr val="accent4">
                    <a:lumMod val="10000"/>
                  </a:schemeClr>
                </a:solidFill>
              </a:rPr>
              <a:t>Режим труда и отдыха</a:t>
            </a:r>
          </a:p>
          <a:p>
            <a:pPr marL="274320" indent="-274320" algn="just" fontAlgn="auto">
              <a:spcAft>
                <a:spcPts val="0"/>
              </a:spcAft>
              <a:buFont typeface="Wingdings"/>
              <a:buNone/>
              <a:defRPr/>
            </a:pPr>
            <a:r>
              <a:rPr lang="ru-RU" sz="3400" dirty="0" smtClean="0">
                <a:solidFill>
                  <a:schemeClr val="accent4">
                    <a:lumMod val="10000"/>
                  </a:schemeClr>
                </a:solidFill>
              </a:rPr>
              <a:t>С целью профилактики утомления необходимо разрабатывать эффективные режимы труда и отдыха, с учетом профессии, вида работы и множества вышеуказанных факторов.</a:t>
            </a:r>
          </a:p>
          <a:p>
            <a:pPr marL="274320" indent="-274320" algn="just" fontAlgn="auto">
              <a:spcAft>
                <a:spcPts val="0"/>
              </a:spcAft>
              <a:buFont typeface="Wingdings"/>
              <a:buNone/>
              <a:defRPr/>
            </a:pPr>
            <a:r>
              <a:rPr lang="ru-RU" sz="3400" dirty="0" smtClean="0">
                <a:solidFill>
                  <a:schemeClr val="accent4">
                    <a:lumMod val="10000"/>
                  </a:schemeClr>
                </a:solidFill>
              </a:rPr>
              <a:t>Известный русский ученый И.М. Сеченов предложил «Золотое правило о трех восьмёрках». С физиологической точки зрения он доказал, что человек может прожить до 100 лет будучи здоровым. Время суток — 24 часа, разделил на три восьмёрки:</a:t>
            </a:r>
          </a:p>
          <a:p>
            <a:pPr marL="274320" indent="-274320" algn="just" fontAlgn="auto">
              <a:spcAft>
                <a:spcPts val="0"/>
              </a:spcAft>
              <a:buFont typeface="Wingdings"/>
              <a:buNone/>
              <a:defRPr/>
            </a:pPr>
            <a:endParaRPr lang="ru-RU" sz="3400" dirty="0" smtClean="0">
              <a:solidFill>
                <a:schemeClr val="accent4">
                  <a:lumMod val="10000"/>
                </a:schemeClr>
              </a:solidFill>
            </a:endParaRPr>
          </a:p>
          <a:p>
            <a:pPr marL="640080" lvl="1" indent="-274320" algn="just" fontAlgn="auto">
              <a:spcAft>
                <a:spcPts val="0"/>
              </a:spcAft>
              <a:buFont typeface="Wingdings 2"/>
              <a:buChar char=""/>
              <a:defRPr/>
            </a:pPr>
            <a:r>
              <a:rPr lang="ru-RU" sz="3400" dirty="0" smtClean="0">
                <a:solidFill>
                  <a:schemeClr val="accent4">
                    <a:lumMod val="10000"/>
                  </a:schemeClr>
                </a:solidFill>
              </a:rPr>
              <a:t>8 часов в сутки человек должен иметь полноценный сон (древняя китайская пословица говорит: «Десять ночей сна не заменят одной бессонной ночи»;</a:t>
            </a:r>
          </a:p>
          <a:p>
            <a:pPr marL="640080" lvl="1" indent="-274320" algn="just" fontAlgn="auto">
              <a:spcAft>
                <a:spcPts val="0"/>
              </a:spcAft>
              <a:buFont typeface="Wingdings 2"/>
              <a:buChar char=""/>
              <a:defRPr/>
            </a:pPr>
            <a:endParaRPr lang="ru-RU" sz="3400" dirty="0" smtClean="0">
              <a:solidFill>
                <a:schemeClr val="accent4">
                  <a:lumMod val="10000"/>
                </a:schemeClr>
              </a:solidFill>
            </a:endParaRPr>
          </a:p>
          <a:p>
            <a:pPr marL="640080" lvl="1" indent="-274320" algn="just" fontAlgn="auto">
              <a:spcAft>
                <a:spcPts val="0"/>
              </a:spcAft>
              <a:buFont typeface="Wingdings 2"/>
              <a:buChar char=""/>
              <a:defRPr/>
            </a:pPr>
            <a:r>
              <a:rPr lang="ru-RU" sz="3400" dirty="0" smtClean="0">
                <a:solidFill>
                  <a:schemeClr val="accent4">
                    <a:lumMod val="10000"/>
                  </a:schemeClr>
                </a:solidFill>
              </a:rPr>
              <a:t>8 часов в сутки рабочий день - (согласно Трудового Кодекса Российской Федерации — ФЗ № 90 от 30.06.2006 г.);</a:t>
            </a:r>
          </a:p>
          <a:p>
            <a:pPr marL="640080" lvl="1" indent="-274320" algn="just" fontAlgn="auto">
              <a:spcAft>
                <a:spcPts val="0"/>
              </a:spcAft>
              <a:buFont typeface="Wingdings 2"/>
              <a:buChar char=""/>
              <a:defRPr/>
            </a:pPr>
            <a:endParaRPr lang="ru-RU" sz="3400" dirty="0" smtClean="0">
              <a:solidFill>
                <a:schemeClr val="accent4">
                  <a:lumMod val="10000"/>
                </a:schemeClr>
              </a:solidFill>
            </a:endParaRPr>
          </a:p>
          <a:p>
            <a:pPr marL="640080" lvl="1" indent="-274320" algn="just" fontAlgn="auto">
              <a:spcAft>
                <a:spcPts val="0"/>
              </a:spcAft>
              <a:buFont typeface="Wingdings 2"/>
              <a:buChar char=""/>
              <a:defRPr/>
            </a:pPr>
            <a:r>
              <a:rPr lang="ru-RU" sz="3400" dirty="0" smtClean="0">
                <a:solidFill>
                  <a:schemeClr val="accent4">
                    <a:lumMod val="10000"/>
                  </a:schemeClr>
                </a:solidFill>
              </a:rPr>
              <a:t>8 часов полноценный активный отдых, желательно на природе (охота, рыбалка, туристические походы, прогулки по лесу, купание в речке, озере и т.п.</a:t>
            </a:r>
          </a:p>
          <a:p>
            <a:pPr marL="274320" indent="-274320" fontAlgn="auto">
              <a:spcAft>
                <a:spcPts val="0"/>
              </a:spcAft>
              <a:buFont typeface="Wingdings"/>
              <a:buChar char=""/>
              <a:defRPr/>
            </a:pPr>
            <a:endParaRPr lang="ru-RU" dirty="0" smtClean="0">
              <a:solidFill>
                <a:schemeClr val="accent4">
                  <a:lumMod val="10000"/>
                </a:schemeClr>
              </a:solidFill>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58175" cy="725487"/>
          </a:xfrm>
        </p:spPr>
        <p:txBody>
          <a:bodyPr>
            <a:normAutofit fontScale="90000"/>
          </a:bodyPr>
          <a:lstStyle/>
          <a:p>
            <a:pPr lvl="1" algn="ctr" fontAlgn="auto">
              <a:spcBef>
                <a:spcPts val="0"/>
              </a:spcBef>
              <a:spcAft>
                <a:spcPts val="0"/>
              </a:spcAft>
              <a:defRPr/>
            </a:pPr>
            <a:r>
              <a:rPr lang="ru-RU" sz="2200" b="1" dirty="0">
                <a:solidFill>
                  <a:schemeClr val="tx1">
                    <a:lumMod val="50000"/>
                  </a:schemeClr>
                </a:solidFill>
                <a:effectLst>
                  <a:outerShdw blurRad="38100" dist="38100" dir="2700000" algn="tl">
                    <a:srgbClr val="000000">
                      <a:alpha val="43137"/>
                    </a:srgbClr>
                  </a:outerShdw>
                </a:effectLst>
                <a:latin typeface="+mj-lt"/>
              </a:rPr>
              <a:t> ЭРГОНОМИКА: ПОНЯТИЕ, СВЯЗЬ С ГИГИЕНОЙ  И ФИЗИОЛОГИЕЙ ТРУДА</a:t>
            </a:r>
            <a:endParaRPr lang="ru-RU" sz="2200" b="1" dirty="0">
              <a:solidFill>
                <a:schemeClr val="tx1">
                  <a:lumMod val="50000"/>
                </a:schemeClr>
              </a:solidFill>
              <a:effectLst>
                <a:outerShdw blurRad="38100" dist="38100" dir="2700000" algn="tl">
                  <a:srgbClr val="000000">
                    <a:alpha val="43137"/>
                  </a:srgbClr>
                </a:outerShdw>
              </a:effectLst>
              <a:latin typeface="+mj-lt"/>
            </a:endParaRPr>
          </a:p>
        </p:txBody>
      </p:sp>
      <p:sp>
        <p:nvSpPr>
          <p:cNvPr id="3" name="Содержимое 2"/>
          <p:cNvSpPr>
            <a:spLocks noGrp="1"/>
          </p:cNvSpPr>
          <p:nvPr>
            <p:ph sz="quarter" idx="1"/>
          </p:nvPr>
        </p:nvSpPr>
        <p:spPr>
          <a:xfrm>
            <a:off x="457200" y="1000125"/>
            <a:ext cx="7972425" cy="5473700"/>
          </a:xfrm>
        </p:spPr>
        <p:txBody>
          <a:bodyPr>
            <a:normAutofit/>
          </a:bodyPr>
          <a:lstStyle/>
          <a:p>
            <a:pPr marL="274320" indent="-274320" algn="just" fontAlgn="auto">
              <a:lnSpc>
                <a:spcPct val="200000"/>
              </a:lnSpc>
              <a:spcAft>
                <a:spcPts val="0"/>
              </a:spcAft>
              <a:buFont typeface="Wingdings"/>
              <a:buChar char=""/>
              <a:defRPr/>
            </a:pPr>
            <a:r>
              <a:rPr lang="ru-RU" dirty="0" smtClean="0">
                <a:solidFill>
                  <a:schemeClr val="accent4">
                    <a:lumMod val="10000"/>
                  </a:schemeClr>
                </a:solidFill>
              </a:rPr>
              <a:t> 	</a:t>
            </a:r>
            <a:r>
              <a:rPr lang="ru-RU" b="1" dirty="0" smtClean="0">
                <a:solidFill>
                  <a:schemeClr val="accent4">
                    <a:lumMod val="10000"/>
                  </a:schemeClr>
                </a:solidFill>
              </a:rPr>
              <a:t>Эргономика</a:t>
            </a:r>
            <a:r>
              <a:rPr lang="ru-RU" dirty="0" smtClean="0">
                <a:solidFill>
                  <a:schemeClr val="accent4">
                    <a:lumMod val="10000"/>
                  </a:schemeClr>
                </a:solidFill>
              </a:rPr>
              <a:t> (греч.  работа + </a:t>
            </a:r>
            <a:r>
              <a:rPr lang="ru-RU" dirty="0" err="1" smtClean="0">
                <a:solidFill>
                  <a:schemeClr val="accent4">
                    <a:lumMod val="10000"/>
                  </a:schemeClr>
                </a:solidFill>
              </a:rPr>
              <a:t>закон=</a:t>
            </a:r>
            <a:r>
              <a:rPr lang="ru-RU" dirty="0" smtClean="0">
                <a:solidFill>
                  <a:schemeClr val="accent4">
                    <a:lumMod val="10000"/>
                  </a:schemeClr>
                </a:solidFill>
              </a:rPr>
              <a:t> </a:t>
            </a:r>
            <a:r>
              <a:rPr lang="ru-RU" dirty="0" err="1" smtClean="0">
                <a:solidFill>
                  <a:schemeClr val="accent4">
                    <a:lumMod val="10000"/>
                  </a:schemeClr>
                </a:solidFill>
              </a:rPr>
              <a:t>законоработа</a:t>
            </a:r>
            <a:r>
              <a:rPr lang="ru-RU" dirty="0" smtClean="0">
                <a:solidFill>
                  <a:schemeClr val="accent4">
                    <a:lumMod val="10000"/>
                  </a:schemeClr>
                </a:solidFill>
              </a:rPr>
              <a:t>) — научная дисциплина, изучающая трудовые процессы с целью оптимизации орудий и условий труда, повышения эффективности трудовой деятельности человека и сохранения его здоровья.</a:t>
            </a:r>
          </a:p>
          <a:p>
            <a:pPr marL="274320" indent="-274320" algn="just" fontAlgn="auto">
              <a:spcAft>
                <a:spcPts val="0"/>
              </a:spcAft>
              <a:buFont typeface="Wingdings"/>
              <a:buNone/>
              <a:defRPr/>
            </a:pPr>
            <a:endParaRPr lang="ru-RU" dirty="0" smtClean="0">
              <a:solidFill>
                <a:schemeClr val="accent4">
                  <a:lumMod val="10000"/>
                </a:schemeClr>
              </a:solidFill>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457200" y="1000125"/>
            <a:ext cx="8258175" cy="5473700"/>
          </a:xfrm>
        </p:spPr>
        <p:txBody>
          <a:bodyPr>
            <a:normAutofit fontScale="92500" lnSpcReduction="10000"/>
          </a:bodyPr>
          <a:lstStyle/>
          <a:p>
            <a:pPr marL="274320" indent="-274320" algn="just" fontAlgn="auto">
              <a:lnSpc>
                <a:spcPct val="120000"/>
              </a:lnSpc>
              <a:spcAft>
                <a:spcPts val="0"/>
              </a:spcAft>
              <a:buFont typeface="Wingdings"/>
              <a:buChar char=""/>
              <a:defRPr/>
            </a:pPr>
            <a:r>
              <a:rPr lang="ru-RU" dirty="0" smtClean="0">
                <a:solidFill>
                  <a:schemeClr val="accent4">
                    <a:lumMod val="10000"/>
                  </a:schemeClr>
                </a:solidFill>
              </a:rPr>
              <a:t>	Эргономика использует знания анатомии, физиологии, психологии и гигиены труда, инженерной психологи и ряда технических наук. </a:t>
            </a:r>
          </a:p>
          <a:p>
            <a:pPr marL="274320" indent="-274320" algn="just" fontAlgn="auto">
              <a:lnSpc>
                <a:spcPct val="120000"/>
              </a:lnSpc>
              <a:spcAft>
                <a:spcPts val="0"/>
              </a:spcAft>
              <a:buFont typeface="Wingdings"/>
              <a:buChar char=""/>
              <a:defRPr/>
            </a:pPr>
            <a:r>
              <a:rPr lang="ru-RU" dirty="0" smtClean="0">
                <a:solidFill>
                  <a:schemeClr val="accent4">
                    <a:lumMod val="10000"/>
                  </a:schemeClr>
                </a:solidFill>
              </a:rPr>
              <a:t>	</a:t>
            </a:r>
            <a:r>
              <a:rPr lang="ru-RU" b="1" dirty="0" smtClean="0">
                <a:solidFill>
                  <a:schemeClr val="accent4">
                    <a:lumMod val="10000"/>
                  </a:schemeClr>
                </a:solidFill>
              </a:rPr>
              <a:t>Основным объектом эргономических исследований </a:t>
            </a:r>
            <a:r>
              <a:rPr lang="ru-RU" dirty="0" smtClean="0">
                <a:solidFill>
                  <a:schemeClr val="accent4">
                    <a:lumMod val="10000"/>
                  </a:schemeClr>
                </a:solidFill>
              </a:rPr>
              <a:t>является сложная система «человек-машина», в которой ведущая роль принадлежит человеку. </a:t>
            </a:r>
          </a:p>
          <a:p>
            <a:pPr marL="274320" indent="-274320" algn="just" fontAlgn="auto">
              <a:lnSpc>
                <a:spcPct val="120000"/>
              </a:lnSpc>
              <a:spcAft>
                <a:spcPts val="0"/>
              </a:spcAft>
              <a:buFont typeface="Wingdings"/>
              <a:buNone/>
              <a:defRPr/>
            </a:pPr>
            <a:r>
              <a:rPr lang="ru-RU" dirty="0" smtClean="0">
                <a:solidFill>
                  <a:schemeClr val="accent4">
                    <a:lumMod val="10000"/>
                  </a:schemeClr>
                </a:solidFill>
              </a:rPr>
              <a:t>Система «человек-машина» - технико-экономическая система, состоящая из человека (оператора или группы операторов) и машины, посредством которой он осуществляет трудовую деятельность. Диапазон, охватывающих понятие системы «человек-машина», весьма широк, от простых (рабочий станок) до сложнейших производственных комплексов.</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457200" y="1000125"/>
            <a:ext cx="8472488" cy="5473700"/>
          </a:xfrm>
        </p:spPr>
        <p:txBody>
          <a:bodyPr>
            <a:normAutofit lnSpcReduction="10000"/>
          </a:bodyPr>
          <a:lstStyle/>
          <a:p>
            <a:pPr marL="274320" indent="-274320" algn="just" fontAlgn="auto">
              <a:lnSpc>
                <a:spcPct val="150000"/>
              </a:lnSpc>
              <a:spcAft>
                <a:spcPts val="0"/>
              </a:spcAft>
              <a:buFont typeface="Wingdings"/>
              <a:buNone/>
              <a:defRPr/>
            </a:pPr>
            <a:r>
              <a:rPr lang="ru-RU" dirty="0" smtClean="0">
                <a:solidFill>
                  <a:schemeClr val="accent4">
                    <a:lumMod val="10000"/>
                  </a:schemeClr>
                </a:solidFill>
              </a:rPr>
              <a:t>	Технические средства СЧМ включают, кроме управляемого объекта (машины), комплекс устройств автоматического контроля и управления: датчики, выдающие сигналы о значениях параметров объекта, предметы труда и среды, исполнительные устройства, устройства защиты и блокировки, а также сбора математической и логической обработки информации, устройства, обеспечивающие взаимодействие человека и техники — пульты управления, средства отображения информации и др. </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323850" y="260350"/>
            <a:ext cx="8401050" cy="5715000"/>
          </a:xfrm>
        </p:spPr>
        <p:txBody>
          <a:bodyPr>
            <a:normAutofit fontScale="92500"/>
          </a:bodyPr>
          <a:lstStyle/>
          <a:p>
            <a:pPr marL="274320" indent="-274320" algn="just" fontAlgn="auto">
              <a:spcAft>
                <a:spcPts val="0"/>
              </a:spcAft>
              <a:buFont typeface="Wingdings"/>
              <a:buChar char=""/>
              <a:defRPr/>
            </a:pPr>
            <a:r>
              <a:rPr lang="ru-RU" dirty="0" smtClean="0">
                <a:solidFill>
                  <a:schemeClr val="accent4">
                    <a:lumMod val="10000"/>
                  </a:schemeClr>
                </a:solidFill>
              </a:rPr>
              <a:t>	Главным управляющим звеном СЧМ является человек, знающий и понимающий цели деятельности, способный ориентироваться и принимать решения в сложных и непредвиденных обстоятельствах, воспринимать и обобщать информацию, представляемую в различных формах.</a:t>
            </a:r>
          </a:p>
          <a:p>
            <a:pPr marL="0" indent="0" algn="just" fontAlgn="auto">
              <a:spcAft>
                <a:spcPts val="0"/>
              </a:spcAft>
              <a:buFont typeface="Wingdings"/>
              <a:buNone/>
              <a:defRPr/>
            </a:pPr>
            <a:r>
              <a:rPr lang="ru-RU" dirty="0">
                <a:solidFill>
                  <a:schemeClr val="accent4">
                    <a:lumMod val="10000"/>
                  </a:schemeClr>
                </a:solidFill>
              </a:rPr>
              <a:t>	</a:t>
            </a:r>
            <a:r>
              <a:rPr lang="ru-RU" dirty="0" smtClean="0">
                <a:solidFill>
                  <a:schemeClr val="accent4">
                    <a:lumMod val="10000"/>
                  </a:schemeClr>
                </a:solidFill>
              </a:rPr>
              <a:t>При распределении функций СЧМ учитывают преимущественные возможности  человека и автоматических устройств, особенности их взаимодействия, экономические и социальные факторы, надёжность систем и условий безопасности работы человека. По мере роста уровня автоматизации все большее число второстепенных, утомительных для человека операций передаётся автоматам. За человеком остаются функции программирования работы автоматических устройств, принятия принципиальных решений и технического обслуживания.</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468313" y="404813"/>
            <a:ext cx="7972425" cy="5473700"/>
          </a:xfrm>
        </p:spPr>
        <p:txBody>
          <a:bodyPr>
            <a:normAutofit fontScale="92500" lnSpcReduction="20000"/>
          </a:bodyPr>
          <a:lstStyle/>
          <a:p>
            <a:pPr marL="274320" indent="-274320" algn="just" fontAlgn="auto">
              <a:spcAft>
                <a:spcPts val="0"/>
              </a:spcAft>
              <a:buFont typeface="Wingdings"/>
              <a:buChar char=""/>
              <a:defRPr/>
            </a:pPr>
            <a:r>
              <a:rPr lang="ru-RU" dirty="0" smtClean="0">
                <a:solidFill>
                  <a:schemeClr val="accent4">
                    <a:lumMod val="10000"/>
                  </a:schemeClr>
                </a:solidFill>
              </a:rPr>
              <a:t>	Согласование характеристик техники и человека, подразумевает обеспечение психофизиологического комфорта людей, создание таких условий, при которых операторы не чувствуют себя придатками техники и не испытывают чрезмерных физических нагрузок.</a:t>
            </a:r>
          </a:p>
          <a:p>
            <a:pPr marL="274320" indent="-274320" algn="just" fontAlgn="auto">
              <a:spcAft>
                <a:spcPts val="0"/>
              </a:spcAft>
              <a:buFont typeface="Wingdings"/>
              <a:buChar char=""/>
              <a:defRPr/>
            </a:pPr>
            <a:r>
              <a:rPr lang="ru-RU" dirty="0" smtClean="0">
                <a:solidFill>
                  <a:schemeClr val="accent4">
                    <a:lumMod val="10000"/>
                  </a:schemeClr>
                </a:solidFill>
              </a:rPr>
              <a:t>	Особое внимание уделяется организации информационного потока, в целях предупреждения перегрузки оператора, приводящей к стрессу, или недогрузки, вызывающей полусонное состояние и снижение внимания. Необходимо также стремиться к созданию оптимальных, комфортных условий для операторов (</a:t>
            </a:r>
            <a:r>
              <a:rPr lang="ru-RU" dirty="0" err="1" smtClean="0">
                <a:solidFill>
                  <a:schemeClr val="accent4">
                    <a:lumMod val="10000"/>
                  </a:schemeClr>
                </a:solidFill>
              </a:rPr>
              <a:t>копмановка</a:t>
            </a:r>
            <a:r>
              <a:rPr lang="ru-RU" dirty="0" smtClean="0">
                <a:solidFill>
                  <a:schemeClr val="accent4">
                    <a:lumMod val="10000"/>
                  </a:schemeClr>
                </a:solidFill>
              </a:rPr>
              <a:t> рабочего места, обзор, сидение, поза и.т.п.)</a:t>
            </a:r>
          </a:p>
          <a:p>
            <a:pPr marL="274320" indent="-274320" fontAlgn="auto">
              <a:spcAft>
                <a:spcPts val="0"/>
              </a:spcAft>
              <a:buFont typeface="Wingdings"/>
              <a:buChar char=""/>
              <a:defRPr/>
            </a:pPr>
            <a:r>
              <a:rPr lang="ru-RU" b="1" dirty="0" smtClean="0">
                <a:solidFill>
                  <a:schemeClr val="accent4">
                    <a:lumMod val="10000"/>
                  </a:schemeClr>
                </a:solidFill>
              </a:rPr>
              <a:t>Конечная цель </a:t>
            </a:r>
            <a:r>
              <a:rPr lang="ru-RU" dirty="0" smtClean="0">
                <a:solidFill>
                  <a:schemeClr val="accent4">
                    <a:lumMod val="10000"/>
                  </a:schemeClr>
                </a:solidFill>
              </a:rPr>
              <a:t>— обеспечение максимальной производительности труда, создание высококачественной конкурентоспособной на мировом рынке продукции, (что очень важно при вступлении России в ВТО — всемирную торговую организацию), при условии полной безвредности для здоровья человека.</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395288" y="333375"/>
            <a:ext cx="8329612" cy="5857875"/>
          </a:xfrm>
        </p:spPr>
        <p:txBody>
          <a:bodyPr>
            <a:normAutofit/>
          </a:bodyPr>
          <a:lstStyle/>
          <a:p>
            <a:pPr marL="274320" indent="-274320" algn="just" fontAlgn="auto">
              <a:spcAft>
                <a:spcPts val="0"/>
              </a:spcAft>
              <a:buFont typeface="Wingdings"/>
              <a:buNone/>
              <a:defRPr/>
            </a:pPr>
            <a:r>
              <a:rPr lang="ru-RU" sz="2800" dirty="0" smtClean="0">
                <a:solidFill>
                  <a:schemeClr val="accent4">
                    <a:lumMod val="10000"/>
                  </a:schemeClr>
                </a:solidFill>
              </a:rPr>
              <a:t>	Возникновение и развитие </a:t>
            </a:r>
            <a:r>
              <a:rPr lang="ru-RU" sz="2800" b="1" dirty="0" smtClean="0">
                <a:solidFill>
                  <a:schemeClr val="accent4">
                    <a:lumMod val="10000"/>
                  </a:schemeClr>
                </a:solidFill>
                <a:effectLst>
                  <a:outerShdw blurRad="38100" dist="38100" dir="2700000" algn="tl">
                    <a:srgbClr val="000000">
                      <a:alpha val="43137"/>
                    </a:srgbClr>
                  </a:outerShdw>
                </a:effectLst>
              </a:rPr>
              <a:t>ЭРГОНОМИКИ </a:t>
            </a:r>
            <a:r>
              <a:rPr lang="ru-RU" sz="2800" dirty="0" smtClean="0">
                <a:solidFill>
                  <a:schemeClr val="accent4">
                    <a:lumMod val="10000"/>
                  </a:schemeClr>
                </a:solidFill>
              </a:rPr>
              <a:t>обусловлены научно-техническим прогрессом. На основе комплексного изучения отдельных видов трудовой деятельности ученый физиолог  </a:t>
            </a:r>
            <a:r>
              <a:rPr lang="ru-RU" sz="2800" b="1" dirty="0" smtClean="0">
                <a:solidFill>
                  <a:schemeClr val="accent4">
                    <a:lumMod val="10000"/>
                  </a:schemeClr>
                </a:solidFill>
                <a:effectLst>
                  <a:outerShdw blurRad="38100" dist="38100" dir="2700000" algn="tl">
                    <a:srgbClr val="000000">
                      <a:alpha val="43137"/>
                    </a:srgbClr>
                  </a:outerShdw>
                </a:effectLst>
              </a:rPr>
              <a:t>Бехтерев В.М.</a:t>
            </a:r>
            <a:r>
              <a:rPr lang="ru-RU" sz="2800" dirty="0" smtClean="0">
                <a:solidFill>
                  <a:schemeClr val="accent4">
                    <a:lumMod val="10000"/>
                  </a:schemeClr>
                </a:solidFill>
              </a:rPr>
              <a:t> предложил выделить эргономику  в отдельную дисциплину и создать комплекс стандартов общих эргономических требований к производственному оборудованию, рабочим местам, органам управления, средствам информации.</a:t>
            </a:r>
          </a:p>
          <a:p>
            <a:pPr marL="274320" indent="-274320" algn="just" fontAlgn="auto">
              <a:spcAft>
                <a:spcPts val="0"/>
              </a:spcAft>
              <a:buFont typeface="Wingdings"/>
              <a:buNone/>
              <a:defRPr/>
            </a:pPr>
            <a:endParaRPr lang="ru-RU" dirty="0" smtClean="0">
              <a:solidFill>
                <a:schemeClr val="accent4">
                  <a:lumMod val="10000"/>
                </a:schemeClr>
              </a:solidFill>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539750" y="260350"/>
            <a:ext cx="7972425" cy="5473700"/>
          </a:xfrm>
        </p:spPr>
        <p:txBody>
          <a:bodyPr>
            <a:normAutofit/>
          </a:bodyPr>
          <a:lstStyle/>
          <a:p>
            <a:pPr marL="274320" indent="-274320" algn="just" fontAlgn="auto">
              <a:spcAft>
                <a:spcPts val="0"/>
              </a:spcAft>
              <a:buFont typeface="Wingdings"/>
              <a:buChar char=""/>
              <a:defRPr/>
            </a:pPr>
            <a:r>
              <a:rPr lang="ru-RU" dirty="0" smtClean="0"/>
              <a:t>	</a:t>
            </a:r>
            <a:r>
              <a:rPr lang="ru-RU" dirty="0" smtClean="0">
                <a:solidFill>
                  <a:schemeClr val="accent4">
                    <a:lumMod val="10000"/>
                  </a:schemeClr>
                </a:solidFill>
              </a:rPr>
              <a:t>Основным методологическим принципом эргономики является системный подход, комплексно изучаются все факторы с позиции влияния на человека.</a:t>
            </a:r>
          </a:p>
          <a:p>
            <a:pPr marL="274320" indent="-274320" algn="just" fontAlgn="auto">
              <a:spcAft>
                <a:spcPts val="0"/>
              </a:spcAft>
              <a:buFont typeface="Wingdings"/>
              <a:buChar char=""/>
              <a:defRPr/>
            </a:pPr>
            <a:endParaRPr lang="ru-RU" dirty="0" smtClean="0">
              <a:solidFill>
                <a:schemeClr val="accent4">
                  <a:lumMod val="10000"/>
                </a:schemeClr>
              </a:solidFill>
            </a:endParaRPr>
          </a:p>
          <a:p>
            <a:pPr marL="274320" indent="-274320" algn="just" fontAlgn="auto">
              <a:spcAft>
                <a:spcPts val="0"/>
              </a:spcAft>
              <a:buFont typeface="Wingdings"/>
              <a:buChar char=""/>
              <a:defRPr/>
            </a:pPr>
            <a:r>
              <a:rPr lang="ru-RU" dirty="0" smtClean="0">
                <a:solidFill>
                  <a:schemeClr val="accent4">
                    <a:lumMod val="10000"/>
                  </a:schemeClr>
                </a:solidFill>
              </a:rPr>
              <a:t>Используются: </a:t>
            </a:r>
            <a:r>
              <a:rPr lang="ru-RU" b="1" dirty="0" smtClean="0">
                <a:solidFill>
                  <a:schemeClr val="accent4">
                    <a:lumMod val="10000"/>
                  </a:schemeClr>
                </a:solidFill>
              </a:rPr>
              <a:t>хронометраж </a:t>
            </a:r>
            <a:r>
              <a:rPr lang="ru-RU" dirty="0" smtClean="0">
                <a:solidFill>
                  <a:schemeClr val="accent4">
                    <a:lumMod val="10000"/>
                  </a:schemeClr>
                </a:solidFill>
              </a:rPr>
              <a:t>(измерение затрат времени на выполнение производственных операций и их элементов, </a:t>
            </a:r>
            <a:r>
              <a:rPr lang="ru-RU" b="1" dirty="0" smtClean="0">
                <a:solidFill>
                  <a:schemeClr val="accent4">
                    <a:lumMod val="10000"/>
                  </a:schemeClr>
                </a:solidFill>
              </a:rPr>
              <a:t>методы </a:t>
            </a:r>
            <a:r>
              <a:rPr lang="ru-RU" b="1" dirty="0" err="1" smtClean="0">
                <a:solidFill>
                  <a:schemeClr val="accent4">
                    <a:lumMod val="10000"/>
                  </a:schemeClr>
                </a:solidFill>
              </a:rPr>
              <a:t>профессиографии</a:t>
            </a:r>
            <a:r>
              <a:rPr lang="ru-RU" b="1" dirty="0" smtClean="0">
                <a:solidFill>
                  <a:schemeClr val="accent4">
                    <a:lumMod val="10000"/>
                  </a:schemeClr>
                </a:solidFill>
              </a:rPr>
              <a:t> </a:t>
            </a:r>
            <a:r>
              <a:rPr lang="ru-RU" dirty="0" smtClean="0">
                <a:solidFill>
                  <a:schemeClr val="accent4">
                    <a:lumMod val="10000"/>
                  </a:schemeClr>
                </a:solidFill>
              </a:rPr>
              <a:t>(описание характера труда, изучение трудовых действий и рабочей позы), </a:t>
            </a:r>
            <a:r>
              <a:rPr lang="ru-RU" b="1" dirty="0" smtClean="0">
                <a:solidFill>
                  <a:schemeClr val="accent4">
                    <a:lumMod val="10000"/>
                  </a:schemeClr>
                </a:solidFill>
              </a:rPr>
              <a:t>наблюдение и опрос </a:t>
            </a:r>
            <a:r>
              <a:rPr lang="ru-RU" dirty="0" smtClean="0">
                <a:solidFill>
                  <a:schemeClr val="accent4">
                    <a:lumMod val="10000"/>
                  </a:schemeClr>
                </a:solidFill>
              </a:rPr>
              <a:t>(с помощью анкет, интервьюирования).</a:t>
            </a:r>
          </a:p>
          <a:p>
            <a:pPr marL="274320" indent="-274320" algn="just" fontAlgn="auto">
              <a:spcAft>
                <a:spcPts val="0"/>
              </a:spcAft>
              <a:buFont typeface="Wingdings"/>
              <a:buNone/>
              <a:defRPr/>
            </a:pPr>
            <a:endParaRPr lang="ru-RU" dirty="0" smtClean="0">
              <a:solidFill>
                <a:schemeClr val="accent4">
                  <a:lumMod val="10000"/>
                </a:schemeClr>
              </a:solidFill>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457200" y="1000125"/>
            <a:ext cx="7972425" cy="5473700"/>
          </a:xfrm>
        </p:spPr>
        <p:txBody>
          <a:bodyPr>
            <a:normAutofit/>
          </a:bodyPr>
          <a:lstStyle/>
          <a:p>
            <a:pPr marL="274320" indent="-274320" algn="just" fontAlgn="auto">
              <a:spcAft>
                <a:spcPts val="0"/>
              </a:spcAft>
              <a:buFont typeface="Wingdings"/>
              <a:buNone/>
              <a:defRPr/>
            </a:pPr>
            <a:r>
              <a:rPr lang="ru-RU" dirty="0" smtClean="0"/>
              <a:t>	</a:t>
            </a:r>
            <a:r>
              <a:rPr lang="ru-RU" dirty="0" smtClean="0">
                <a:solidFill>
                  <a:schemeClr val="accent4">
                    <a:lumMod val="10000"/>
                  </a:schemeClr>
                </a:solidFill>
              </a:rPr>
              <a:t>Все используемые методы направлены на изучение условий труда, оценки риска здоровью работников,  для рационализации организации рабочего места, с точки зрения обеспечения  удобной  рабочей позы,  оптимальных траекторий, допустимых скоростей, числа движений и величины усилий, прилагаемых к органам управления, на изучение функционального состояния систем организма человека (определение степени статического напряжения мышц),  физиологические затраты (по данным электромиографии, частоты сердечных сокращений, </a:t>
            </a:r>
            <a:r>
              <a:rPr lang="ru-RU" dirty="0" err="1" smtClean="0">
                <a:solidFill>
                  <a:schemeClr val="accent4">
                    <a:lumMod val="10000"/>
                  </a:schemeClr>
                </a:solidFill>
              </a:rPr>
              <a:t>энерготрат</a:t>
            </a:r>
            <a:r>
              <a:rPr lang="ru-RU" dirty="0" smtClean="0">
                <a:solidFill>
                  <a:schemeClr val="accent4">
                    <a:lumMod val="10000"/>
                  </a:schemeClr>
                </a:solidFill>
              </a:rPr>
              <a:t> и др.).</a:t>
            </a:r>
          </a:p>
          <a:p>
            <a:pPr marL="274320" indent="-274320" algn="just" fontAlgn="auto">
              <a:spcAft>
                <a:spcPts val="0"/>
              </a:spcAft>
              <a:buFont typeface="Wingdings"/>
              <a:buNone/>
              <a:defRPr/>
            </a:pPr>
            <a:endParaRPr lang="ru-RU" dirty="0" smtClean="0">
              <a:solidFill>
                <a:schemeClr val="accent4">
                  <a:lumMod val="10000"/>
                </a:schemeClr>
              </a:solidFill>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457200" y="1000125"/>
            <a:ext cx="7972425" cy="5473700"/>
          </a:xfrm>
        </p:spPr>
        <p:txBody>
          <a:bodyPr>
            <a:normAutofit/>
          </a:bodyPr>
          <a:lstStyle/>
          <a:p>
            <a:pPr marL="274320" indent="-274320" algn="just" fontAlgn="auto">
              <a:lnSpc>
                <a:spcPct val="200000"/>
              </a:lnSpc>
              <a:spcAft>
                <a:spcPts val="0"/>
              </a:spcAft>
              <a:buFont typeface="Wingdings"/>
              <a:buNone/>
              <a:defRPr/>
            </a:pPr>
            <a:r>
              <a:rPr lang="ru-RU" dirty="0" smtClean="0"/>
              <a:t> 	</a:t>
            </a:r>
            <a:r>
              <a:rPr lang="ru-RU" b="1" dirty="0" smtClean="0">
                <a:solidFill>
                  <a:schemeClr val="accent4">
                    <a:lumMod val="10000"/>
                  </a:schemeClr>
                </a:solidFill>
              </a:rPr>
              <a:t>Все исследования, анализ и оценка эргономических показателей проводятся с целью снижения и профилактики утомления, повышения работоспособности и сохранения здоровья.</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58175" cy="725487"/>
          </a:xfrm>
        </p:spPr>
        <p:txBody>
          <a:bodyPr/>
          <a:lstStyle/>
          <a:p>
            <a:pPr lvl="1" algn="ctr" fontAlgn="auto">
              <a:spcBef>
                <a:spcPts val="0"/>
              </a:spcBef>
              <a:spcAft>
                <a:spcPts val="0"/>
              </a:spcAft>
              <a:defRPr/>
            </a:pPr>
            <a:r>
              <a:rPr lang="ru-RU" sz="2200" b="1" dirty="0">
                <a:solidFill>
                  <a:schemeClr val="tx1">
                    <a:lumMod val="50000"/>
                  </a:schemeClr>
                </a:solidFill>
                <a:effectLst>
                  <a:outerShdw blurRad="38100" dist="38100" dir="2700000" algn="tl">
                    <a:srgbClr val="000000">
                      <a:alpha val="43137"/>
                    </a:srgbClr>
                  </a:outerShdw>
                </a:effectLst>
                <a:latin typeface="+mj-lt"/>
              </a:rPr>
              <a:t>ПРОФЕССИОНАЛЬННЫЙ ОТБОР</a:t>
            </a:r>
            <a:endParaRPr lang="ru-RU" sz="2200" b="1" dirty="0">
              <a:solidFill>
                <a:schemeClr val="tx1">
                  <a:lumMod val="50000"/>
                </a:schemeClr>
              </a:solidFill>
              <a:effectLst>
                <a:outerShdw blurRad="38100" dist="38100" dir="2700000" algn="tl">
                  <a:srgbClr val="000000">
                    <a:alpha val="43137"/>
                  </a:srgbClr>
                </a:outerShdw>
              </a:effectLst>
              <a:latin typeface="+mj-lt"/>
            </a:endParaRPr>
          </a:p>
        </p:txBody>
      </p:sp>
      <p:sp>
        <p:nvSpPr>
          <p:cNvPr id="3" name="Содержимое 2"/>
          <p:cNvSpPr>
            <a:spLocks noGrp="1"/>
          </p:cNvSpPr>
          <p:nvPr>
            <p:ph sz="quarter" idx="1"/>
          </p:nvPr>
        </p:nvSpPr>
        <p:spPr>
          <a:xfrm>
            <a:off x="457200" y="1000125"/>
            <a:ext cx="7972425" cy="5473700"/>
          </a:xfrm>
        </p:spPr>
        <p:txBody>
          <a:bodyPr>
            <a:normAutofit fontScale="92500"/>
          </a:bodyPr>
          <a:lstStyle/>
          <a:p>
            <a:pPr marL="363538" lvl="1" indent="3175" algn="just" fontAlgn="auto">
              <a:lnSpc>
                <a:spcPct val="160000"/>
              </a:lnSpc>
              <a:spcAft>
                <a:spcPts val="0"/>
              </a:spcAft>
              <a:buFont typeface="Wingdings 2"/>
              <a:buNone/>
              <a:defRPr/>
            </a:pPr>
            <a:r>
              <a:rPr lang="ru-RU" sz="2000" b="1" dirty="0" smtClean="0">
                <a:solidFill>
                  <a:schemeClr val="accent4">
                    <a:lumMod val="10000"/>
                  </a:schemeClr>
                </a:solidFill>
              </a:rPr>
              <a:t>Правильный выбор профессии </a:t>
            </a:r>
            <a:r>
              <a:rPr lang="ru-RU" sz="2000" dirty="0" smtClean="0">
                <a:solidFill>
                  <a:schemeClr val="accent4">
                    <a:lumMod val="10000"/>
                  </a:schemeClr>
                </a:solidFill>
              </a:rPr>
              <a:t>является важным событием в жизни каждого человека, непременно должны учитываться        особенности и способности личности. Большое значение имеет создание правильных взаимоотношений в коллективе учащихся или на производстве — психологический климат. </a:t>
            </a:r>
            <a:r>
              <a:rPr lang="ru-RU" sz="2000" b="1" dirty="0" smtClean="0">
                <a:solidFill>
                  <a:schemeClr val="accent4">
                    <a:lumMod val="10000"/>
                  </a:schemeClr>
                </a:solidFill>
              </a:rPr>
              <a:t>Необходима разработка дифференцированных режимов умственного труда, для разных возрастов и профессий. </a:t>
            </a:r>
            <a:r>
              <a:rPr lang="ru-RU" sz="2000" dirty="0" smtClean="0">
                <a:solidFill>
                  <a:schemeClr val="accent4">
                    <a:lumMod val="10000"/>
                  </a:schemeClr>
                </a:solidFill>
              </a:rPr>
              <a:t>Специальное внимание следует уделять психогигиене студентов, прежде всего равномерному распределению учебной нагрузки, регулярным медицинским осмотрам, с целью выявления состояния «предболезни» и своевременной профилактики.</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250825" y="260350"/>
            <a:ext cx="8472488" cy="5857875"/>
          </a:xfrm>
        </p:spPr>
        <p:txBody>
          <a:bodyPr>
            <a:normAutofit/>
          </a:bodyPr>
          <a:lstStyle/>
          <a:p>
            <a:pPr marL="363538" lvl="1" indent="3175" algn="just" fontAlgn="auto">
              <a:lnSpc>
                <a:spcPct val="160000"/>
              </a:lnSpc>
              <a:spcAft>
                <a:spcPts val="0"/>
              </a:spcAft>
              <a:buFont typeface="Wingdings 2"/>
              <a:buNone/>
              <a:defRPr/>
            </a:pPr>
            <a:r>
              <a:rPr lang="ru-RU" sz="2000" dirty="0" smtClean="0">
                <a:solidFill>
                  <a:schemeClr val="accent4">
                    <a:lumMod val="10000"/>
                  </a:schemeClr>
                </a:solidFill>
              </a:rPr>
              <a:t>Область гигиены, разрабатывающая и осуществляющая мероприятия, направленные на сохранение и укрепление психического здоровья человека - психогигиена (греч. </a:t>
            </a:r>
            <a:r>
              <a:rPr lang="ru-RU" sz="2000" dirty="0" err="1" smtClean="0">
                <a:solidFill>
                  <a:schemeClr val="accent4">
                    <a:lumMod val="10000"/>
                  </a:schemeClr>
                </a:solidFill>
              </a:rPr>
              <a:t>душа+здоровье</a:t>
            </a:r>
            <a:r>
              <a:rPr lang="ru-RU" sz="2000" dirty="0" smtClean="0">
                <a:solidFill>
                  <a:schemeClr val="accent4">
                    <a:lumMod val="10000"/>
                  </a:schemeClr>
                </a:solidFill>
              </a:rPr>
              <a:t>) - понимает человека как единое целостное существо, в котором,  как в  фокусе сходится биологическое и социальное. Она ориентирует на учет имеющихся и потенциальных  резервов личности, участвующих в борьбе за здоровье и против болезни, на усиление творческих креативных сторон, способностей личности, которая должна развивать высокую психогигиеническую культуру.).</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Прямоугольник 1"/>
          <p:cNvSpPr>
            <a:spLocks noChangeArrowheads="1"/>
          </p:cNvSpPr>
          <p:nvPr/>
        </p:nvSpPr>
        <p:spPr bwMode="auto">
          <a:xfrm>
            <a:off x="900113" y="476250"/>
            <a:ext cx="7200900" cy="4832350"/>
          </a:xfrm>
          <a:prstGeom prst="rect">
            <a:avLst/>
          </a:prstGeom>
          <a:noFill/>
          <a:ln w="9525">
            <a:noFill/>
            <a:miter lim="800000"/>
            <a:headEnd/>
            <a:tailEnd/>
          </a:ln>
        </p:spPr>
        <p:txBody>
          <a:bodyPr>
            <a:spAutoFit/>
          </a:bodyPr>
          <a:lstStyle/>
          <a:p>
            <a:pPr algn="just"/>
            <a:r>
              <a:rPr lang="ru-RU" sz="2800">
                <a:latin typeface="Century Schoolbook"/>
              </a:rPr>
              <a:t>        Особенно это важно в современных условиях, когда люди переживают крупные техногенные катастрофы (аварии, пожары), стихийные бедствия (наводнения, засуха, лесные пожары, аномальные высокие температуры летом и аномальные низкие температуры зимой), террористические акты (взрывы,  и пр.), что приводит к «конфликту человека с цивилизацией» (теория стресса Г.Селье</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179388" y="333375"/>
            <a:ext cx="8535987" cy="5848350"/>
          </a:xfrm>
        </p:spPr>
        <p:txBody>
          <a:bodyPr>
            <a:noAutofit/>
          </a:bodyPr>
          <a:lstStyle/>
          <a:p>
            <a:pPr marL="363538" lvl="1" indent="3175" algn="just" fontAlgn="auto">
              <a:lnSpc>
                <a:spcPct val="200000"/>
              </a:lnSpc>
              <a:spcAft>
                <a:spcPts val="0"/>
              </a:spcAft>
              <a:buFont typeface="Wingdings 2"/>
              <a:buNone/>
              <a:defRPr/>
            </a:pPr>
            <a:r>
              <a:rPr lang="ru-RU" sz="2800" dirty="0" smtClean="0">
                <a:solidFill>
                  <a:schemeClr val="accent4">
                    <a:lumMod val="10000"/>
                  </a:schemeClr>
                </a:solidFill>
              </a:rPr>
              <a:t>Гармоничное развитие делает  личность сильной, способной преодолевать нагрузку на психику, которая в современных условиях,  постоянно возрастает из-за значительного объема массовой информации, специальных знаний, ответственности за качество выполняемой работы.</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457200" y="1000125"/>
            <a:ext cx="8472488" cy="5857875"/>
          </a:xfrm>
        </p:spPr>
        <p:txBody>
          <a:bodyPr>
            <a:normAutofit/>
          </a:bodyPr>
          <a:lstStyle/>
          <a:p>
            <a:pPr marL="274320" indent="-274320" algn="just" fontAlgn="auto">
              <a:lnSpc>
                <a:spcPct val="150000"/>
              </a:lnSpc>
              <a:spcAft>
                <a:spcPts val="0"/>
              </a:spcAft>
              <a:buFont typeface="Wingdings"/>
              <a:buChar char=""/>
              <a:defRPr/>
            </a:pPr>
            <a:r>
              <a:rPr lang="ru-RU" dirty="0" smtClean="0">
                <a:solidFill>
                  <a:schemeClr val="accent4">
                    <a:lumMod val="10000"/>
                  </a:schemeClr>
                </a:solidFill>
              </a:rPr>
              <a:t>Психогигиена труда и обучения, производственная психогигиена тесно связана  с психогигиеной воспитания.</a:t>
            </a:r>
          </a:p>
          <a:p>
            <a:pPr marL="0" indent="0" algn="just" fontAlgn="auto">
              <a:lnSpc>
                <a:spcPct val="150000"/>
              </a:lnSpc>
              <a:spcAft>
                <a:spcPts val="0"/>
              </a:spcAft>
              <a:buFont typeface="Wingdings"/>
              <a:buNone/>
              <a:defRPr/>
            </a:pPr>
            <a:r>
              <a:rPr lang="ru-RU" sz="2000" dirty="0">
                <a:solidFill>
                  <a:schemeClr val="accent4">
                    <a:lumMod val="10000"/>
                  </a:schemeClr>
                </a:solidFill>
              </a:rPr>
              <a:t> </a:t>
            </a:r>
            <a:r>
              <a:rPr lang="ru-RU" sz="2000" dirty="0" smtClean="0">
                <a:solidFill>
                  <a:schemeClr val="accent4">
                    <a:lumMod val="10000"/>
                  </a:schemeClr>
                </a:solidFill>
              </a:rPr>
              <a:t>        </a:t>
            </a:r>
            <a:r>
              <a:rPr lang="ru-RU" dirty="0" smtClean="0">
                <a:solidFill>
                  <a:schemeClr val="accent4">
                    <a:lumMod val="10000"/>
                  </a:schemeClr>
                </a:solidFill>
              </a:rPr>
              <a:t>В психогигиене большое значение уделяется деонтологии — отношение    больного к себе, к своей болезни, к врачу, медицинскому персоналу, семье,  к труду, к досугу, к обществу в целом, с целью  сохранения личного и социального статуса. </a:t>
            </a:r>
            <a:endParaRPr lang="ru-RU" sz="2000" dirty="0" smtClean="0">
              <a:solidFill>
                <a:schemeClr val="accent4">
                  <a:lumMod val="10000"/>
                </a:schemeClr>
              </a:solidFill>
            </a:endParaRPr>
          </a:p>
          <a:p>
            <a:pPr marL="363538" lvl="1" indent="3175" algn="just" fontAlgn="auto">
              <a:lnSpc>
                <a:spcPct val="160000"/>
              </a:lnSpc>
              <a:spcAft>
                <a:spcPts val="0"/>
              </a:spcAft>
              <a:buFont typeface="Wingdings 2"/>
              <a:buNone/>
              <a:defRPr/>
            </a:pPr>
            <a:endParaRPr lang="ru-RU" sz="2000" dirty="0" smtClean="0">
              <a:solidFill>
                <a:schemeClr val="accent4">
                  <a:lumMod val="10000"/>
                </a:schemeClr>
              </a:solidFill>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357188" y="1000125"/>
            <a:ext cx="8572500" cy="5857875"/>
          </a:xfrm>
        </p:spPr>
        <p:txBody>
          <a:bodyPr>
            <a:normAutofit/>
          </a:bodyPr>
          <a:lstStyle/>
          <a:p>
            <a:pPr marL="363538" lvl="1" indent="3175" algn="just" fontAlgn="auto">
              <a:lnSpc>
                <a:spcPct val="160000"/>
              </a:lnSpc>
              <a:spcAft>
                <a:spcPts val="0"/>
              </a:spcAft>
              <a:buFont typeface="Wingdings 2"/>
              <a:buNone/>
              <a:defRPr/>
            </a:pPr>
            <a:r>
              <a:rPr lang="ru-RU" sz="2400" b="1" dirty="0" smtClean="0">
                <a:solidFill>
                  <a:schemeClr val="accent4">
                    <a:lumMod val="10000"/>
                  </a:schemeClr>
                </a:solidFill>
                <a:effectLst>
                  <a:outerShdw blurRad="38100" dist="38100" dir="2700000" algn="tl">
                    <a:srgbClr val="000000">
                      <a:alpha val="43137"/>
                    </a:srgbClr>
                  </a:outerShdw>
                </a:effectLst>
              </a:rPr>
              <a:t>Методы психогигиены </a:t>
            </a:r>
            <a:r>
              <a:rPr lang="ru-RU" sz="2400" dirty="0" smtClean="0">
                <a:solidFill>
                  <a:schemeClr val="accent4">
                    <a:lumMod val="10000"/>
                  </a:schemeClr>
                </a:solidFill>
              </a:rPr>
              <a:t>включают </a:t>
            </a:r>
            <a:r>
              <a:rPr lang="ru-RU" sz="2400" b="1" dirty="0" smtClean="0">
                <a:solidFill>
                  <a:schemeClr val="accent4">
                    <a:lumMod val="10000"/>
                  </a:schemeClr>
                </a:solidFill>
              </a:rPr>
              <a:t>систему санитарно-гигиенического просвещения,</a:t>
            </a:r>
            <a:r>
              <a:rPr lang="ru-RU" sz="2400" dirty="0" smtClean="0">
                <a:solidFill>
                  <a:schemeClr val="accent4">
                    <a:lumMod val="10000"/>
                  </a:schemeClr>
                </a:solidFill>
              </a:rPr>
              <a:t> обеспечения «гигиенической зрелости» коллективов, работников с повышенными рисками условий труда, где профессиональные обязанности требуют повышенного эмоционального напряжения. К методам  </a:t>
            </a:r>
            <a:r>
              <a:rPr lang="ru-RU" sz="2400" dirty="0" err="1" smtClean="0">
                <a:solidFill>
                  <a:schemeClr val="accent4">
                    <a:lumMod val="10000"/>
                  </a:schemeClr>
                </a:solidFill>
              </a:rPr>
              <a:t>психокоррекции</a:t>
            </a:r>
            <a:r>
              <a:rPr lang="ru-RU" sz="2400" dirty="0" smtClean="0">
                <a:solidFill>
                  <a:schemeClr val="accent4">
                    <a:lumMod val="10000"/>
                  </a:schemeClr>
                </a:solidFill>
              </a:rPr>
              <a:t> относят </a:t>
            </a:r>
            <a:r>
              <a:rPr lang="ru-RU" sz="2400" b="1" dirty="0" smtClean="0">
                <a:solidFill>
                  <a:schemeClr val="accent4">
                    <a:lumMod val="10000"/>
                  </a:schemeClr>
                </a:solidFill>
                <a:effectLst>
                  <a:outerShdw blurRad="38100" dist="38100" dir="2700000" algn="tl">
                    <a:srgbClr val="000000">
                      <a:alpha val="43137"/>
                    </a:srgbClr>
                  </a:outerShdw>
                </a:effectLst>
              </a:rPr>
              <a:t>аутотренинг, адаптивное </a:t>
            </a:r>
            <a:r>
              <a:rPr lang="ru-RU" sz="2400" b="1" dirty="0" err="1" smtClean="0">
                <a:solidFill>
                  <a:schemeClr val="accent4">
                    <a:lumMod val="10000"/>
                  </a:schemeClr>
                </a:solidFill>
                <a:effectLst>
                  <a:outerShdw blurRad="38100" dist="38100" dir="2700000" algn="tl">
                    <a:srgbClr val="000000">
                      <a:alpha val="43137"/>
                    </a:srgbClr>
                  </a:outerShdw>
                </a:effectLst>
              </a:rPr>
              <a:t>биоуправление</a:t>
            </a:r>
            <a:r>
              <a:rPr lang="ru-RU" sz="2400" b="1" dirty="0" smtClean="0">
                <a:solidFill>
                  <a:schemeClr val="accent4">
                    <a:lumMod val="10000"/>
                  </a:schemeClr>
                </a:solidFill>
                <a:effectLst>
                  <a:outerShdw blurRad="38100" dist="38100" dir="2700000" algn="tl">
                    <a:srgbClr val="000000">
                      <a:alpha val="43137"/>
                    </a:srgbClr>
                  </a:outerShdw>
                </a:effectLst>
              </a:rPr>
              <a:t>, различные формы коллективно-групповой психотерапии.  </a:t>
            </a:r>
            <a:endParaRPr lang="ru-RU" sz="2400" dirty="0" smtClean="0">
              <a:solidFill>
                <a:schemeClr val="accent4">
                  <a:lumMod val="10000"/>
                </a:schemeClr>
              </a:solidFill>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Прямоугольник 1"/>
          <p:cNvSpPr>
            <a:spLocks noChangeArrowheads="1"/>
          </p:cNvSpPr>
          <p:nvPr/>
        </p:nvSpPr>
        <p:spPr bwMode="auto">
          <a:xfrm>
            <a:off x="971550" y="404813"/>
            <a:ext cx="6913563" cy="4400550"/>
          </a:xfrm>
          <a:prstGeom prst="rect">
            <a:avLst/>
          </a:prstGeom>
          <a:noFill/>
          <a:ln w="9525">
            <a:noFill/>
            <a:miter lim="800000"/>
            <a:headEnd/>
            <a:tailEnd/>
          </a:ln>
        </p:spPr>
        <p:txBody>
          <a:bodyPr>
            <a:spAutoFit/>
          </a:bodyPr>
          <a:lstStyle/>
          <a:p>
            <a:pPr algn="just"/>
            <a:r>
              <a:rPr lang="ru-RU">
                <a:latin typeface="Century Schoolbook"/>
              </a:rPr>
              <a:t>          </a:t>
            </a:r>
            <a:r>
              <a:rPr lang="ru-RU" sz="2800">
                <a:latin typeface="Century Schoolbook"/>
              </a:rPr>
              <a:t>Психическая закалка, выработка необходимых эмоционально-волевых качеств и умения управлять эмоциями, создание оптимальных условий для психической деятельности при выполнении поставленных задач, взаимоотношения между должностными лицами. Организация здорового микроклимата в коллективе при адекватном стиле руководства.</a:t>
            </a: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457200" y="1412875"/>
            <a:ext cx="8002588" cy="4103688"/>
          </a:xfrm>
        </p:spPr>
        <p:txBody>
          <a:bodyPr>
            <a:normAutofit lnSpcReduction="10000"/>
          </a:bodyPr>
          <a:lstStyle/>
          <a:p>
            <a:pPr marL="274320" indent="-274320" algn="just" fontAlgn="auto">
              <a:spcAft>
                <a:spcPts val="0"/>
              </a:spcAft>
              <a:buFont typeface="Wingdings"/>
              <a:buChar char=""/>
              <a:defRPr/>
            </a:pPr>
            <a:r>
              <a:rPr lang="ru-RU" b="1" dirty="0" smtClean="0">
                <a:solidFill>
                  <a:schemeClr val="accent4">
                    <a:lumMod val="10000"/>
                  </a:schemeClr>
                </a:solidFill>
              </a:rPr>
              <a:t>Психогигиена пожилого и старческого возраста </a:t>
            </a:r>
            <a:r>
              <a:rPr lang="ru-RU" dirty="0" smtClean="0">
                <a:solidFill>
                  <a:schemeClr val="accent4">
                    <a:lumMod val="10000"/>
                  </a:schemeClr>
                </a:solidFill>
              </a:rPr>
              <a:t>стала играть большую роль в связи с увеличением числа лиц пожилого возраста, развитием геронтологии. Эта область психогигиены разрабатывает вопросы, связанные с уходом на пенсию, в психологическом аспекте (чувство дискомфорта вследствие прекращения привычной деятельности), с использованием труда пожилых лиц, с характером меняющихся семейных взаимоотношений, трудностями ломки привычного жизненного стереотипа. </a:t>
            </a:r>
            <a:endParaRPr lang="ru-RU" sz="2000" dirty="0">
              <a:solidFill>
                <a:schemeClr val="accent4">
                  <a:lumMod val="10000"/>
                </a:schemeClr>
              </a:solidFill>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Прямоугольник 1"/>
          <p:cNvSpPr>
            <a:spLocks noChangeArrowheads="1"/>
          </p:cNvSpPr>
          <p:nvPr/>
        </p:nvSpPr>
        <p:spPr bwMode="auto">
          <a:xfrm>
            <a:off x="755650" y="1268413"/>
            <a:ext cx="7704138" cy="3786187"/>
          </a:xfrm>
          <a:prstGeom prst="rect">
            <a:avLst/>
          </a:prstGeom>
          <a:noFill/>
          <a:ln w="9525">
            <a:noFill/>
            <a:miter lim="800000"/>
            <a:headEnd/>
            <a:tailEnd/>
          </a:ln>
        </p:spPr>
        <p:txBody>
          <a:bodyPr>
            <a:spAutoFit/>
          </a:bodyPr>
          <a:lstStyle/>
          <a:p>
            <a:pPr algn="just"/>
            <a:r>
              <a:rPr lang="ru-RU" sz="2400">
                <a:latin typeface="Century Schoolbook"/>
              </a:rPr>
              <a:t>                  Пожилые люди, даже самые близкие, бывают невыносимы. Для них жизнь стала другой, период активной деятельности завершился, организм изношен. Беда стариков в том, что они теряют смысл существования. Им ничего не остается как поучать окружающих.</a:t>
            </a:r>
          </a:p>
          <a:p>
            <a:pPr algn="just"/>
            <a:r>
              <a:rPr lang="ru-RU" sz="2400">
                <a:latin typeface="Century Schoolbook"/>
              </a:rPr>
              <a:t>Особое значение при этом имеет проявление заботы и внимания родными и близкими по отношению к старикам с учетом ранимости и повышенной чувствительности их психики.</a:t>
            </a: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58175" cy="725487"/>
          </a:xfrm>
        </p:spPr>
        <p:txBody>
          <a:bodyPr/>
          <a:lstStyle/>
          <a:p>
            <a:pPr lvl="1" algn="ctr" fontAlgn="auto">
              <a:spcBef>
                <a:spcPts val="0"/>
              </a:spcBef>
              <a:spcAft>
                <a:spcPts val="0"/>
              </a:spcAft>
              <a:defRPr/>
            </a:pPr>
            <a:r>
              <a:rPr lang="ru-RU" sz="2200" b="1" dirty="0">
                <a:solidFill>
                  <a:schemeClr val="tx1">
                    <a:lumMod val="50000"/>
                  </a:schemeClr>
                </a:solidFill>
                <a:effectLst>
                  <a:outerShdw blurRad="38100" dist="38100" dir="2700000" algn="tl">
                    <a:srgbClr val="000000">
                      <a:alpha val="43137"/>
                    </a:srgbClr>
                  </a:outerShdw>
                </a:effectLst>
                <a:latin typeface="+mj-lt"/>
              </a:rPr>
              <a:t> РОЛЬ ВЗАИМООТНОШЕНИЙ В ТРУДОВОМ КОЛЛЕКТИВЕ</a:t>
            </a:r>
            <a:endParaRPr lang="ru-RU" sz="2200" b="1" dirty="0">
              <a:solidFill>
                <a:schemeClr val="tx1">
                  <a:lumMod val="50000"/>
                </a:schemeClr>
              </a:solidFill>
              <a:effectLst>
                <a:outerShdw blurRad="38100" dist="38100" dir="2700000" algn="tl">
                  <a:srgbClr val="000000">
                    <a:alpha val="43137"/>
                  </a:srgbClr>
                </a:outerShdw>
              </a:effectLst>
              <a:latin typeface="+mj-lt"/>
            </a:endParaRPr>
          </a:p>
        </p:txBody>
      </p:sp>
      <p:sp>
        <p:nvSpPr>
          <p:cNvPr id="3" name="Содержимое 2"/>
          <p:cNvSpPr>
            <a:spLocks noGrp="1"/>
          </p:cNvSpPr>
          <p:nvPr>
            <p:ph sz="quarter" idx="1"/>
          </p:nvPr>
        </p:nvSpPr>
        <p:spPr>
          <a:xfrm>
            <a:off x="457200" y="1000125"/>
            <a:ext cx="8258175" cy="5857875"/>
          </a:xfrm>
        </p:spPr>
        <p:txBody>
          <a:bodyPr>
            <a:normAutofit/>
          </a:bodyPr>
          <a:lstStyle/>
          <a:p>
            <a:pPr marL="363538" lvl="1" indent="3175" algn="just" fontAlgn="auto">
              <a:lnSpc>
                <a:spcPct val="160000"/>
              </a:lnSpc>
              <a:spcAft>
                <a:spcPts val="0"/>
              </a:spcAft>
              <a:buFont typeface="Wingdings 2"/>
              <a:buNone/>
              <a:defRPr/>
            </a:pPr>
            <a:r>
              <a:rPr lang="ru-RU" sz="2400" b="1" dirty="0" smtClean="0">
                <a:solidFill>
                  <a:schemeClr val="accent4">
                    <a:lumMod val="10000"/>
                  </a:schemeClr>
                </a:solidFill>
                <a:effectLst>
                  <a:outerShdw blurRad="38100" dist="38100" dir="2700000" algn="tl">
                    <a:srgbClr val="000000">
                      <a:alpha val="43137"/>
                    </a:srgbClr>
                  </a:outerShdw>
                </a:effectLst>
              </a:rPr>
              <a:t>Психоанализ (</a:t>
            </a:r>
            <a:r>
              <a:rPr lang="ru-RU" sz="2400" dirty="0" err="1" smtClean="0">
                <a:solidFill>
                  <a:schemeClr val="accent4">
                    <a:lumMod val="10000"/>
                  </a:schemeClr>
                </a:solidFill>
              </a:rPr>
              <a:t>греч.душа+</a:t>
            </a:r>
            <a:r>
              <a:rPr lang="ru-RU" sz="2400" dirty="0" smtClean="0">
                <a:solidFill>
                  <a:schemeClr val="accent4">
                    <a:lumMod val="10000"/>
                  </a:schemeClr>
                </a:solidFill>
              </a:rPr>
              <a:t> разложение, разбор) — разработанный Зигмундом Фрейдом метод изучения неосознаваемых психических процессов, суть которого заключается  в анализе ассоциаций, ошибочных действий (описок при письме, оговорок и других промахов), с целью восстановления в сознании психотравмирующих ситуаций, вытесненных в  бессознательном и являющихся причиной различных заболеваний. </a:t>
            </a: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468313" y="188913"/>
            <a:ext cx="8258175" cy="5857875"/>
          </a:xfrm>
        </p:spPr>
        <p:txBody>
          <a:bodyPr>
            <a:normAutofit/>
          </a:bodyPr>
          <a:lstStyle/>
          <a:p>
            <a:pPr marL="363538" lvl="1" indent="3175" algn="just" fontAlgn="auto">
              <a:lnSpc>
                <a:spcPct val="160000"/>
              </a:lnSpc>
              <a:spcAft>
                <a:spcPts val="0"/>
              </a:spcAft>
              <a:buFont typeface="Wingdings 2"/>
              <a:buNone/>
              <a:defRPr/>
            </a:pPr>
            <a:r>
              <a:rPr lang="ru-RU" sz="2000" b="1" dirty="0" smtClean="0">
                <a:solidFill>
                  <a:schemeClr val="accent4">
                    <a:lumMod val="10000"/>
                  </a:schemeClr>
                </a:solidFill>
              </a:rPr>
              <a:t>Метод психоанализа</a:t>
            </a:r>
            <a:r>
              <a:rPr lang="ru-RU" sz="2000" dirty="0" smtClean="0">
                <a:solidFill>
                  <a:schemeClr val="accent4">
                    <a:lumMod val="10000"/>
                  </a:schemeClr>
                </a:solidFill>
              </a:rPr>
              <a:t>  использовали для лечения истерии, неврозов, враждебности, различных фобий на основе феномена катарсиса (очищения души), путем снижения душевных переживаний, травмирующих психику. Невротические расстройства, в основе которых лежит «комплекс неполноценности» - противоречие между присущим каждому человеку стремлением к власти и возможностями её реализации. Выражается в форме патологической агрессивности, неадекватных реакций личности на противоречия общественной жизни, взаимоотношений в трудовом коллективе.</a:t>
            </a: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58175" cy="725487"/>
          </a:xfrm>
        </p:spPr>
        <p:txBody>
          <a:bodyPr/>
          <a:lstStyle/>
          <a:p>
            <a:pPr lvl="1" algn="ctr" fontAlgn="auto">
              <a:spcBef>
                <a:spcPts val="0"/>
              </a:spcBef>
              <a:spcAft>
                <a:spcPts val="0"/>
              </a:spcAft>
              <a:defRPr/>
            </a:pPr>
            <a:r>
              <a:rPr lang="ru-RU" sz="2400" b="1" dirty="0">
                <a:solidFill>
                  <a:schemeClr val="tx1">
                    <a:lumMod val="50000"/>
                  </a:schemeClr>
                </a:solidFill>
                <a:effectLst>
                  <a:outerShdw blurRad="38100" dist="38100" dir="2700000" algn="tl">
                    <a:srgbClr val="000000">
                      <a:alpha val="43137"/>
                    </a:srgbClr>
                  </a:outerShdw>
                </a:effectLst>
                <a:latin typeface="+mj-lt"/>
              </a:rPr>
              <a:t>Профилактика профессионального стресса</a:t>
            </a:r>
            <a:endParaRPr lang="ru-RU" sz="2400" b="1" dirty="0">
              <a:solidFill>
                <a:schemeClr val="tx1">
                  <a:lumMod val="50000"/>
                </a:schemeClr>
              </a:solidFill>
              <a:effectLst>
                <a:outerShdw blurRad="38100" dist="38100" dir="2700000" algn="tl">
                  <a:srgbClr val="000000">
                    <a:alpha val="43137"/>
                  </a:srgbClr>
                </a:outerShdw>
              </a:effectLst>
              <a:latin typeface="+mj-lt"/>
            </a:endParaRPr>
          </a:p>
        </p:txBody>
      </p:sp>
      <p:sp>
        <p:nvSpPr>
          <p:cNvPr id="3" name="Содержимое 2"/>
          <p:cNvSpPr>
            <a:spLocks noGrp="1"/>
          </p:cNvSpPr>
          <p:nvPr>
            <p:ph sz="quarter" idx="1"/>
          </p:nvPr>
        </p:nvSpPr>
        <p:spPr>
          <a:xfrm>
            <a:off x="107950" y="1000125"/>
            <a:ext cx="8477250" cy="5857875"/>
          </a:xfrm>
        </p:spPr>
        <p:txBody>
          <a:bodyPr>
            <a:normAutofit/>
          </a:bodyPr>
          <a:lstStyle/>
          <a:p>
            <a:pPr marL="363538" lvl="1" indent="3175" algn="just" fontAlgn="auto">
              <a:lnSpc>
                <a:spcPct val="160000"/>
              </a:lnSpc>
              <a:spcAft>
                <a:spcPts val="0"/>
              </a:spcAft>
              <a:buFont typeface="Wingdings 2"/>
              <a:buNone/>
              <a:defRPr/>
            </a:pPr>
            <a:r>
              <a:rPr lang="ru-RU" sz="2000" dirty="0" smtClean="0">
                <a:solidFill>
                  <a:schemeClr val="accent4">
                    <a:lumMod val="10000"/>
                  </a:schemeClr>
                </a:solidFill>
              </a:rPr>
              <a:t>Основа образования – воспитание личности. Три кита: ИНИЦИАТИВА САМОСТОЯТЕЛЬНОСТЬ ОТВЕТСТВЕННОСТЬ </a:t>
            </a:r>
          </a:p>
          <a:p>
            <a:pPr marL="363538" lvl="1" indent="3175" algn="just" fontAlgn="auto">
              <a:lnSpc>
                <a:spcPct val="160000"/>
              </a:lnSpc>
              <a:spcAft>
                <a:spcPts val="0"/>
              </a:spcAft>
              <a:buFont typeface="Wingdings 2"/>
              <a:buNone/>
              <a:defRPr/>
            </a:pPr>
            <a:r>
              <a:rPr lang="ru-RU" sz="2000" dirty="0" smtClean="0">
                <a:solidFill>
                  <a:schemeClr val="accent4">
                    <a:lumMod val="10000"/>
                  </a:schemeClr>
                </a:solidFill>
              </a:rPr>
              <a:t>Беги за тем кто ищет и убегай от того кто кричит, что нашел</a:t>
            </a:r>
          </a:p>
          <a:p>
            <a:pPr marL="363538" lvl="1" indent="3175" algn="just" fontAlgn="auto">
              <a:lnSpc>
                <a:spcPct val="160000"/>
              </a:lnSpc>
              <a:spcAft>
                <a:spcPts val="0"/>
              </a:spcAft>
              <a:buFont typeface="Wingdings 2"/>
              <a:buNone/>
              <a:defRPr/>
            </a:pPr>
            <a:r>
              <a:rPr lang="ru-RU" sz="2000" dirty="0" smtClean="0">
                <a:solidFill>
                  <a:schemeClr val="accent4">
                    <a:lumMod val="10000"/>
                  </a:schemeClr>
                </a:solidFill>
              </a:rPr>
              <a:t>Кто думает, что постиг все, тот ничего не знает. Мораль Этика. Образ жизни. Свод правил и норм поведения. Нравственность. Все это необходимо для человека Успешного Порядочного  Благородного.</a:t>
            </a: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fontAlgn="auto">
              <a:spcAft>
                <a:spcPts val="0"/>
              </a:spcAft>
              <a:defRPr/>
            </a:pPr>
            <a:r>
              <a:rPr lang="ru-RU" dirty="0" smtClean="0"/>
              <a:t>ПРОФЕССИОНАЛЬНЫЙ СТРЕСС</a:t>
            </a:r>
            <a:br>
              <a:rPr lang="ru-RU" dirty="0" smtClean="0"/>
            </a:br>
            <a:r>
              <a:rPr lang="ru-RU" dirty="0" smtClean="0"/>
              <a:t>МОРАЛЬНЫЙ ОБЛИК ЛИЧНОСТИ</a:t>
            </a:r>
            <a:endParaRPr lang="ru-RU" dirty="0"/>
          </a:p>
        </p:txBody>
      </p:sp>
      <p:sp>
        <p:nvSpPr>
          <p:cNvPr id="3" name="Объект 2"/>
          <p:cNvSpPr>
            <a:spLocks noGrp="1"/>
          </p:cNvSpPr>
          <p:nvPr>
            <p:ph sz="quarter" idx="1"/>
          </p:nvPr>
        </p:nvSpPr>
        <p:spPr>
          <a:xfrm>
            <a:off x="457200" y="1600200"/>
            <a:ext cx="7467600" cy="4873625"/>
          </a:xfrm>
        </p:spPr>
        <p:txBody>
          <a:bodyPr>
            <a:normAutofit lnSpcReduction="10000"/>
          </a:bodyPr>
          <a:lstStyle/>
          <a:p>
            <a:pPr marL="640080" lvl="1" indent="-274320" algn="just" fontAlgn="auto">
              <a:spcAft>
                <a:spcPts val="0"/>
              </a:spcAft>
              <a:buFont typeface="Wingdings 2"/>
              <a:buChar char=""/>
              <a:defRPr/>
            </a:pPr>
            <a:r>
              <a:rPr lang="ru-RU" sz="2400" dirty="0" smtClean="0"/>
              <a:t>Моральный облик личности формируется путем воспитания и общения с другими людьми – это интересы, стремления, идеалы, мировоззрение, убеждения, характер, способность.</a:t>
            </a:r>
          </a:p>
          <a:p>
            <a:pPr marL="640080" lvl="1" indent="-274320" algn="just" fontAlgn="auto">
              <a:spcAft>
                <a:spcPts val="0"/>
              </a:spcAft>
              <a:buFont typeface="Wingdings 2"/>
              <a:buChar char=""/>
              <a:defRPr/>
            </a:pPr>
            <a:r>
              <a:rPr lang="ru-RU" sz="2400" dirty="0" smtClean="0"/>
              <a:t>Цельная человеческая личность возникает благодаря сложному и тонкому взаимодействию самых разных структур головного мозга, из которых кора больших полушарий – самое молодое и загадочное и неизученное образование.</a:t>
            </a:r>
          </a:p>
          <a:p>
            <a:pPr marL="640080" lvl="1" indent="-274320" algn="just" fontAlgn="auto">
              <a:spcAft>
                <a:spcPts val="0"/>
              </a:spcAft>
              <a:buFont typeface="Wingdings 2"/>
              <a:buChar char=""/>
              <a:defRPr/>
            </a:pPr>
            <a:r>
              <a:rPr lang="ru-RU" sz="2400" dirty="0" smtClean="0"/>
              <a:t>Впереди нас ожидают открытия в области психологии и нейрофизиологии</a:t>
            </a:r>
          </a:p>
          <a:p>
            <a:pPr marL="640080" lvl="1" indent="-274320" fontAlgn="auto">
              <a:spcAft>
                <a:spcPts val="0"/>
              </a:spcAft>
              <a:buFont typeface="Wingdings 2"/>
              <a:buChar char=""/>
              <a:defRPr/>
            </a:pPr>
            <a:endParaRPr lang="ru-RU" dirty="0"/>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87363" y="476250"/>
            <a:ext cx="7467600" cy="647700"/>
          </a:xfrm>
        </p:spPr>
        <p:txBody>
          <a:bodyPr/>
          <a:lstStyle/>
          <a:p>
            <a:pPr fontAlgn="auto">
              <a:spcAft>
                <a:spcPts val="0"/>
              </a:spcAft>
              <a:defRPr/>
            </a:pPr>
            <a:r>
              <a:rPr lang="ru-RU" dirty="0" smtClean="0"/>
              <a:t>Моральный облик личности</a:t>
            </a:r>
            <a:endParaRPr lang="ru-RU" dirty="0"/>
          </a:p>
        </p:txBody>
      </p:sp>
      <p:sp>
        <p:nvSpPr>
          <p:cNvPr id="3" name="Объект 2"/>
          <p:cNvSpPr>
            <a:spLocks noGrp="1"/>
          </p:cNvSpPr>
          <p:nvPr>
            <p:ph sz="quarter" idx="1"/>
          </p:nvPr>
        </p:nvSpPr>
        <p:spPr>
          <a:xfrm>
            <a:off x="457200" y="1600200"/>
            <a:ext cx="7467600" cy="4873625"/>
          </a:xfrm>
        </p:spPr>
        <p:txBody>
          <a:bodyPr>
            <a:normAutofit lnSpcReduction="10000"/>
          </a:bodyPr>
          <a:lstStyle/>
          <a:p>
            <a:pPr marL="274320" indent="-274320" algn="just" fontAlgn="auto">
              <a:spcAft>
                <a:spcPts val="0"/>
              </a:spcAft>
              <a:buFont typeface="Wingdings"/>
              <a:buChar char=""/>
              <a:defRPr/>
            </a:pPr>
            <a:r>
              <a:rPr lang="ru-RU" dirty="0" smtClean="0"/>
              <a:t>Биологический фундамент личности – темперамент, на его основе выстроено здание характера. Если темперамент – дар природы и потому не может быть плохим или хорошим, то характер – результат опыта, воспитания, сознательных усилий человека. Темперамент – это особенность, а характер – это судьба.</a:t>
            </a:r>
          </a:p>
          <a:p>
            <a:pPr marL="274320" indent="-274320" algn="just" fontAlgn="auto">
              <a:spcAft>
                <a:spcPts val="0"/>
              </a:spcAft>
              <a:buFont typeface="Wingdings"/>
              <a:buChar char=""/>
              <a:defRPr/>
            </a:pPr>
            <a:r>
              <a:rPr lang="ru-RU" dirty="0" smtClean="0"/>
              <a:t>Характер (греч. «отпечаток», «отличительная черта», «признак», «примета», «особенность») – индивидуальная устойчивая система привычных способов поведения человека, это совокупность черт личности, способность человека к творческой трудовой деятельности</a:t>
            </a:r>
            <a:endParaRPr lang="ru-RU" dirty="0"/>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fontAlgn="auto">
              <a:spcAft>
                <a:spcPts val="0"/>
              </a:spcAft>
              <a:defRPr/>
            </a:pPr>
            <a:r>
              <a:rPr lang="ru-RU" dirty="0" smtClean="0"/>
              <a:t>ХАРАКТЕР             ТЕМПЕРАМЕНТ</a:t>
            </a:r>
            <a:endParaRPr lang="ru-RU" dirty="0"/>
          </a:p>
        </p:txBody>
      </p:sp>
      <p:sp>
        <p:nvSpPr>
          <p:cNvPr id="94210" name="Объект 2"/>
          <p:cNvSpPr>
            <a:spLocks noGrp="1"/>
          </p:cNvSpPr>
          <p:nvPr>
            <p:ph sz="quarter" idx="1"/>
          </p:nvPr>
        </p:nvSpPr>
        <p:spPr>
          <a:xfrm>
            <a:off x="457200" y="1600200"/>
            <a:ext cx="7467600" cy="4873625"/>
          </a:xfrm>
        </p:spPr>
        <p:txBody>
          <a:bodyPr/>
          <a:lstStyle/>
          <a:p>
            <a:pPr algn="just"/>
            <a:r>
              <a:rPr lang="ru-RU" smtClean="0"/>
              <a:t>Одно из первых систематизированных описаний разных характеров принадлежит ученику Аристотеля афинянину Теофрасту, изложившему свои воззрения в трактате «Характеры». Наблюдая за людьми Теофраст решил, что всё дело в характере, и представил описание 30 образцов, каждый из которых выделил по преобладающему негативному признаку поведения: льстивости, хвастовству, бестактности и т.д. Предложенные Теофрастом характеристики настолько ярки и точны, что вполне могут быть применены для описания наших современников.</a:t>
            </a: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fontAlgn="auto">
              <a:spcAft>
                <a:spcPts val="0"/>
              </a:spcAft>
              <a:defRPr/>
            </a:pPr>
            <a:r>
              <a:rPr lang="ru-RU" dirty="0" smtClean="0"/>
              <a:t>Группы   виды  черты характеров</a:t>
            </a:r>
            <a:endParaRPr lang="ru-RU" dirty="0"/>
          </a:p>
        </p:txBody>
      </p:sp>
      <p:sp>
        <p:nvSpPr>
          <p:cNvPr id="95234" name="Объект 2"/>
          <p:cNvSpPr>
            <a:spLocks noGrp="1"/>
          </p:cNvSpPr>
          <p:nvPr>
            <p:ph sz="quarter" idx="1"/>
          </p:nvPr>
        </p:nvSpPr>
        <p:spPr>
          <a:xfrm>
            <a:off x="457200" y="1600200"/>
            <a:ext cx="7467600" cy="4873625"/>
          </a:xfrm>
        </p:spPr>
        <p:txBody>
          <a:bodyPr/>
          <a:lstStyle/>
          <a:p>
            <a:pPr algn="just"/>
            <a:r>
              <a:rPr lang="ru-RU" smtClean="0"/>
              <a:t>Структура характера включает в себя множество отдельных свойств или типичных проявлений, их называют чертами характера. Их можно определить в несколько групп.</a:t>
            </a:r>
          </a:p>
          <a:p>
            <a:pPr algn="just"/>
            <a:r>
              <a:rPr lang="ru-RU" smtClean="0"/>
              <a:t>Первая группа – черты, выражающие отношение человека к другим людям: доброта – злобность, чуткость- равнодушие, благородство – низость, гуманность- жесткость, деликатность- грубость, общительность- замкнутость, отзывчивость- черствость, откровенность – неискренность и т.д.</a:t>
            </a: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fontAlgn="auto">
              <a:spcAft>
                <a:spcPts val="0"/>
              </a:spcAft>
              <a:defRPr/>
            </a:pPr>
            <a:r>
              <a:rPr lang="ru-RU" dirty="0" smtClean="0"/>
              <a:t>Виды характера</a:t>
            </a:r>
            <a:endParaRPr lang="ru-RU" dirty="0"/>
          </a:p>
        </p:txBody>
      </p:sp>
      <p:sp>
        <p:nvSpPr>
          <p:cNvPr id="96258" name="Объект 2"/>
          <p:cNvSpPr>
            <a:spLocks noGrp="1"/>
          </p:cNvSpPr>
          <p:nvPr>
            <p:ph sz="quarter" idx="1"/>
          </p:nvPr>
        </p:nvSpPr>
        <p:spPr>
          <a:xfrm>
            <a:off x="457200" y="1417638"/>
            <a:ext cx="8075613" cy="5056187"/>
          </a:xfrm>
        </p:spPr>
        <p:txBody>
          <a:bodyPr/>
          <a:lstStyle/>
          <a:p>
            <a:pPr algn="just"/>
            <a:r>
              <a:rPr lang="ru-RU" smtClean="0"/>
              <a:t>Вторая группа касается отношения к вещам: аккуратность –небрежность, расчетливость- непрактичность, щедрость – скупость, добросовестность – халатность и др.</a:t>
            </a:r>
          </a:p>
          <a:p>
            <a:pPr algn="just"/>
            <a:r>
              <a:rPr lang="ru-RU" smtClean="0"/>
              <a:t>Третья группа свойств связана с отношением человека к самому себе: самообладание- несдержанность, чувство собственного достоинства- самоуничижение, высокомерие – скромность, а также самоуверенность, самолюбие, гордость, самоирония, обидчивость, тщеславие, хвастливость, безответственность, скромность, эгоистичность, человеколюбие,сдержанность, импульсивность, неприхотливость и их антиподы.</a:t>
            </a: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fontAlgn="auto">
              <a:spcAft>
                <a:spcPts val="0"/>
              </a:spcAft>
              <a:defRPr/>
            </a:pPr>
            <a:r>
              <a:rPr lang="ru-RU" dirty="0" smtClean="0"/>
              <a:t>ВИДЫ ТИПЫ ХАРАКТЕРА</a:t>
            </a:r>
            <a:endParaRPr lang="ru-RU" dirty="0"/>
          </a:p>
        </p:txBody>
      </p:sp>
      <p:sp>
        <p:nvSpPr>
          <p:cNvPr id="97282" name="Объект 2"/>
          <p:cNvSpPr>
            <a:spLocks noGrp="1"/>
          </p:cNvSpPr>
          <p:nvPr>
            <p:ph sz="quarter" idx="1"/>
          </p:nvPr>
        </p:nvSpPr>
        <p:spPr>
          <a:xfrm>
            <a:off x="457200" y="1600200"/>
            <a:ext cx="7467600" cy="4873625"/>
          </a:xfrm>
        </p:spPr>
        <p:txBody>
          <a:bodyPr/>
          <a:lstStyle/>
          <a:p>
            <a:pPr algn="just"/>
            <a:r>
              <a:rPr lang="ru-RU" smtClean="0"/>
              <a:t>Отношение человека к труду характеризуют по шкале активность-пассивность, ответственность-безответственность и другим свойствам: деловитость, инициативность, исполнительность, организованность, предприимчивость, старательность, самостоятельность, трудолюбие, усердие, а также их противоположностям</a:t>
            </a: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fontAlgn="auto">
              <a:spcAft>
                <a:spcPts val="0"/>
              </a:spcAft>
              <a:defRPr/>
            </a:pPr>
            <a:r>
              <a:rPr lang="ru-RU" dirty="0" smtClean="0"/>
              <a:t>ЧЕРТЫ ХАРАКТЕРА</a:t>
            </a:r>
            <a:endParaRPr lang="ru-RU" dirty="0"/>
          </a:p>
        </p:txBody>
      </p:sp>
      <p:sp>
        <p:nvSpPr>
          <p:cNvPr id="3" name="Объект 2"/>
          <p:cNvSpPr>
            <a:spLocks noGrp="1"/>
          </p:cNvSpPr>
          <p:nvPr>
            <p:ph sz="quarter" idx="1"/>
          </p:nvPr>
        </p:nvSpPr>
        <p:spPr>
          <a:xfrm>
            <a:off x="457200" y="1600200"/>
            <a:ext cx="7467600" cy="4873625"/>
          </a:xfrm>
        </p:spPr>
        <p:txBody>
          <a:bodyPr>
            <a:normAutofit lnSpcReduction="10000"/>
          </a:bodyPr>
          <a:lstStyle/>
          <a:p>
            <a:pPr marL="274320" indent="-274320" algn="just" fontAlgn="auto">
              <a:spcAft>
                <a:spcPts val="0"/>
              </a:spcAft>
              <a:buFont typeface="Wingdings"/>
              <a:buChar char=""/>
              <a:defRPr/>
            </a:pPr>
            <a:r>
              <a:rPr lang="ru-RU" dirty="0" smtClean="0"/>
              <a:t>Американский исследователь характера Гордон </a:t>
            </a:r>
            <a:r>
              <a:rPr lang="ru-RU" dirty="0" err="1" smtClean="0"/>
              <a:t>Олпорт</a:t>
            </a:r>
            <a:r>
              <a:rPr lang="ru-RU" dirty="0" smtClean="0"/>
              <a:t>, который и ввел понятие «черта» в психологию, утверждал, что у каждого можно выделить от двух до десяти ведущих черт характера и большое количество второстепенных. Особенности поведения можно описать используя около 18 тысяч слов. Таким образом, классифицировать характеры в силу их огромного разнообразия и уникальности каждого конкретного человека н е в о з м о ж н о.</a:t>
            </a:r>
          </a:p>
          <a:p>
            <a:pPr marL="274320" indent="-274320" algn="just" fontAlgn="auto">
              <a:spcAft>
                <a:spcPts val="0"/>
              </a:spcAft>
              <a:buFont typeface="Wingdings"/>
              <a:buChar char=""/>
              <a:defRPr/>
            </a:pPr>
            <a:r>
              <a:rPr lang="ru-RU" dirty="0" smtClean="0"/>
              <a:t>Такой вывод, однако, ,ставил под сомнение возможность научного подхода к изучению личности. </a:t>
            </a:r>
            <a:endParaRPr lang="ru-RU" dirty="0"/>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fontAlgn="auto">
              <a:spcAft>
                <a:spcPts val="0"/>
              </a:spcAft>
              <a:defRPr/>
            </a:pPr>
            <a:r>
              <a:rPr lang="ru-RU" dirty="0" smtClean="0"/>
              <a:t>Изучение характера</a:t>
            </a:r>
            <a:endParaRPr lang="ru-RU" dirty="0"/>
          </a:p>
        </p:txBody>
      </p:sp>
      <p:sp>
        <p:nvSpPr>
          <p:cNvPr id="99330" name="Объект 2"/>
          <p:cNvSpPr>
            <a:spLocks noGrp="1"/>
          </p:cNvSpPr>
          <p:nvPr>
            <p:ph sz="quarter" idx="1"/>
          </p:nvPr>
        </p:nvSpPr>
        <p:spPr>
          <a:xfrm>
            <a:off x="457200" y="1600200"/>
            <a:ext cx="7467600" cy="4873625"/>
          </a:xfrm>
        </p:spPr>
        <p:txBody>
          <a:bodyPr/>
          <a:lstStyle/>
          <a:p>
            <a:pPr lvl="1" algn="just"/>
            <a:r>
              <a:rPr lang="ru-RU" smtClean="0"/>
              <a:t>Однако, другой авторитетный психолог Реймонд Кеттелл, возразил Олпорту и отметил, что отсутствие во Вселенной двух абсолютно одинаковых небесных тел не стало препятствием для создания систематизации галактик, звёзд, планет, малых небесных тел и не вызвала вопроса, возможна ли наука астрономия.</a:t>
            </a:r>
          </a:p>
          <a:p>
            <a:pPr lvl="1" algn="just"/>
            <a:r>
              <a:rPr lang="ru-RU" smtClean="0"/>
              <a:t>О характере часто говорят как о стихии, некоей неподконтрольной данности. «Такой уж у меня характер!» и действительно многое в нём не зависит от воли человека. Складываясь в целом, примерно к 12 годам, характер вбирает в себя и врожденные свойства нервной системы  и воспитание в семье, и пример родителей и личный опыт.</a:t>
            </a: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fontAlgn="auto">
              <a:spcAft>
                <a:spcPts val="0"/>
              </a:spcAft>
              <a:defRPr/>
            </a:pPr>
            <a:r>
              <a:rPr lang="ru-RU" dirty="0" smtClean="0"/>
              <a:t>Темперамент  и  Характер</a:t>
            </a:r>
            <a:endParaRPr lang="ru-RU" dirty="0"/>
          </a:p>
        </p:txBody>
      </p:sp>
      <p:sp>
        <p:nvSpPr>
          <p:cNvPr id="100354" name="Объект 2"/>
          <p:cNvSpPr>
            <a:spLocks noGrp="1"/>
          </p:cNvSpPr>
          <p:nvPr>
            <p:ph sz="quarter" idx="1"/>
          </p:nvPr>
        </p:nvSpPr>
        <p:spPr>
          <a:xfrm>
            <a:off x="457200" y="1600200"/>
            <a:ext cx="8075613" cy="4873625"/>
          </a:xfrm>
        </p:spPr>
        <p:txBody>
          <a:bodyPr/>
          <a:lstStyle/>
          <a:p>
            <a:pPr algn="just"/>
            <a:r>
              <a:rPr lang="ru-RU" sz="2800" smtClean="0"/>
              <a:t>Но в этом же возрасте начинается новый этап в жизни каждого из нас – становление личности. В юности человек учится быть хозяином самого себя, пытается формировать и изменять свой характер в зависимости от жизненных целей и ценностей. Нелегкий опыт борьбы с самим собой и одновременно принятие самого себя и создаёт к более зрелому возрасту тот самый характер, который «если посеешь – пожнешь судьбу». </a:t>
            </a: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fontAlgn="auto">
              <a:spcAft>
                <a:spcPts val="0"/>
              </a:spcAft>
              <a:defRPr/>
            </a:pPr>
            <a:r>
              <a:rPr lang="ru-RU" dirty="0" smtClean="0"/>
              <a:t>ТИПЫ   ХАРАКТЕРА</a:t>
            </a:r>
            <a:endParaRPr lang="ru-RU" dirty="0"/>
          </a:p>
        </p:txBody>
      </p:sp>
      <p:sp>
        <p:nvSpPr>
          <p:cNvPr id="101378" name="Объект 2"/>
          <p:cNvSpPr>
            <a:spLocks noGrp="1"/>
          </p:cNvSpPr>
          <p:nvPr>
            <p:ph sz="quarter" idx="1"/>
          </p:nvPr>
        </p:nvSpPr>
        <p:spPr>
          <a:xfrm>
            <a:off x="457200" y="1600200"/>
            <a:ext cx="7467600" cy="4873625"/>
          </a:xfrm>
        </p:spPr>
        <p:txBody>
          <a:bodyPr/>
          <a:lstStyle/>
          <a:p>
            <a:pPr algn="just"/>
            <a:r>
              <a:rPr lang="ru-RU" sz="2800" smtClean="0"/>
              <a:t>Великий греческий целитель Гиппократ рассматривал человека в неразрывном  единстве его телесной и духовной жизни. Введенный Эмпедоклом (430 г.до н. э) четырем основным природным стихиям – огню, земле, воде, воздуху – Гиппократ нашел аналог в организме человека в виде 4-х основных жидкостей, или жизненных соков, от соотношения (сочетания) которых зависят особенности психики и поведения человека.</a:t>
            </a: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fontAlgn="auto">
              <a:spcAft>
                <a:spcPts val="0"/>
              </a:spcAft>
              <a:defRPr/>
            </a:pPr>
            <a:r>
              <a:rPr lang="ru-RU" dirty="0" smtClean="0"/>
              <a:t>Типы характера по Гиппократу</a:t>
            </a:r>
            <a:endParaRPr lang="ru-RU" dirty="0"/>
          </a:p>
        </p:txBody>
      </p:sp>
      <p:sp>
        <p:nvSpPr>
          <p:cNvPr id="3" name="Объект 2"/>
          <p:cNvSpPr>
            <a:spLocks noGrp="1"/>
          </p:cNvSpPr>
          <p:nvPr>
            <p:ph sz="quarter" idx="1"/>
          </p:nvPr>
        </p:nvSpPr>
        <p:spPr>
          <a:xfrm>
            <a:off x="457200" y="1600200"/>
            <a:ext cx="7467600" cy="4873625"/>
          </a:xfrm>
        </p:spPr>
        <p:txBody>
          <a:bodyPr>
            <a:normAutofit lnSpcReduction="10000"/>
          </a:bodyPr>
          <a:lstStyle/>
          <a:p>
            <a:pPr marL="274320" indent="-274320" algn="just" fontAlgn="auto">
              <a:spcAft>
                <a:spcPts val="0"/>
              </a:spcAft>
              <a:buFont typeface="Wingdings"/>
              <a:buChar char=""/>
              <a:defRPr/>
            </a:pPr>
            <a:r>
              <a:rPr lang="ru-RU" dirty="0" smtClean="0"/>
              <a:t>Греческие названия жидкостей: крови(</a:t>
            </a:r>
            <a:r>
              <a:rPr lang="ru-RU" dirty="0" err="1" smtClean="0"/>
              <a:t>сангвис</a:t>
            </a:r>
            <a:r>
              <a:rPr lang="ru-RU" dirty="0" smtClean="0"/>
              <a:t>), желтой желчи (холе), черной желчи (</a:t>
            </a:r>
            <a:r>
              <a:rPr lang="ru-RU" dirty="0" err="1" smtClean="0"/>
              <a:t>мелайна</a:t>
            </a:r>
            <a:r>
              <a:rPr lang="ru-RU" dirty="0" smtClean="0"/>
              <a:t> холе), лимфы (флегма) – послужили для обозначения  типов темперамента: сангвиник, холерик, меланхолик, флегматик.</a:t>
            </a:r>
          </a:p>
          <a:p>
            <a:pPr marL="274320" indent="-274320" algn="just" fontAlgn="auto">
              <a:spcAft>
                <a:spcPts val="0"/>
              </a:spcAft>
              <a:buFont typeface="Wingdings"/>
              <a:buChar char=""/>
              <a:defRPr/>
            </a:pPr>
            <a:r>
              <a:rPr lang="ru-RU" dirty="0" smtClean="0"/>
              <a:t>Труды Эмпедокла, Гиппократа и Галена легли в основу гуморальной (жидкостной) теории темперамента. Продолжением взглядов Гиппократа можно считать эндокринологию, показавшую зависимость психологического состояния, поведения, реакций человека от содержания его в организме особых веществ – гормонов.</a:t>
            </a:r>
            <a:endParaRPr lang="ru-RU" dirty="0"/>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fontAlgn="auto">
              <a:spcAft>
                <a:spcPts val="0"/>
              </a:spcAft>
              <a:defRPr/>
            </a:pPr>
            <a:r>
              <a:rPr lang="ru-RU" dirty="0" smtClean="0"/>
              <a:t>Типы высшей нервной деятельности</a:t>
            </a:r>
            <a:endParaRPr lang="ru-RU" dirty="0"/>
          </a:p>
        </p:txBody>
      </p:sp>
      <p:sp>
        <p:nvSpPr>
          <p:cNvPr id="3" name="Объект 2"/>
          <p:cNvSpPr>
            <a:spLocks noGrp="1"/>
          </p:cNvSpPr>
          <p:nvPr>
            <p:ph sz="quarter" idx="1"/>
          </p:nvPr>
        </p:nvSpPr>
        <p:spPr>
          <a:xfrm>
            <a:off x="457200" y="1600200"/>
            <a:ext cx="7467600" cy="4873625"/>
          </a:xfrm>
        </p:spPr>
        <p:txBody>
          <a:bodyPr>
            <a:normAutofit fontScale="92500" lnSpcReduction="20000"/>
          </a:bodyPr>
          <a:lstStyle/>
          <a:p>
            <a:pPr marL="274320" indent="-274320" algn="just" fontAlgn="auto">
              <a:spcAft>
                <a:spcPts val="0"/>
              </a:spcAft>
              <a:buFont typeface="Wingdings"/>
              <a:buChar char=""/>
              <a:defRPr/>
            </a:pPr>
            <a:r>
              <a:rPr lang="ru-RU" dirty="0" err="1" smtClean="0"/>
              <a:t>И.П.Павлов</a:t>
            </a:r>
            <a:r>
              <a:rPr lang="ru-RU" dirty="0" smtClean="0"/>
              <a:t> </a:t>
            </a:r>
            <a:r>
              <a:rPr lang="ru-RU" dirty="0"/>
              <a:t>считал, что для темперамента определяющим является не свойства жидкостей или тканей тела, а особенности функционирования нервной системы. Тип высшей нервной деятельности — это комбинация свойств возбуждения и торможения. Исходя из разных сочетаний силы, скорости и уравновешенности этих процессов, он предложил выделить 4 основных типа  ВНД. Слабый тип присущ меланхолику — отличается слабыми процессами как торможения, так и возбуждения</a:t>
            </a:r>
            <a:r>
              <a:rPr lang="ru-RU"/>
              <a:t>. </a:t>
            </a:r>
            <a:endParaRPr lang="ru-RU" smtClean="0"/>
          </a:p>
          <a:p>
            <a:pPr marL="274320" indent="-274320" algn="just" fontAlgn="auto">
              <a:spcAft>
                <a:spcPts val="0"/>
              </a:spcAft>
              <a:buFont typeface="Wingdings"/>
              <a:buChar char=""/>
              <a:defRPr/>
            </a:pPr>
            <a:r>
              <a:rPr lang="ru-RU" smtClean="0"/>
              <a:t>Сильный </a:t>
            </a:r>
            <a:r>
              <a:rPr lang="ru-RU"/>
              <a:t>неуравновешенный тип характерен для холерика у него сильная нервная система при неуравновешенности основных нервных процессов — возбуждение преобладает над торможением. </a:t>
            </a:r>
            <a:endParaRPr lang="ru-RU" dirty="0"/>
          </a:p>
          <a:p>
            <a:pPr marL="274320" indent="-274320" fontAlgn="auto">
              <a:spcAft>
                <a:spcPts val="0"/>
              </a:spcAft>
              <a:buFont typeface="Wingdings"/>
              <a:buChar char=""/>
              <a:defRPr/>
            </a:pPr>
            <a:r>
              <a:rPr lang="ru-RU" dirty="0"/>
              <a:t>	</a:t>
            </a:r>
          </a:p>
          <a:p>
            <a:pPr marL="274320" indent="-274320" fontAlgn="auto">
              <a:spcAft>
                <a:spcPts val="0"/>
              </a:spcAft>
              <a:buFont typeface="Wingdings"/>
              <a:buChar char=""/>
              <a:defRPr/>
            </a:pPr>
            <a:endParaRPr lang="ru-RU" dirty="0"/>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fontAlgn="auto">
              <a:spcAft>
                <a:spcPts val="0"/>
              </a:spcAft>
              <a:defRPr/>
            </a:pPr>
            <a:r>
              <a:rPr lang="ru-RU" dirty="0" smtClean="0"/>
              <a:t>ТИП ВНД</a:t>
            </a:r>
            <a:endParaRPr lang="ru-RU" dirty="0"/>
          </a:p>
        </p:txBody>
      </p:sp>
      <p:sp>
        <p:nvSpPr>
          <p:cNvPr id="104450" name="Объект 2"/>
          <p:cNvSpPr>
            <a:spLocks noGrp="1"/>
          </p:cNvSpPr>
          <p:nvPr>
            <p:ph sz="quarter" idx="1"/>
          </p:nvPr>
        </p:nvSpPr>
        <p:spPr>
          <a:xfrm>
            <a:off x="457200" y="1268413"/>
            <a:ext cx="8002588" cy="5205412"/>
          </a:xfrm>
        </p:spPr>
        <p:txBody>
          <a:bodyPr/>
          <a:lstStyle/>
          <a:p>
            <a:pPr algn="just"/>
            <a:r>
              <a:rPr lang="ru-RU" sz="2800" smtClean="0"/>
              <a:t>Сильный уравновешенный подвижный тип соответствует сангвинику — уравновешенные процессы возбуждения и торможения, но быстрота, подвижность и легкая сменяемость нервных процессов ведут к неустойчивости нервных связей. У сильного уравновешенного инертного типа, присущего флегматика, сильные уравновешенные, но малоподвижные нервные процессы. Представители этого типа всегда спокойны, ровны, редко приходят в состояние возбуждения.</a:t>
            </a: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fontAlgn="auto">
              <a:spcAft>
                <a:spcPts val="0"/>
              </a:spcAft>
              <a:defRPr/>
            </a:pPr>
            <a:r>
              <a:rPr lang="ru-RU" smtClean="0"/>
              <a:t>СВОЙСТВА НЕРВНОЙ СИСТЕМЫ</a:t>
            </a:r>
            <a:endParaRPr lang="ru-RU"/>
          </a:p>
        </p:txBody>
      </p:sp>
      <p:sp>
        <p:nvSpPr>
          <p:cNvPr id="105474" name="Объект 2"/>
          <p:cNvSpPr>
            <a:spLocks noGrp="1"/>
          </p:cNvSpPr>
          <p:nvPr>
            <p:ph sz="quarter" idx="1"/>
          </p:nvPr>
        </p:nvSpPr>
        <p:spPr>
          <a:xfrm>
            <a:off x="457200" y="1600200"/>
            <a:ext cx="7467600" cy="4873625"/>
          </a:xfrm>
        </p:spPr>
        <p:txBody>
          <a:bodyPr/>
          <a:lstStyle/>
          <a:p>
            <a:pPr algn="just"/>
            <a:r>
              <a:rPr lang="ru-RU" smtClean="0"/>
              <a:t>Борис Михайлович Теплов на основе проведенных исследований пришли к выводу, что правомернее говорить не о типах ВНД, а о свойствах нервной системы, комбинация которых определяет  тот или иной темперамент. Особое значение при этом имеют общие свойства нервной системы: общая активность, проявляющаяся в том, как человек двигается, познает окружающий мир и общается с другими, и эмоциональность, т.е. Чувствительность, восприимчивость человека к личностно значимым воздействиям.</a:t>
            </a:r>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395288" y="7938"/>
            <a:ext cx="8137525" cy="4873625"/>
          </a:xfrm>
        </p:spPr>
        <p:txBody>
          <a:bodyPr>
            <a:normAutofit fontScale="85000" lnSpcReduction="20000"/>
          </a:bodyPr>
          <a:lstStyle/>
          <a:p>
            <a:pPr marL="274320" indent="-274320" fontAlgn="auto">
              <a:spcAft>
                <a:spcPts val="0"/>
              </a:spcAft>
              <a:buFont typeface="Wingdings"/>
              <a:buChar char=""/>
              <a:defRPr/>
            </a:pPr>
            <a:endParaRPr lang="ru-RU" dirty="0"/>
          </a:p>
          <a:p>
            <a:pPr marL="274320" indent="-274320" algn="just" fontAlgn="auto">
              <a:spcAft>
                <a:spcPts val="0"/>
              </a:spcAft>
              <a:buFont typeface="Wingdings"/>
              <a:buChar char=""/>
              <a:defRPr/>
            </a:pPr>
            <a:r>
              <a:rPr lang="ru-RU" sz="3000" dirty="0"/>
              <a:t>Всемирная организация здравоохранения, Международная организация труда и Европейский союз концептуальных подходов к обеспечению безопасных и здоровых условий труда приняли  Международную концепцию охраны труда. Особое внимание уделяется проблемам, которые могут быть решены в ходе осуществления задач с применением работодателями системного, комплексного и персонифицированного подходов к проблемам профилактики и раннего выявления профессиональных заболеваний, создания благоприятной психологической производственной среды.</a:t>
            </a:r>
          </a:p>
          <a:p>
            <a:pPr marL="274320" indent="-274320" fontAlgn="auto">
              <a:spcAft>
                <a:spcPts val="0"/>
              </a:spcAft>
              <a:buFont typeface="Wingdings"/>
              <a:buChar char=""/>
              <a:defRPr/>
            </a:pPr>
            <a:endParaRPr lang="ru-RU" dirty="0"/>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468313" y="333375"/>
            <a:ext cx="7467600" cy="4873625"/>
          </a:xfrm>
        </p:spPr>
        <p:txBody>
          <a:bodyPr>
            <a:normAutofit fontScale="92500" lnSpcReduction="10000"/>
          </a:bodyPr>
          <a:lstStyle/>
          <a:p>
            <a:pPr marL="274320" indent="-274320" algn="just" fontAlgn="auto">
              <a:spcAft>
                <a:spcPts val="0"/>
              </a:spcAft>
              <a:buFont typeface="Wingdings"/>
              <a:buChar char=""/>
              <a:defRPr/>
            </a:pPr>
            <a:r>
              <a:rPr lang="ru-RU" dirty="0"/>
              <a:t>Всемирной организацией здравоохранения (ВОЗ), МОТ в Глобальной стратегии в области профессиональной безопасности и здоровья, отмечена необходимость системного подхода к обеспечения здоровья и безопасности на рабочем месте в которой предлагается  рассматривать вопросы безопасности и здоровья на производстве как целостную систему "производственного благополучия", реализуемую через совершенствование его качественных характеристик при обеспечении безопасной и здоровой производственной среды с учетом постоянных изменений в организации труда и появления новых рисков (в особенности рисков социально-психологического характера).</a:t>
            </a:r>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684213" y="188913"/>
            <a:ext cx="7467600" cy="4873625"/>
          </a:xfrm>
        </p:spPr>
        <p:txBody>
          <a:bodyPr>
            <a:normAutofit lnSpcReduction="10000"/>
          </a:bodyPr>
          <a:lstStyle/>
          <a:p>
            <a:pPr marL="274320" indent="-274320" algn="just" fontAlgn="auto">
              <a:spcAft>
                <a:spcPts val="0"/>
              </a:spcAft>
              <a:buFont typeface="Wingdings"/>
              <a:buChar char=""/>
              <a:defRPr/>
            </a:pPr>
            <a:r>
              <a:rPr lang="ru-RU" dirty="0"/>
              <a:t>В Концепции долгосрочного социально-экономического развития Российской Федерации для решения задачи по созданию условий труда, позволяющих сохранить трудоспособность работающего населения на всем протяжении профессиональной карьеры, предполагается совершенствование управления профессиональными рисками. Для этого необходимо создание целостной системы "производственного благополучия", обеспечении безопасной и здоровой производственной среды с учетом постоянных изменений в организации труда и появления новых рисков (в особенности рисков социально-психологического характера).</a:t>
            </a:r>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395288" y="333375"/>
            <a:ext cx="7467600" cy="4873625"/>
          </a:xfrm>
        </p:spPr>
        <p:txBody>
          <a:bodyPr>
            <a:normAutofit fontScale="85000" lnSpcReduction="10000"/>
          </a:bodyPr>
          <a:lstStyle/>
          <a:p>
            <a:pPr marL="274320" indent="-274320" algn="just" fontAlgn="auto">
              <a:spcAft>
                <a:spcPts val="0"/>
              </a:spcAft>
              <a:buFont typeface="Wingdings"/>
              <a:buChar char=""/>
              <a:defRPr/>
            </a:pPr>
            <a:r>
              <a:rPr lang="ru-RU" sz="2800" dirty="0"/>
              <a:t>Анализируя положенные в основу построения рассматриваемой Концепции критерии системности, комплексности, превентивности, персонификации и сотрудничества, остановимся лишь на тех направлениях (элементах), которые не получили должного развития в Российской Федерации и не находят отражения в законодательстве либо требуют внесения в него соответствующих изменений.</a:t>
            </a:r>
          </a:p>
          <a:p>
            <a:pPr marL="274320" indent="-274320" algn="just" fontAlgn="auto">
              <a:spcAft>
                <a:spcPts val="0"/>
              </a:spcAft>
              <a:buFont typeface="Wingdings"/>
              <a:buChar char=""/>
              <a:defRPr/>
            </a:pPr>
            <a:r>
              <a:rPr lang="ru-RU" sz="2800" dirty="0"/>
              <a:t>Системный и персонифицированный подходы к охране труда работников. Системный подход к охране труда предусматривает постоянный мониторинг и учет множества разнородных рисков</a:t>
            </a:r>
            <a:r>
              <a:rPr lang="ru-RU" dirty="0"/>
              <a:t>.</a:t>
            </a:r>
          </a:p>
          <a:p>
            <a:pPr marL="274320" indent="-274320" fontAlgn="auto">
              <a:spcAft>
                <a:spcPts val="0"/>
              </a:spcAft>
              <a:buFont typeface="Wingdings"/>
              <a:buChar char=""/>
              <a:defRPr/>
            </a:pPr>
            <a:endParaRPr lang="ru-RU" dirty="0"/>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3" name="Объект 2"/>
          <p:cNvSpPr>
            <a:spLocks noGrp="1"/>
          </p:cNvSpPr>
          <p:nvPr>
            <p:ph sz="quarter" idx="1"/>
          </p:nvPr>
        </p:nvSpPr>
        <p:spPr>
          <a:xfrm>
            <a:off x="611188" y="188913"/>
            <a:ext cx="7467600" cy="4873625"/>
          </a:xfrm>
        </p:spPr>
        <p:txBody>
          <a:bodyPr/>
          <a:lstStyle/>
          <a:p>
            <a:pPr algn="just"/>
            <a:r>
              <a:rPr lang="ru-RU" smtClean="0"/>
              <a:t>Осуществляя мониторинг и учет рисков, оказывающих влияние на состояние здоровья работников, работодатели сосредоточиваются на выявлении вредных и (или) опасных производственных факторов и не всегда обращают внимание на то, что многие влияющие на работника факторы, не будучи сами по себе вредными или опасными, в совокупности способны оказывать негативное воздействие на здоровье работника. </a:t>
            </a:r>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468313" y="260350"/>
            <a:ext cx="7467600" cy="4873625"/>
          </a:xfrm>
        </p:spPr>
        <p:txBody>
          <a:bodyPr>
            <a:normAutofit fontScale="92500"/>
          </a:bodyPr>
          <a:lstStyle/>
          <a:p>
            <a:pPr marL="274320" indent="-274320" algn="just" fontAlgn="auto">
              <a:spcAft>
                <a:spcPts val="0"/>
              </a:spcAft>
              <a:buFont typeface="Wingdings"/>
              <a:buChar char=""/>
              <a:defRPr/>
            </a:pPr>
            <a:r>
              <a:rPr lang="ru-RU" dirty="0"/>
              <a:t>. Так, ученые обратили внимание на то, что планировка офиса по принципу </a:t>
            </a:r>
            <a:r>
              <a:rPr lang="ru-RU" dirty="0" err="1"/>
              <a:t>open</a:t>
            </a:r>
            <a:r>
              <a:rPr lang="ru-RU" dirty="0"/>
              <a:t> </a:t>
            </a:r>
            <a:r>
              <a:rPr lang="ru-RU" dirty="0" err="1"/>
              <a:t>space</a:t>
            </a:r>
            <a:r>
              <a:rPr lang="ru-RU" dirty="0"/>
              <a:t> (общее помещение, разделенное перегородками) не несет в себе никаких особых рисков. Если же в этом помещении постоянно работают принтеры, звонят телефоны и в полный голос говорят сотрудники, то всем работникам гарантированы повышенная мозговая и общефизическая утомляемость с перспективой снижения слуха и работоспособности. В то же время таких проблем не возникло бы, если работодатель уделил бы должное внимание предварительному анализу специфики работы каждого отдела и организовал помещения сообразно их задачам. </a:t>
            </a:r>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1" name="Объект 2"/>
          <p:cNvSpPr>
            <a:spLocks noGrp="1"/>
          </p:cNvSpPr>
          <p:nvPr>
            <p:ph sz="quarter" idx="1"/>
          </p:nvPr>
        </p:nvSpPr>
        <p:spPr>
          <a:xfrm>
            <a:off x="611188" y="260350"/>
            <a:ext cx="7467600" cy="4873625"/>
          </a:xfrm>
        </p:spPr>
        <p:txBody>
          <a:bodyPr/>
          <a:lstStyle/>
          <a:p>
            <a:pPr algn="just"/>
            <a:r>
              <a:rPr lang="ru-RU" smtClean="0"/>
              <a:t>При этом, осуществляя персонифицированный подход к организации условий труда, работодатель мог бы учесть, что некоторые работники в силу состояния здоровья, физиологических, психологических или ментальных особенностей в принципе не способны эффективно работать в подобной среде, и организовать деятельность таких работников в ином режиме труда или в иных помещениях, отвечающих их производственным задачам и индивидуальности.</a:t>
            </a:r>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250825" y="188913"/>
            <a:ext cx="8424863" cy="4873625"/>
          </a:xfrm>
        </p:spPr>
        <p:txBody>
          <a:bodyPr>
            <a:normAutofit fontScale="92500" lnSpcReduction="20000"/>
          </a:bodyPr>
          <a:lstStyle/>
          <a:p>
            <a:pPr marL="274320" indent="-274320" algn="just" fontAlgn="auto">
              <a:spcAft>
                <a:spcPts val="0"/>
              </a:spcAft>
              <a:buFont typeface="Wingdings"/>
              <a:buChar char=""/>
              <a:defRPr/>
            </a:pPr>
            <a:r>
              <a:rPr lang="ru-RU" sz="2800" dirty="0"/>
              <a:t>Убедить работодателя применять системный и персонифицированный подходы возможно, если показать, что правильная организация рабочего места каждого сотрудника с учетом требований к охране труда приводит к повышению производительности труда и сокращению расходов на оплату периодов нетрудоспособности и других выплат, связанных с повреждением здоровья. Комплексный и превентивный подходы к охране труда. Комплексный характер новой концепции охраны труда означает оценку воздействия на человека всех возможных рисков, причем не только в краткосрочной, но и в долгосрочной перспективе.</a:t>
            </a:r>
          </a:p>
          <a:p>
            <a:pPr marL="274320" indent="-274320" algn="just" fontAlgn="auto">
              <a:spcAft>
                <a:spcPts val="0"/>
              </a:spcAft>
              <a:buFont typeface="Wingdings"/>
              <a:buChar char=""/>
              <a:defRPr/>
            </a:pPr>
            <a:endParaRPr lang="ru-RU" dirty="0"/>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89" name="Объект 2"/>
          <p:cNvSpPr>
            <a:spLocks noGrp="1"/>
          </p:cNvSpPr>
          <p:nvPr>
            <p:ph sz="quarter" idx="1"/>
          </p:nvPr>
        </p:nvSpPr>
        <p:spPr>
          <a:xfrm>
            <a:off x="468313" y="188913"/>
            <a:ext cx="7467600" cy="4873625"/>
          </a:xfrm>
        </p:spPr>
        <p:txBody>
          <a:bodyPr/>
          <a:lstStyle/>
          <a:p>
            <a:pPr algn="just"/>
            <a:r>
              <a:rPr lang="ru-RU" smtClean="0"/>
              <a:t>Важной составляющей современной охраны труда является создание благоприятной психологической производственной среды, в которой исключается возникновение стрессов, не допускается применение психического или физического насилия со стороны руководства и коллег. С переходом к рыночным отношениям и, как следствие, возникновением жесткой конкуренции между работниками особое значение приобретает проблема создания благоприятного психологического климата, ранее относящаяся только к кадровому менеджменту и дисциплине труда.</a:t>
            </a:r>
          </a:p>
          <a:p>
            <a:endParaRPr lang="ru-RU" smtClean="0"/>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Объект 2"/>
          <p:cNvSpPr>
            <a:spLocks noGrp="1"/>
          </p:cNvSpPr>
          <p:nvPr>
            <p:ph sz="quarter" idx="1"/>
          </p:nvPr>
        </p:nvSpPr>
        <p:spPr>
          <a:xfrm>
            <a:off x="179388" y="260350"/>
            <a:ext cx="8424862" cy="4873625"/>
          </a:xfrm>
        </p:spPr>
        <p:txBody>
          <a:bodyPr/>
          <a:lstStyle/>
          <a:p>
            <a:pPr algn="just"/>
            <a:r>
              <a:rPr lang="ru-RU" sz="2800" smtClean="0"/>
              <a:t>В трудовых отношениях психологическая жестокость наиболее часто проявляется в виде моббинга (буллинга), т.е. запугивания, а также в виде харассмента (сексуального домогательства), систематического и необоснованного приставания со стороны коллег или руководства, определения нереальных сроков выполнения работы, вызывающих ощущение паники и собственной никчемности, и др. Такие действия приводят к стрессу и повреждению здоровья работников.</a:t>
            </a: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468313" y="260350"/>
            <a:ext cx="7467600" cy="4873625"/>
          </a:xfrm>
        </p:spPr>
        <p:txBody>
          <a:bodyPr>
            <a:normAutofit fontScale="62500" lnSpcReduction="20000"/>
          </a:bodyPr>
          <a:lstStyle/>
          <a:p>
            <a:pPr marL="274320" indent="-274320" algn="just" fontAlgn="auto">
              <a:spcAft>
                <a:spcPts val="0"/>
              </a:spcAft>
              <a:buFont typeface="Wingdings"/>
              <a:buChar char=""/>
              <a:defRPr/>
            </a:pPr>
            <a:r>
              <a:rPr lang="ru-RU" sz="3600" dirty="0"/>
              <a:t>Актуальные направления сохранения здоровья работников (физическое здоровье работников и психологически комфортная производственная среда должны стать обязательными элементами экологически чистого производства);</a:t>
            </a:r>
          </a:p>
          <a:p>
            <a:pPr marL="274320" indent="-274320" algn="just" fontAlgn="auto">
              <a:spcAft>
                <a:spcPts val="0"/>
              </a:spcAft>
              <a:buFont typeface="Wingdings"/>
              <a:buChar char=""/>
              <a:defRPr/>
            </a:pPr>
            <a:r>
              <a:rPr lang="ru-RU" sz="3600" dirty="0"/>
              <a:t>- развитие комплексного подхода к созданию безопасных и здоровых условий труда, предусматривающего оценку воздействия на человека всех возможных рисков не только в краткосрочной, но и в долгосрочной перспективе;</a:t>
            </a:r>
          </a:p>
          <a:p>
            <a:pPr marL="274320" indent="-274320" algn="just" fontAlgn="auto">
              <a:spcAft>
                <a:spcPts val="0"/>
              </a:spcAft>
              <a:buFont typeface="Wingdings"/>
              <a:buChar char=""/>
              <a:defRPr/>
            </a:pPr>
            <a:r>
              <a:rPr lang="ru-RU" sz="3600" dirty="0"/>
              <a:t>- расширение реализации  персонифицированного подхода к организации условий труда (при организации рабочего места учет работодателем состояния здоровья, физических, физиологических, психологических, ментальных особенностей каждого работника);</a:t>
            </a:r>
          </a:p>
          <a:p>
            <a:pPr marL="274320" indent="-274320" fontAlgn="auto">
              <a:spcAft>
                <a:spcPts val="0"/>
              </a:spcAft>
              <a:buFont typeface="Wingdings"/>
              <a:buChar char=""/>
              <a:defRPr/>
            </a:pPr>
            <a:endParaRPr lang="ru-RU" dirty="0"/>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468313" y="23813"/>
            <a:ext cx="7467600" cy="4873625"/>
          </a:xfrm>
        </p:spPr>
        <p:txBody>
          <a:bodyPr>
            <a:normAutofit lnSpcReduction="10000"/>
          </a:bodyPr>
          <a:lstStyle/>
          <a:p>
            <a:pPr marL="274320" indent="-274320" algn="just" fontAlgn="auto">
              <a:spcAft>
                <a:spcPts val="0"/>
              </a:spcAft>
              <a:buFont typeface="Wingdings"/>
              <a:buChar char=""/>
              <a:defRPr/>
            </a:pPr>
            <a:r>
              <a:rPr lang="ru-RU" dirty="0"/>
              <a:t>интенсификация разработки современных нормативных решений по таким направлениям, как физиология производственной среды и психология производственной среды;</a:t>
            </a:r>
          </a:p>
          <a:p>
            <a:pPr marL="274320" indent="-274320" algn="just" fontAlgn="auto">
              <a:spcAft>
                <a:spcPts val="0"/>
              </a:spcAft>
              <a:buFont typeface="Wingdings"/>
              <a:buChar char=""/>
              <a:defRPr/>
            </a:pPr>
            <a:r>
              <a:rPr lang="ru-RU" dirty="0"/>
              <a:t>- развитие превентивного подхода и повышение культуры в сфере обеспечения профессиональной безопасности и здоровья работников.</a:t>
            </a:r>
          </a:p>
          <a:p>
            <a:pPr marL="274320" indent="-274320" algn="just" fontAlgn="auto">
              <a:spcAft>
                <a:spcPts val="0"/>
              </a:spcAft>
              <a:buFont typeface="Wingdings"/>
              <a:buChar char=""/>
              <a:defRPr/>
            </a:pPr>
            <a:r>
              <a:rPr lang="ru-RU" dirty="0"/>
              <a:t>Для решения этих задач возможно использование различных подходов - законодательное урегулирование, диалог в рамках социального партнерства, поддержка идей социальной ответственности бизнеса, экономическое сотрудничество. </a:t>
            </a:r>
          </a:p>
          <a:p>
            <a:pPr marL="274320" indent="-274320" fontAlgn="auto">
              <a:spcAft>
                <a:spcPts val="0"/>
              </a:spcAft>
              <a:buFont typeface="Wingdings"/>
              <a:buChar char=""/>
              <a:defRPr/>
            </a:pPr>
            <a:endParaRPr lang="ru-RU" dirty="0"/>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250825" y="0"/>
            <a:ext cx="8569325" cy="6308725"/>
          </a:xfrm>
        </p:spPr>
        <p:txBody>
          <a:bodyPr>
            <a:normAutofit fontScale="32500" lnSpcReduction="20000"/>
          </a:bodyPr>
          <a:lstStyle/>
          <a:p>
            <a:pPr marL="274320" indent="-274320" algn="just" fontAlgn="auto">
              <a:spcAft>
                <a:spcPts val="0"/>
              </a:spcAft>
              <a:buFont typeface="Wingdings"/>
              <a:buChar char=""/>
              <a:defRPr/>
            </a:pPr>
            <a:r>
              <a:rPr lang="ru-RU" sz="6000" dirty="0"/>
              <a:t>Реализация мероприятий, направленных на развитие физической культуры и спорта в трудовых коллективах, в том числе:</a:t>
            </a:r>
          </a:p>
          <a:p>
            <a:pPr marL="274320" indent="-274320" algn="just" fontAlgn="auto">
              <a:spcAft>
                <a:spcPts val="0"/>
              </a:spcAft>
              <a:buFont typeface="Wingdings"/>
              <a:buChar char=""/>
              <a:defRPr/>
            </a:pPr>
            <a:r>
              <a:rPr lang="ru-RU" sz="6000" dirty="0"/>
              <a:t>компенсация работникам оплаты занятий спортом в клубах и секциях;</a:t>
            </a:r>
          </a:p>
          <a:p>
            <a:pPr marL="274320" indent="-274320" algn="just" fontAlgn="auto">
              <a:spcAft>
                <a:spcPts val="0"/>
              </a:spcAft>
              <a:buFont typeface="Wingdings"/>
              <a:buChar char=""/>
              <a:defRPr/>
            </a:pPr>
            <a:r>
              <a:rPr lang="ru-RU" sz="6000" dirty="0"/>
              <a:t>организация и проведение физкультурных и спортивных мероприятий, в том числе мероприятий по внедрению Всероссийского физкультурно-спортивного комплекса "Готов к труду и обороне" (ГТО), включая оплату труда методистов и тренеров, привлекаемых к выполнению указанных мероприятий;</a:t>
            </a:r>
          </a:p>
          <a:p>
            <a:pPr marL="274320" indent="-274320" algn="just" fontAlgn="auto">
              <a:spcAft>
                <a:spcPts val="0"/>
              </a:spcAft>
              <a:buFont typeface="Wingdings"/>
              <a:buChar char=""/>
              <a:defRPr/>
            </a:pPr>
            <a:r>
              <a:rPr lang="ru-RU" sz="6000" dirty="0"/>
              <a:t>организация и проведение физкультурно-оздоровительных мероприятий (производственной гимнастики, лечебной физической культуры (далее - ЛФК) с работниками, которым по рекомендации лечащего врача и на основании результатов медицинских осмотров показаны занятия ЛФК), включая оплату труда методистов, тренеров, врачей-специалистов, привлекаемых к выполнению указанных мероприятий; приобретение, содержание и обновление спортивного инвентаря; устройство новых и (или) реконструкция имеющихся помещений и площадок для занятий спортом; создание и развитие физкультурно-спортивных клубов, организованных в целях массового привлечения граждан к занятиям физической культурой и спортом по месту работы.</a:t>
            </a:r>
          </a:p>
          <a:p>
            <a:pPr marL="274320" indent="-274320" fontAlgn="auto">
              <a:spcAft>
                <a:spcPts val="0"/>
              </a:spcAft>
              <a:buFont typeface="Wingdings"/>
              <a:buChar char=""/>
              <a:defRPr/>
            </a:pPr>
            <a:endParaRPr lang="ru-RU" dirty="0"/>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09" name="Объект 2"/>
          <p:cNvSpPr>
            <a:spLocks noGrp="1"/>
          </p:cNvSpPr>
          <p:nvPr>
            <p:ph sz="quarter" idx="1"/>
          </p:nvPr>
        </p:nvSpPr>
        <p:spPr>
          <a:xfrm>
            <a:off x="0" y="3175"/>
            <a:ext cx="8675688" cy="6308725"/>
          </a:xfrm>
        </p:spPr>
        <p:txBody>
          <a:bodyPr/>
          <a:lstStyle/>
          <a:p>
            <a:pPr algn="just"/>
            <a:r>
              <a:rPr lang="ru-RU" smtClean="0"/>
              <a:t>КОФЕМАНИЯ «Кофе должен быть горяч, как пекло, чёрен, как дьявол, чист, как ангел, и сладок, как любовь» утверждал большой поклонник этого напитка выдающийся французский дипломат Шарль Талейран. Современные медики не согласны с его восторженным мнением. Кофеин, которого в одной чашке кофе содержится около 100мг, неблагоприятно влияет на нервную систему. Вначале он возбуждает и вызывает бессонницу, затем истощает нервные клетки из-за чего любители кофе становятся вялыми, сонливыми, быстро утомляются. Кофеин учащает дыхание и сердцебиение, поднимает АД, увеличивает нагрузку на почки, при избыточном потреблении может вызвать головные боли. В течение суток можно позволить себе не более 3 чашек тонизирующего напитка в чистом виде или 4 с молоком, смягчающим неблагоприятное влияние кофеина. Следует иметь в виду, что в чашке крепкого чая до 100 мг кофеина. </a:t>
            </a:r>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323850" y="260350"/>
            <a:ext cx="7467600" cy="4873625"/>
          </a:xfrm>
        </p:spPr>
        <p:txBody>
          <a:bodyPr>
            <a:normAutofit fontScale="85000" lnSpcReduction="20000"/>
          </a:bodyPr>
          <a:lstStyle/>
          <a:p>
            <a:pPr marL="274320" indent="-274320" algn="just" fontAlgn="auto">
              <a:spcAft>
                <a:spcPts val="0"/>
              </a:spcAft>
              <a:buFont typeface="Wingdings"/>
              <a:buChar char=""/>
              <a:defRPr/>
            </a:pPr>
            <a:r>
              <a:rPr lang="ru-RU" sz="2600" dirty="0"/>
              <a:t>Кофеин вытесняет из молекул важный нуклеотид – аденозин, помогающий нам успокоиться. Для того чтобы успешнее осуществить отвыкание от значительного ежедневного обильного потребления кофе, чтобы отлучение от кофе прошло более безболезненно лучше выпить утром сваренное на молоке какао. Нервная система гораздо менее чувствительна к аналогу кофеина – теобромину, содержащемуся в какао-порошке, а входящий в его состав магний снимает усталость, нервное напряжение, способствует лучшему усвоению кальция из молока. Добавленный в какао сахар препятствует усвоению полезных минеральных веществ. Черный кофе можно заменить цикорием, чаем с молоком они не возбуждают а регулируют деятельность нервной системы, дыхание, работу сердца и кровеносных сосудов.</a:t>
            </a:r>
          </a:p>
          <a:p>
            <a:pPr marL="274320" indent="-274320" fontAlgn="auto">
              <a:spcAft>
                <a:spcPts val="0"/>
              </a:spcAft>
              <a:buFont typeface="Wingdings"/>
              <a:buChar char=""/>
              <a:defRPr/>
            </a:pPr>
            <a:endParaRPr lang="ru-RU"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Эркер">
  <a:themeElements>
    <a:clrScheme name="Другая 1">
      <a:dk1>
        <a:srgbClr val="4A78FE"/>
      </a:dk1>
      <a:lt1>
        <a:srgbClr val="FFFFFF"/>
      </a:lt1>
      <a:dk2>
        <a:srgbClr val="000099"/>
      </a:dk2>
      <a:lt2>
        <a:srgbClr val="F8F8F8"/>
      </a:lt2>
      <a:accent1>
        <a:srgbClr val="6699FF"/>
      </a:accent1>
      <a:accent2>
        <a:srgbClr val="0000FF"/>
      </a:accent2>
      <a:accent3>
        <a:srgbClr val="AAAACA"/>
      </a:accent3>
      <a:accent4>
        <a:srgbClr val="DADADA"/>
      </a:accent4>
      <a:accent5>
        <a:srgbClr val="B8CAFF"/>
      </a:accent5>
      <a:accent6>
        <a:srgbClr val="0000E7"/>
      </a:accent6>
      <a:hlink>
        <a:srgbClr val="3DCCFF"/>
      </a:hlink>
      <a:folHlink>
        <a:srgbClr val="CCECFF"/>
      </a:folHlink>
    </a:clrScheme>
    <a:fontScheme name="Эркер">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Эркер">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509</TotalTime>
  <Words>6519</Words>
  <Application>Microsoft Office PowerPoint</Application>
  <PresentationFormat>Экран (4:3)</PresentationFormat>
  <Paragraphs>273</Paragraphs>
  <Slides>106</Slides>
  <Notes>0</Notes>
  <HiddenSlides>0</HiddenSlides>
  <MMClips>0</MMClips>
  <ScaleCrop>false</ScaleCrop>
  <HeadingPairs>
    <vt:vector size="6" baseType="variant">
      <vt:variant>
        <vt:lpstr>Использованные шрифты</vt:lpstr>
      </vt:variant>
      <vt:variant>
        <vt:i4>5</vt:i4>
      </vt:variant>
      <vt:variant>
        <vt:lpstr>Шаблон оформления</vt:lpstr>
      </vt:variant>
      <vt:variant>
        <vt:i4>7</vt:i4>
      </vt:variant>
      <vt:variant>
        <vt:lpstr>Заголовки слайдов</vt:lpstr>
      </vt:variant>
      <vt:variant>
        <vt:i4>106</vt:i4>
      </vt:variant>
    </vt:vector>
  </HeadingPairs>
  <TitlesOfParts>
    <vt:vector size="118" baseType="lpstr">
      <vt:lpstr>Century Schoolbook</vt:lpstr>
      <vt:lpstr>Arial</vt:lpstr>
      <vt:lpstr>Wingdings</vt:lpstr>
      <vt:lpstr>Wingdings 2</vt:lpstr>
      <vt:lpstr>Calibri</vt:lpstr>
      <vt:lpstr>Эркер</vt:lpstr>
      <vt:lpstr>Эркер</vt:lpstr>
      <vt:lpstr>Эркер</vt:lpstr>
      <vt:lpstr>Эркер</vt:lpstr>
      <vt:lpstr>Эркер</vt:lpstr>
      <vt:lpstr>Эркер</vt:lpstr>
      <vt:lpstr>Эркер</vt:lpstr>
      <vt:lpstr>ПСИХОЛОГИЯ ТРУДА</vt:lpstr>
      <vt:lpstr>ПЛАН ЛЕКЦИИ</vt:lpstr>
      <vt:lpstr>ЦЕЛЬ ЛЕКЦИИ</vt:lpstr>
      <vt:lpstr>ФОРМИРУЕМЫЕ КОМПЕТЕНЦИИ</vt:lpstr>
      <vt:lpstr>2.1.ПСИХОЛОГИЯ ТРУДА КАК НАУКА, ЕЁ СОДЕРЖАНИЕ, ОСНОВНЫЕ МЕТОДЫ ИССЛЕДОВАНИЯ. </vt:lpstr>
      <vt:lpstr>2.1.ПСИХОЛОГИЯ ТРУДА КАК НАУКА, ЕЁ СОДЕРЖАНИЕ, ОСНОВНЫЕ МЕТОДЫ ИССЛЕДОВАНИЯ. </vt:lpstr>
      <vt:lpstr>2.1.ПСИХОЛОГИЯ ТРУДА КАК НАУКА, ЕЁ СОДЕРЖАНИЕ, ОСНОВНЫЕ МЕТОДЫ ИССЛЕДОВАНИЯ. </vt:lpstr>
      <vt:lpstr>2.1.ПСИХОЛОГИЯ ТРУДА КАК НАУКА, ЕЁ СОДЕРЖАНИЕ, ОСНОВНЫЕ МЕТОДЫ ИССЛЕДОВАНИЯ. </vt:lpstr>
      <vt:lpstr>2.1.ПСИХОЛОГИЯ ТРУДА КАК НАУКА, ЕЁ СОДЕРЖАНИЕ, ОСНОВНЫЕ МЕТОДЫ ИССЛЕДОВАНИЯ. </vt:lpstr>
      <vt:lpstr>ПСИХОЛОГИЯ ТРУДА КАК НАУКА, ЕЁ СОДЕРЖАНИЕ, ОСНОВНЫЕ МЕТОДЫ ИССЛЕДОВАНИЯ. </vt:lpstr>
      <vt:lpstr>ПСИХОФИЗИОЛОГИЧЕСКИЕ ОСНОВЫ ОБУЧЕНИЯ ТРУДОВЫМ НАВЫКАМ.</vt:lpstr>
      <vt:lpstr>2.7.ПСИХОФИЗИОЛОГИЧЕСКИЕ ОСНОВЫ ОБУЧЕНИЯ ТРУДОВЫМ НАВЫКАМ.</vt:lpstr>
      <vt:lpstr>ПСИХОФИЗИОЛОГИЧЕСКИЕ ОСНОВЫ ОБУЧЕНИЯ ТРУДОВЫМ НАВЫКАМ.</vt:lpstr>
      <vt:lpstr>ПСИХОФИЗИОЛОГИЧЕСКИЕ ОСНОВЫ ОБУЧЕНИЯ ТРУДОВЫМ НАВЫКАМ.</vt:lpstr>
      <vt:lpstr>ПСИХОФИЗИОЛОГИЧЕСКИЕ ОСНОВЫ ОБУЧЕНИЯ ТРУДОВЫМ НАВЫКАМ.</vt:lpstr>
      <vt:lpstr>ПСИХОФИЗИОЛОГИЧЕСКИЕ ОСНОВЫ ОБУЧЕНИЯ ТРУДОВЫМ НАВЫКАМ.</vt:lpstr>
      <vt:lpstr>ПСИХОФИЗИОЛОГИЧЕСКИЕ ОСНОВЫ ОБУЧЕНИЯ ТРУДОВЫМ НАВЫКАМ.</vt:lpstr>
      <vt:lpstr>ПСИХОФИЗИОЛОГИЧЕСКИЕ ОСНОВЫ ОБУЧЕНИЯ ТРУДОВЫМ НАВЫКАМ.</vt:lpstr>
      <vt:lpstr>ПСИХОФИЗИОЛОГИЧЕСКИЕ ОСНОВЫ ОБУЧЕНИЯ ТРУДОВЫМ НАВЫКАМ.</vt:lpstr>
      <vt:lpstr>ПСИХОФИЗИОЛОГИЧЕСКИЕ ОСНОВЫ ОБУЧЕНИЯ ТРУДОВЫМ НАВЫКАМ.</vt:lpstr>
      <vt:lpstr>ПСИХОФИЗИОЛОГИЧЕСКИЕ ОСНОВЫ ОБУЧЕНИЯ ТРУДОВЫМ НАВЫКАМ.</vt:lpstr>
      <vt:lpstr>ПСИХОФИЗИОЛОГИЧЕСКИЕ ОСНОВЫ ОБУЧЕНИЯ ТРУДОВЫМ НАВЫКАМ.</vt:lpstr>
      <vt:lpstr>Слайд 23</vt:lpstr>
      <vt:lpstr>2.5. ПРОБЛЕМЫ ИНЖЕНЕРНОЙ  ПСИХОЛОГИИ</vt:lpstr>
      <vt:lpstr>ПРОБЛЕМЫ ИНЖЕНЕРНОЙ  ПСИХОЛОГИИ</vt:lpstr>
      <vt:lpstr>ПРОБЛЕМЫ ИНЖЕНЕРНОЙ  ПСИХОЛОГИИ</vt:lpstr>
      <vt:lpstr>ПРОБЛЕМЫ ИНЖЕНЕРНОЙ  ПСИХОЛОГИИ</vt:lpstr>
      <vt:lpstr>2.5. ПРОБЛЕМЫ ИНЖЕНЕРНОЙ  ПСИХОЛОГИИ</vt:lpstr>
      <vt:lpstr>2.5. ПРОБЛЕМЫ ИНЖЕНЕРНОЙ  ПСИХОЛОГИИ</vt:lpstr>
      <vt:lpstr>2.5. ПРОБЛЕМЫ ИНЖЕНЕРНОЙ  ПСИХОЛОГИИ</vt:lpstr>
      <vt:lpstr>2.5. ПРОБЛЕМЫ ИНЖЕНЕРНОЙ  ПСИХОЛОГИИ</vt:lpstr>
      <vt:lpstr>Слайд 32</vt:lpstr>
      <vt:lpstr>Слайд 33</vt:lpstr>
      <vt:lpstr>2.5. ПРОБЛЕМЫ ИНЖЕНЕРНОЙ  ПСИХОЛОГИИ</vt:lpstr>
      <vt:lpstr>2.5. ПРОБЛЕМЫ ИНЖЕНЕРНОЙ  ПСИХОЛОГИИ</vt:lpstr>
      <vt:lpstr>Слайд 36</vt:lpstr>
      <vt:lpstr>Слайд 37</vt:lpstr>
      <vt:lpstr>Слайд 38</vt:lpstr>
      <vt:lpstr>Слайд 39</vt:lpstr>
      <vt:lpstr>Слайд 40</vt:lpstr>
      <vt:lpstr>Слайд 41</vt:lpstr>
      <vt:lpstr>Слайд 42</vt:lpstr>
      <vt:lpstr>Слайд 43</vt:lpstr>
      <vt:lpstr> Научная организация труда (НОТ),  её цели, задачи.</vt:lpstr>
      <vt:lpstr> Научная организация труда (НОТ),  её цели, задачи.</vt:lpstr>
      <vt:lpstr>Научная организация труда (НОТ),  её цели, задачи.</vt:lpstr>
      <vt:lpstr>Слайд 47</vt:lpstr>
      <vt:lpstr>Слайд 48</vt:lpstr>
      <vt:lpstr>Слайд 49</vt:lpstr>
      <vt:lpstr>Слайд 50</vt:lpstr>
      <vt:lpstr>Слайд 51</vt:lpstr>
      <vt:lpstr>Слайд 52</vt:lpstr>
      <vt:lpstr>Слайд 53</vt:lpstr>
      <vt:lpstr> Научная организация труда (НОТ),  её цели, задачи.</vt:lpstr>
      <vt:lpstr>Научная организация труда (НОТ),  её цели, задачи.</vt:lpstr>
      <vt:lpstr>Слайд 56</vt:lpstr>
      <vt:lpstr> ЭРГОНОМИКА: ПОНЯТИЕ, СВЯЗЬ С ГИГИЕНОЙ  И ФИЗИОЛОГИЕЙ ТРУДА</vt:lpstr>
      <vt:lpstr>Слайд 58</vt:lpstr>
      <vt:lpstr>Слайд 59</vt:lpstr>
      <vt:lpstr>Слайд 60</vt:lpstr>
      <vt:lpstr>Слайд 61</vt:lpstr>
      <vt:lpstr>Слайд 62</vt:lpstr>
      <vt:lpstr>Слайд 63</vt:lpstr>
      <vt:lpstr>Слайд 64</vt:lpstr>
      <vt:lpstr>Слайд 65</vt:lpstr>
      <vt:lpstr>ПРОФЕССИОНАЛЬННЫЙ ОТБОР</vt:lpstr>
      <vt:lpstr>Слайд 67</vt:lpstr>
      <vt:lpstr>Слайд 68</vt:lpstr>
      <vt:lpstr>Слайд 69</vt:lpstr>
      <vt:lpstr>Слайд 70</vt:lpstr>
      <vt:lpstr>Слайд 71</vt:lpstr>
      <vt:lpstr>Слайд 72</vt:lpstr>
      <vt:lpstr>Слайд 73</vt:lpstr>
      <vt:lpstr>Слайд 74</vt:lpstr>
      <vt:lpstr> РОЛЬ ВЗАИМООТНОШЕНИЙ В ТРУДОВОМ КОЛЛЕКТИВЕ</vt:lpstr>
      <vt:lpstr>Слайд 76</vt:lpstr>
      <vt:lpstr>Профилактика профессионального стресса</vt:lpstr>
      <vt:lpstr>ПРОФЕССИОНАЛЬНЫЙ СТРЕСС МОРАЛЬНЫЙ ОБЛИК ЛИЧНОСТИ</vt:lpstr>
      <vt:lpstr>МОРАЛЬНЫЙ ОБЛИК ЛИЧНОСТИ</vt:lpstr>
      <vt:lpstr>ХАРАКТЕР             ТЕМПЕРАМЕНТ</vt:lpstr>
      <vt:lpstr>ГРУППЫ   ВИДЫ  ЧЕРТЫ ХАРАКТЕРОВ</vt:lpstr>
      <vt:lpstr>ВИДЫ ХАРАКТЕРА</vt:lpstr>
      <vt:lpstr>ВИДЫ ТИПЫ ХАРАКТЕРА</vt:lpstr>
      <vt:lpstr>ЧЕРТЫ ХАРАКТЕРА</vt:lpstr>
      <vt:lpstr>ИЗУЧЕНИЕ ХАРАКТЕРА</vt:lpstr>
      <vt:lpstr>ТЕМПЕРАМЕНТ  И  ХАРАКТЕР</vt:lpstr>
      <vt:lpstr>ТИПЫ   ХАРАКТЕРА</vt:lpstr>
      <vt:lpstr>ТИПЫ ХАРАКТЕРА ПО ГИППОКРАТУ</vt:lpstr>
      <vt:lpstr>ТИПЫ ВЫСШЕЙ НЕРВНОЙ ДЕЯТЕЛЬНОСТИ</vt:lpstr>
      <vt:lpstr>ТИП ВНД</vt:lpstr>
      <vt:lpstr>СВОЙСТВА НЕРВНОЙ СИСТЕМЫ</vt:lpstr>
      <vt:lpstr>Слайд 92</vt:lpstr>
      <vt:lpstr>Слайд 93</vt:lpstr>
      <vt:lpstr>Слайд 94</vt:lpstr>
      <vt:lpstr>Слайд 95</vt:lpstr>
      <vt:lpstr>Слайд 96</vt:lpstr>
      <vt:lpstr>Слайд 97</vt:lpstr>
      <vt:lpstr>Слайд 98</vt:lpstr>
      <vt:lpstr>Слайд 99</vt:lpstr>
      <vt:lpstr>Слайд 100</vt:lpstr>
      <vt:lpstr>Слайд 101</vt:lpstr>
      <vt:lpstr>Слайд 102</vt:lpstr>
      <vt:lpstr>Слайд 103</vt:lpstr>
      <vt:lpstr>Слайд 104</vt:lpstr>
      <vt:lpstr>Слайд 105</vt:lpstr>
      <vt:lpstr>Слайд 106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cp:lastModifiedBy>op111zsv</cp:lastModifiedBy>
  <cp:revision>59</cp:revision>
  <dcterms:modified xsi:type="dcterms:W3CDTF">2021-03-03T05:55:51Z</dcterms:modified>
</cp:coreProperties>
</file>