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9" r:id="rId23"/>
    <p:sldId id="280" r:id="rId24"/>
    <p:sldId id="277" r:id="rId25"/>
    <p:sldId id="278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-78" y="-7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docs.cntd.ru/document/902320560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14ACD74-CF5D-4085-9080-68B3C9F092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993913"/>
            <a:ext cx="9866243" cy="3379304"/>
          </a:xfrm>
        </p:spPr>
        <p:txBody>
          <a:bodyPr>
            <a:noAutofit/>
          </a:bodyPr>
          <a:lstStyle/>
          <a:p>
            <a:r>
              <a:rPr lang="ru-RU" sz="4400" dirty="0"/>
              <a:t>Технический регламент Таможенного союза "О безопасности мяса и мясной продукции"</a:t>
            </a:r>
            <a:br>
              <a:rPr lang="ru-RU" sz="4400" dirty="0"/>
            </a:br>
            <a:r>
              <a:rPr lang="ru-RU" sz="4400" dirty="0"/>
              <a:t>(ТР ТС 034/2013)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AB0D513-8029-4B2E-9871-C962B2FF4F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545495"/>
            <a:ext cx="9448800" cy="779671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5424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7B85D6-FEE4-412C-B98E-6BE8E119D3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en-US" dirty="0"/>
              <a:t>I. </a:t>
            </a:r>
            <a:r>
              <a:rPr lang="ru-RU" dirty="0"/>
              <a:t>Область применения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B6E187A-4C52-43CC-9FBC-C1DDF60AA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dirty="0"/>
              <a:t>1. Настоящий технический регламент разработан в целях защиты жизни и здоровья человека, окружающей среды, жизни и здоровья животных, предупреждения действий, вводящих в заблуждение потребителей продуктов убоя и мясной продукции относительно их назначения и безопасности, и распространяется на продукты убоя и мясную продукцию, выпускаемые в обращение на таможенной территории Таможенного союза, а также процессы их производства, хранения, перевозки, реализации и утилизации.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3696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D846D08-DBEB-4BDE-B046-E63524DBF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0F7BD8-4CF9-481F-B87C-4177784920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556" y="1404730"/>
            <a:ext cx="11701669" cy="5784574"/>
          </a:xfrm>
        </p:spPr>
        <p:txBody>
          <a:bodyPr>
            <a:normAutofit fontScale="55000" lnSpcReduction="20000"/>
          </a:bodyPr>
          <a:lstStyle/>
          <a:p>
            <a:pPr fontAlgn="base"/>
            <a:r>
              <a:rPr lang="ru-RU" dirty="0"/>
              <a:t>2. Объектами технического регулирования настоящего технического регламента являются:</a:t>
            </a:r>
            <a:br>
              <a:rPr lang="ru-RU" dirty="0"/>
            </a:br>
            <a:endParaRPr lang="ru-RU" dirty="0"/>
          </a:p>
          <a:p>
            <a:pPr marL="0" indent="0" fontAlgn="base">
              <a:buNone/>
            </a:pPr>
            <a:r>
              <a:rPr lang="ru-RU" dirty="0"/>
              <a:t>а) продукты убоя и мясная продукция: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мясо;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субпродукты;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жир-сырец и продукты его переработки, в том числе животные топленые жиры;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кровь и продукты ее переработки;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кость и продукты ее переработки;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мясо механической обвалки (</a:t>
            </a:r>
            <a:r>
              <a:rPr lang="ru-RU" dirty="0" err="1"/>
              <a:t>дообвалки</a:t>
            </a:r>
            <a:r>
              <a:rPr lang="ru-RU" dirty="0"/>
              <a:t>);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сырье кишечное;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сырье коллагенсодержащее и продукты его переработки (в том числе желатин);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мясные и </a:t>
            </a:r>
            <a:r>
              <a:rPr lang="ru-RU" dirty="0" err="1"/>
              <a:t>мясосодержащие</a:t>
            </a:r>
            <a:r>
              <a:rPr lang="ru-RU" dirty="0"/>
              <a:t> продукты из мяса;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мясные и </a:t>
            </a:r>
            <a:r>
              <a:rPr lang="ru-RU" dirty="0" err="1"/>
              <a:t>мясосодержащие</a:t>
            </a:r>
            <a:r>
              <a:rPr lang="ru-RU" dirty="0"/>
              <a:t> колбасные изделия;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мясные и </a:t>
            </a:r>
            <a:r>
              <a:rPr lang="ru-RU" dirty="0" err="1"/>
              <a:t>мясосодержащие</a:t>
            </a:r>
            <a:r>
              <a:rPr lang="ru-RU" dirty="0"/>
              <a:t> полуфабрикаты и кулинарные изделия;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мясные и </a:t>
            </a:r>
            <a:r>
              <a:rPr lang="ru-RU" dirty="0" err="1"/>
              <a:t>мясосодержащие</a:t>
            </a:r>
            <a:r>
              <a:rPr lang="ru-RU" dirty="0"/>
              <a:t> консервы;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бульоны мясные и </a:t>
            </a:r>
            <a:r>
              <a:rPr lang="ru-RU" dirty="0" err="1"/>
              <a:t>мясосодержащие</a:t>
            </a:r>
            <a:r>
              <a:rPr lang="ru-RU" dirty="0"/>
              <a:t>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сухие мясные и </a:t>
            </a:r>
            <a:r>
              <a:rPr lang="ru-RU" dirty="0" err="1"/>
              <a:t>мясосодержащие</a:t>
            </a:r>
            <a:r>
              <a:rPr lang="ru-RU" dirty="0"/>
              <a:t> продукты;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продукты из шпика;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продукты убоя для детского питания;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мясная продукция для детского питания;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351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55A7DAE-34D5-4432-88D8-CE78E02F2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4158" y="1736035"/>
            <a:ext cx="10402956" cy="458524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4. Действие настоящего технического регламента не распространяется на следующую продукцию, а также связанные с ней требования к процессам: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AD0D673-64CA-465E-AE20-45B824A136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ru-RU" dirty="0"/>
              <a:t>а) продукты убоя и мясная продукция, производимая гражданами в домашних условиях и (или) в личных подсобных хозяйствах или гражданами, занимающимися животноводством, а также процессы производства, хранения, перевозки и утилизации продуктов убоя и мясной продукции, предназначенных только для личного потребления и не предназначенных для выпуска в обращение на таможенной территории Таможенного союза;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б) специализированная мясная продукция (за исключением мясной продукции и продуктов убоя для детского питания), изготовленная с использованием или на основе продуктов убоя;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в) мясо птицы и продукты его переработки, а также пищевая продукция, в рецептуре которой мясо птицы и продукты его переработки по массе в совокупности превышают продукты убоя других продуктивных животных;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4293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740EE41-F4A9-450A-878C-398393A8F0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378226"/>
            <a:ext cx="10820400" cy="4840459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ru-RU" dirty="0"/>
              <a:t>г) пищевые добавки и биологически активные добавки к пище, лекарственные средства, корма для животных, продукция, не предназначенная для пищевых целей, которые изготовлены с использованием или на основе продуктов убоя;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д) пищевая продукция предприятий питания (общественного питания), изготовленная с использованием или на основе продуктов убоя, предназначенная для реализации при оказании услуг, а также процессы реализации указанной пищевой продукции;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е) пищевая продукция, в которой в соответствии с рецептурой содержание мясных ингредиентов составляет менее 5 процентов;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ж) процессы производства, хранения, перевозки и утилизации продуктов убоя и мясной продукции непромышленного изготовления, предназначенных для выпуска в обращение на таможенной территории Таможенного союза.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6991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314709-A6E2-4145-82D8-D8491F7F1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DF03E39-C9AE-4A46-8F01-DACCE503EE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9. Продукты убоя и мясная продукция выпускаются в обращение на рынке государств - членов Таможенного союза и Единого экономического пространства (далее - государства-члены) при их соответствии настоящему техническому регламенту, а также иным техническим регламентам Таможенного союза, действие которых на них распространяется.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10. При обращении на таможенной территории Таможенного союза продукты убоя сопровождаются ветеринарным сертификатом, выдаваемым уполномоченными органами государства-члена и товаросопроводительной документацией.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9899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6BEDED-85C8-4890-895A-E742D14D2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828799"/>
            <a:ext cx="8610600" cy="228601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dirty="0"/>
              <a:t>V. Требования безопасности к продуктам убоя и мясной продукции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01E56FE-9BBB-4248-8A4A-71988A8BD1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1"/>
            <a:ext cx="10820400" cy="4802588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13. Продукты убоя и мясная продукция, находящиеся в обращении на таможенной территории Таможенного союза в течение установленного срока годности, при использовании по назначению должны быть безопасны.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14. Продукты убоя и мясная продукция должны соответствовать требованиям настоящего технического регламента и иных технических регламентов Таможенного союза, действие которых на них распространяется.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15. Микробиологические и гигиенические нормативы безопасности продуктов убоя и мясной продукции (в том числе продуктов убоя и мясной продукции для детского питания) должны соответствовать требованиям согласно приложениям N 1-3.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16. Мясная продукция, которая в процессе изготовления подвергается копчению, не должна содержать более 0,001 мг/кг </a:t>
            </a:r>
            <a:r>
              <a:rPr lang="ru-RU" dirty="0" err="1"/>
              <a:t>бенз</a:t>
            </a:r>
            <a:r>
              <a:rPr lang="ru-RU" dirty="0"/>
              <a:t>(а)</a:t>
            </a:r>
            <a:r>
              <a:rPr lang="ru-RU" dirty="0" err="1"/>
              <a:t>пирена</a:t>
            </a:r>
            <a:r>
              <a:rPr lang="ru-RU" dirty="0"/>
              <a:t>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Не допускается присутствие </a:t>
            </a:r>
            <a:r>
              <a:rPr lang="ru-RU" dirty="0" err="1"/>
              <a:t>бенз</a:t>
            </a:r>
            <a:r>
              <a:rPr lang="ru-RU" dirty="0"/>
              <a:t>(а)</a:t>
            </a:r>
            <a:r>
              <a:rPr lang="ru-RU" dirty="0" err="1"/>
              <a:t>пирена</a:t>
            </a:r>
            <a:r>
              <a:rPr lang="ru-RU" dirty="0"/>
              <a:t> в продукции для детского питания.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17. Физико-химические показатели мясной продукции для детского питания должны соответствовать требованиям согласно приложению N 4.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3779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2BFE169-97E2-4D54-89BF-A3198E150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6417" y="901532"/>
            <a:ext cx="8610600" cy="1293028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VI.Требования</a:t>
            </a:r>
            <a:r>
              <a:rPr lang="ru-RU" dirty="0"/>
              <a:t> к процессам производства продуктов убоя и мясной продукции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5533242-2180-4A22-AE7C-F80DA50A51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ru-RU" dirty="0"/>
              <a:t>23. На всех стадиях процесса производства продуктов убоя и мясной продукции должна обеспечиваться их прослеживаемость.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24. Материалы, контактирующие с продуктами убоя и мясной продукцией в процессе производства, должны соответствовать требованиям, предъявляемым к безопасности материалов, контактирующих с пищевой продукцией.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25. Упаковочные материалы для упаковки готовой продукции подаются через коридоры или экспедицию, минуя производственные помещения. Не допускается хранение упаковочных материалов в производственных помещениях.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1827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6D87EEC-8976-4EF5-88F0-549A20334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2678" y="1417981"/>
            <a:ext cx="8610600" cy="652671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dirty="0"/>
              <a:t>VII. Требования к продуктам убоя и процессам их производства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15843B2-E3FD-44EB-877D-5BABAD811D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ru-RU" dirty="0"/>
              <a:t>26. Процесс производства продуктов убоя включает подготовку продуктивных животных к убою, убой продуктивных животных, разделку, обвалку и </a:t>
            </a:r>
            <a:r>
              <a:rPr lang="ru-RU" dirty="0" err="1"/>
              <a:t>жиловку</a:t>
            </a:r>
            <a:r>
              <a:rPr lang="ru-RU" dirty="0"/>
              <a:t> туш, зачистку туш, полутуш и субпродуктов, сбор ветеринарных конфискатов.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27. Процесс подготовки продуктивных животных к убою должен соответствовать требованиям настоящего технического регламента и </a:t>
            </a:r>
            <a:r>
              <a:rPr lang="ru-RU" u="sng" dirty="0">
                <a:hlinkClick r:id="rId2"/>
              </a:rPr>
              <a:t>технического регламента Таможенного союза "О безопасности пищевой продукции"</a:t>
            </a:r>
            <a:r>
              <a:rPr lang="ru-RU" dirty="0"/>
              <a:t> (ТР ТС 021/2011) в части процессов получения </a:t>
            </a:r>
            <a:r>
              <a:rPr lang="ru-RU" dirty="0" err="1"/>
              <a:t>непереработанной</a:t>
            </a:r>
            <a:r>
              <a:rPr lang="ru-RU" dirty="0"/>
              <a:t> пищевой продукции животного происхождения. </a:t>
            </a:r>
            <a:br>
              <a:rPr lang="ru-RU" dirty="0"/>
            </a:b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1894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661C015-CFB7-4F1D-AEA7-4075594C8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30. Не допускается: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C705501-55AC-449A-BE04-CC841E74E4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fontAlgn="base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а) направлять на убой </a:t>
            </a:r>
            <a:r>
              <a:rPr lang="ru-RU" dirty="0" err="1"/>
              <a:t>неидентифицированных</a:t>
            </a:r>
            <a:r>
              <a:rPr lang="ru-RU" dirty="0"/>
              <a:t> продуктивных животных, продуктивных животных, не прошедших </a:t>
            </a:r>
            <a:r>
              <a:rPr lang="ru-RU" dirty="0" err="1"/>
              <a:t>предубойную</a:t>
            </a:r>
            <a:r>
              <a:rPr lang="ru-RU" dirty="0"/>
              <a:t> выдержку и </a:t>
            </a:r>
            <a:r>
              <a:rPr lang="ru-RU" dirty="0" err="1"/>
              <a:t>предубойный</a:t>
            </a:r>
            <a:r>
              <a:rPr lang="ru-RU" dirty="0"/>
              <a:t> ветеринарный осмотр, а также продуктивных животных с навозными загрязнениями на кожных покровах;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б) возвращать владельцам больных и (или) подозрительных в отношении заболевания продуктивных животных, продуктивных животных с травматическими повреждениями, а также трупы продуктивных животных, обнаруженные при приемке;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в) вывозить (выводить) принятых на убой продуктивных животных с территории зоны </a:t>
            </a:r>
            <a:r>
              <a:rPr lang="ru-RU" dirty="0" err="1"/>
              <a:t>предубойного</a:t>
            </a:r>
            <a:r>
              <a:rPr lang="ru-RU" dirty="0"/>
              <a:t> содержания и убоя продуктивных животных;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г) направлять трупы продуктивных животных и ветеринарные конфискаты на полигоны твердых бытовых отходов.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1973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4AAE9B-DF69-4440-8BE7-DF52CFCC7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94E1671-256D-4502-9E8E-725CEECE7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31. При обнаружении в момент приемки и </a:t>
            </a:r>
            <a:r>
              <a:rPr lang="ru-RU" dirty="0" err="1"/>
              <a:t>предубойного</a:t>
            </a:r>
            <a:r>
              <a:rPr lang="ru-RU" dirty="0"/>
              <a:t> ветеринарного осмотра продуктивных животных с признаками инфекционного заболевания вся партия продуктивных животных изолируется до постановки окончательного диагноза.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32. Продуктивные животные подаются на убой из помещений (открытых загонов) для </a:t>
            </a:r>
            <a:r>
              <a:rPr lang="ru-RU" dirty="0" err="1"/>
              <a:t>предубойного</a:t>
            </a:r>
            <a:r>
              <a:rPr lang="ru-RU" dirty="0"/>
              <a:t> содержания в помещения для убоя таким образом, чтобы обеспечить ритмичную работу линии по убою и предотвратить перекрестное заражение.</a:t>
            </a:r>
            <a:br>
              <a:rPr lang="ru-RU" dirty="0"/>
            </a:b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0080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BD4848A-C13D-47B1-B305-406B0AE0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26A68BD-4D4B-416B-BC7B-959C163A3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34. Процесс убоя должен обеспечивать идентификацию продуктов убоя и прослеживаемость продуктов убоя на протяжении всего технологического процесса.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35. Процесс убоя должен обеспечивать соблюдение режимов технологических процессов убоя и применение технологических приемов, исключающих загрязнение поверхности туш.</a:t>
            </a:r>
            <a:br>
              <a:rPr lang="ru-RU" dirty="0"/>
            </a:b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98798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BB05B03-D6A3-49E6-B718-10CE9CF14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36. При убое должно обеспечиваться разделение следующих групп рабочих операций: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F9DB491-7F71-43B0-AF41-95875EF34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471283"/>
          </a:xfrm>
        </p:spPr>
        <p:txBody>
          <a:bodyPr>
            <a:normAutofit fontScale="85000" lnSpcReduction="20000"/>
          </a:bodyPr>
          <a:lstStyle/>
          <a:p>
            <a:pPr marL="0" indent="0" fontAlgn="base">
              <a:buNone/>
            </a:pPr>
            <a:endParaRPr lang="ru-RU" dirty="0"/>
          </a:p>
          <a:p>
            <a:pPr fontAlgn="base"/>
            <a:r>
              <a:rPr lang="ru-RU" dirty="0"/>
              <a:t>а) группа 1 - обездвиживание, обескровливание, </a:t>
            </a:r>
            <a:r>
              <a:rPr lang="ru-RU" dirty="0" err="1"/>
              <a:t>забеловка</a:t>
            </a:r>
            <a:r>
              <a:rPr lang="ru-RU" dirty="0"/>
              <a:t> и съемка шкур (для свиней в шкуре - </a:t>
            </a:r>
            <a:r>
              <a:rPr lang="ru-RU" dirty="0" err="1"/>
              <a:t>шпарка</a:t>
            </a:r>
            <a:r>
              <a:rPr lang="ru-RU" dirty="0"/>
              <a:t>, удаление щетины, опалка и очистка туш от остатков щетины).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Обездвиживание продуктивных животных осуществляется с использованием средств, обеспечивающих ослабление чувствительности продуктивных животных и потерю способности к движению при работающем сердце.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Обескровливание продуктивных животных проводится способом, обеспечивающим наиболее полное их обескровливание;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б) группа 2 - </a:t>
            </a:r>
            <a:r>
              <a:rPr lang="ru-RU" dirty="0" err="1"/>
              <a:t>нутровка</a:t>
            </a:r>
            <a:r>
              <a:rPr lang="ru-RU" dirty="0"/>
              <a:t>, разделение туш на полутуши, зачистка туш, клеймение и взвешивание;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в) группа 3 - обработка и переработка побочного сырья (субпродуктов, кишечного сырья, жира-сырца, крови, кости, эндокринно-ферментного и специального сырья, кожевенного сырья и непищевого сырья).</a:t>
            </a:r>
          </a:p>
        </p:txBody>
      </p:sp>
    </p:spTree>
    <p:extLst>
      <p:ext uri="{BB962C8B-B14F-4D97-AF65-F5344CB8AC3E}">
        <p14:creationId xmlns:p14="http://schemas.microsoft.com/office/powerpoint/2010/main" val="3400278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4375555-3D15-459F-83B2-30E10DB53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F667604-76DD-4B47-872F-20ECBEC239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ru-RU" dirty="0"/>
              <a:t>39. Для сбора ветеринарных конфискатов необходимо оборудовать отдельные спуски или специальные емкости, исключающие несанкционированный доступ, окрашенные в разные цвета и промаркированные.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40. Кровь для пищевых целей не позднее чем через 3 минуты после обездвиживания продуктивного животного собирают с помощью стерильного полого ножа со шлангом в стерильную промаркированную емкость. В одну емкость допускается собирать кровь не более чем от 10 продуктивных животных.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Кровь направляют в переработку (обработку) не позднее чем через 2 часа после убоя продуктивного животного.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26607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D36AF8-6004-4459-9792-49A635A9D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60D444D-44D2-437F-824B-2FF305D4AA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ru-RU" dirty="0"/>
              <a:t>41. </a:t>
            </a:r>
            <a:r>
              <a:rPr lang="ru-RU" dirty="0" err="1"/>
              <a:t>Нутровка</a:t>
            </a:r>
            <a:r>
              <a:rPr lang="ru-RU" dirty="0"/>
              <a:t> туш производится не позднее чем через 45 минут для крупного рогатого скота и свиней и не позднее чем через 30 минут для мелкого рогатого скота после окончания процесса обескровливания продуктивного животного.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 этом не допускается загрязнение поверхности туш содержимым желудка и кишечника.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В процессе </a:t>
            </a:r>
            <a:r>
              <a:rPr lang="ru-RU" dirty="0" err="1"/>
              <a:t>нутровки</a:t>
            </a:r>
            <a:r>
              <a:rPr lang="ru-RU" dirty="0"/>
              <a:t> туш нож заменяют не реже 1 раза в 30 минут на другой, подвергнутый санитарной обработке.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42. Руки, кольчужные перчатки и фартуки моют по мере загрязнения, но не реже 1 раза в 30 минут. </a:t>
            </a:r>
            <a:br>
              <a:rPr lang="ru-RU" dirty="0"/>
            </a:b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10792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FCDD97-A13C-4731-B5DD-CB462FC59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9D10570-DB89-45D5-8FBE-7B339DBB69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43. Извлеченные в процессе </a:t>
            </a:r>
            <a:r>
              <a:rPr lang="ru-RU" dirty="0" err="1"/>
              <a:t>нутровки</a:t>
            </a:r>
            <a:r>
              <a:rPr lang="ru-RU" dirty="0"/>
              <a:t> продукты убоя направляют на переработку (обработку) не позднее чем через 15 минут после их извлечения из туши.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44. В процессе распиловки туш и извлечения спинного мозга не нарушают его целостность.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45. Полотно пилы, используемой в процессе распиловки туш, подвергают санитарной обработке не реже чем через 1 час работы. 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05491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3A5E7FC-90EC-4C5D-B046-E6EF6B5B4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2DCF58A-912A-48EE-974C-BD8E5892A7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ru-RU" dirty="0"/>
              <a:t>56. Обезвреживание продуктов убоя, допущенных ветеринарной службой к использованию с ограничением, проводится в обособленных помещениях с использованием оборудования, расположенного таким образом, чтобы исключить перекрестные потоки перемещения продуктов убоя и обезвреженных продуктов убоя.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Дальнейшая их переработка проводится в производственных помещениях в конце смены или в отдельную смену под контролем специалиста ветеринарной службы. По окончании работы производится санитарная обработка (дезинфекция) помещения, оборудования и инвентаря.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57. Процесс производства продуктов убоя для детского питания проводится в начале смены или в отдельную смену при условии предварительной мойки и дезинфекции технологического оборудования и инвентаря.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8789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F2E435F-556F-4470-9ABC-5EE61CBE6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3165" y="901532"/>
            <a:ext cx="8610600" cy="1293028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IX. Требования к процессам хранения, перевозки, реализации и утилизации продуктов убоя и мясной продукции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0A259FF-6666-4E89-A478-14A0675E44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ru-RU" dirty="0"/>
              <a:t>91. Материалы, контактирующие с продуктами убоя и мясной продукцией в процессе их хранения, перевозки и реализации, должны соответствовать требованиям, предъявляемым к безопасности материалов, контактирующих с пищевой продукцией.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92. В процессе хранения парное и охлажденное мясо (туши, полутуши, четвертины) находится в вертикальном подвешенном состоянии без соприкосновения друг с другом.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93. В холодильных камерах продукция размещается в штабелях на стеллажах или поддонах, высота которых должна быть не менее 8-10 см от пола. От стен и приборов охлаждения продукция располагается на расстоянии не менее 30 см. Между штабелями должны быть проходы, обеспечивающие беспрепятственный доступ к продукции. </a:t>
            </a:r>
            <a:br>
              <a:rPr lang="ru-RU" dirty="0"/>
            </a:b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89118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856EB29-7943-414F-9784-96CB1EEE0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684580A-9583-4FFD-8E54-110FB3BAF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ru-RU" dirty="0"/>
              <a:t>96. Повышение температуры воздуха в холодильных камерах в процессе их хранения во время загрузки или выгрузки продуктов убоя допускается не более чем на 5°С, колебания температуры воздуха в процессе хранения, перевозки и реализации не должны превышать 2°С.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97. Не допускается хранение охлажденной и замороженной продукции в неохлаждаемых помещениях до погрузки в транспортное средство и (или) контейнер.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98. В процессе перевозки туши, полутуши и четвертины транспортируются в вертикальном подвешенном состоянии, исключающем их соприкосновение. Туши, полутуши и четвертины в замороженном состоянии допускается перевозить в штабелированном виде, исключающем загрязнение поверхности туш.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10362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C25E5CF-9767-407A-82EC-F077C3FAF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D6B519E-A71E-4762-90B8-E5016CB91A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101. После окончания процесса перевозки транспортные средства и контейнеры подвергаются санитарной обработке (дезинфекции).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102. В процессе хранения, перевозки и реализации не допускается размораживание замороженных продуктов убоя и мясной продукции.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103. На предприятиях розничной и оптовой торговли не допускается повторное упаковывание под вакуумом или в условиях модифицированной атмосферы продуктов убоя и мясной продукции, ранее упакованных под вакуумом или в условиях модифицированной атмосферы.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01794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91A552-7AF8-449C-AC6C-AF8ED7CCF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X. Требования к упаковке продуктов убоя и мясной продукции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6C6C12C-BA1F-4F54-90F1-CC3704E533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105. Материалы, контактирующие с продуктами убоя и мясной продукцией, должны обеспечивать их безопасность и неизменность идентификационных признаков при обращении продуктов убоя и мясной продукции на таможенной территории Таможенного союза в течение срока годности.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53134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104E05-8153-4D1C-A653-5F75DF504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9182" y="1228199"/>
            <a:ext cx="8610600" cy="1293028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dirty="0"/>
              <a:t>XIII. Оценка (подтверждение) соответствия продуктов убоя и мясной продукции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21297FD-ED9A-4396-B0C8-48F0E59CF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663440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/>
              <a:t>130. Продукты убоя (в том числе продукты убоя для детского питания) перед выпуском в обращение на таможенную территорию Таможенного союза подлежат ветеринарно-санитарной экспертизе.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132. Мясная продукция (кроме мясной продукции для детского питания и мясной продукции нового вида) перед выпуском в обращение на таможенную территорию Таможенного союза подлежит декларированию соответствия в установленном порядке.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133. Подтверждение соответствия мясной продукции требованиям настоящего технического регламента и технических регламентов Таможенного союза, действие которых на нее распространяется, осуществляется путем принятия заявителем декларации о соответствии на основании собственных доказательств и доказательств, полученных с участием органа по сертификации систем менеджмента (для схемы 6д), аккредитованной испытательной лаборатории (центра), включенной в Единый реестр органов по сертификации и испытательных лабораторий (центров) Таможенного союза.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41053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BCA2763-9D3B-4F2D-973F-73F884C4B3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061" y="1364974"/>
            <a:ext cx="10923104" cy="5897217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138. Доказательственные материалы при декларировании соответствия должны включать в себя: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а) копии документов, подтверждающих государственную регистрацию в качестве юридического лица или индивидуального предпринимателя;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б) технические условия или документ, в соответствии с которым изготовлен продукт (при наличии);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в) перечень документов, в соответствии с которыми изготовлена продукция;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г) сертификат (его копию) на систему менеджмента качества и безопасности (для схемы 6д);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д) протоколы испытаний мясной продукции;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е) протоколы испытаний продуктов убоя и (или) </a:t>
            </a:r>
            <a:r>
              <a:rPr lang="ru-RU" dirty="0" err="1"/>
              <a:t>немясных</a:t>
            </a:r>
            <a:r>
              <a:rPr lang="ru-RU" dirty="0"/>
              <a:t> ингредиентов (при наличии);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ж) контракт (договор на поставку) или товаросопроводительную документацию (для схемы 4д) - при наличии;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з) другие документы, прямо или косвенно подтверждающие соответствие мясной продукции требованиям настоящего технического регламента и технических регламентов Таможенного союза, действие которых на нее распространяется.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20028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FC5B15-9399-446D-99DC-A7030C3EB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2678" y="1634655"/>
            <a:ext cx="8610600" cy="559905"/>
          </a:xfrm>
        </p:spPr>
        <p:txBody>
          <a:bodyPr>
            <a:normAutofit fontScale="90000"/>
          </a:bodyPr>
          <a:lstStyle/>
          <a:p>
            <a:r>
              <a:rPr lang="ru-RU" dirty="0"/>
              <a:t>XIV. Маркировка единым знаком обращения продукции на рынке государств - членов Таможенного союза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8D8DCDD-1DE5-42D3-8EB8-BB6BDCDCCE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650435"/>
            <a:ext cx="10820400" cy="3568250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ru-RU" dirty="0"/>
              <a:t>147. Маркировка единым знаком обращения продукции на рынке государств - членов Таможенного союза осуществляется перед выпуском продуктов убоя и мясной продукции в обращение.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Продукты убоя и мясная продукция, прошедшие оценку (подтверждение) соответствия требованиям настоящего технического регламента и технических регламентов Таможенного союза, действие которых на них распространяется, должны маркироваться единым знаком обращения продукции на рынке государств - членов Таможенного союза.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148. Маркировка единым знаком обращения продукции на рынке государств - членов Таможенного союза неупакованных продуктов убоя и мясной продукции наносится на товаросопроводительную документацию.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31988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FC2E66-CA9F-4363-AC33-3DB29B02A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5D6541B-4A9F-4090-95C4-D25A734695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149. Маркировка единым знаком обращения продукции на рынке государств - членов Таможенного союза продуктов убоя и мясной продукции, помещенных непосредственно в транспортную упаковку, наносится на транспортную упаковку и (или) на этикетку, и (или) на листок-вкладыш, помещаемый в каждую транспортную упаковку или прилагаемый к каждой транспортной упаковке, либо на товаросопроводительную документацию. 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9500236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180</TotalTime>
  <Words>899</Words>
  <Application>Microsoft Office PowerPoint</Application>
  <PresentationFormat>Произвольный</PresentationFormat>
  <Paragraphs>82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След самолета</vt:lpstr>
      <vt:lpstr>Технический регламент Таможенного союза "О безопасности мяса и мясной продукции" (ТР ТС 034/2013)</vt:lpstr>
      <vt:lpstr>I. Область применения  </vt:lpstr>
      <vt:lpstr>Презентация PowerPoint</vt:lpstr>
      <vt:lpstr>4. Действие настоящего технического регламента не распространяется на следующую продукцию, а также связанные с ней требования к процессам:  </vt:lpstr>
      <vt:lpstr>Презентация PowerPoint</vt:lpstr>
      <vt:lpstr>Презентация PowerPoint</vt:lpstr>
      <vt:lpstr>V. Требования безопасности к продуктам убоя и мясной продукции  </vt:lpstr>
      <vt:lpstr>VI.Требования к процессам производства продуктов убоя и мясной продукции </vt:lpstr>
      <vt:lpstr>VII. Требования к продуктам убоя и процессам их производства  </vt:lpstr>
      <vt:lpstr>30. Не допускается:</vt:lpstr>
      <vt:lpstr>Презентация PowerPoint</vt:lpstr>
      <vt:lpstr>Презентация PowerPoint</vt:lpstr>
      <vt:lpstr>36. При убое должно обеспечиваться разделение следующих групп рабочих операций:</vt:lpstr>
      <vt:lpstr>Презентация PowerPoint</vt:lpstr>
      <vt:lpstr>Презентация PowerPoint</vt:lpstr>
      <vt:lpstr>Презентация PowerPoint</vt:lpstr>
      <vt:lpstr>Презентация PowerPoint</vt:lpstr>
      <vt:lpstr>IX. Требования к процессам хранения, перевозки, реализации и утилизации продуктов убоя и мясной продукции </vt:lpstr>
      <vt:lpstr>Презентация PowerPoint</vt:lpstr>
      <vt:lpstr>Презентация PowerPoint</vt:lpstr>
      <vt:lpstr>X. Требования к упаковке продуктов убоя и мясной продукции </vt:lpstr>
      <vt:lpstr>XIII. Оценка (подтверждение) соответствия продуктов убоя и мясной продукции  </vt:lpstr>
      <vt:lpstr>Презентация PowerPoint</vt:lpstr>
      <vt:lpstr>XIV. Маркировка единым знаком обращения продукции на рынке государств - членов Таможенного союза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Технический регламент Таможенного союза "О безопасности мяса и мясной продукции" (ТР ТС 034/2013)</dc:title>
  <dc:creator>Гавр</dc:creator>
  <cp:lastModifiedBy>Михеева Е.В. Михеева</cp:lastModifiedBy>
  <cp:revision>9</cp:revision>
  <dcterms:created xsi:type="dcterms:W3CDTF">2017-11-01T15:41:31Z</dcterms:created>
  <dcterms:modified xsi:type="dcterms:W3CDTF">2021-10-14T02:58:17Z</dcterms:modified>
</cp:coreProperties>
</file>