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413791C-7C22-47E4-AFDE-C556714169B6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7A17B32-0B2E-425C-B2B8-9D4B3E7493E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413791C-7C22-47E4-AFDE-C556714169B6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7A17B32-0B2E-425C-B2B8-9D4B3E7493E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413791C-7C22-47E4-AFDE-C556714169B6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7A17B32-0B2E-425C-B2B8-9D4B3E7493E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3791C-7C22-47E4-AFDE-C556714169B6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7B32-0B2E-425C-B2B8-9D4B3E7493E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3791C-7C22-47E4-AFDE-C556714169B6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7B32-0B2E-425C-B2B8-9D4B3E7493E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413791C-7C22-47E4-AFDE-C556714169B6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7A17B32-0B2E-425C-B2B8-9D4B3E7493E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3791C-7C22-47E4-AFDE-C556714169B6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7B32-0B2E-425C-B2B8-9D4B3E7493E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413791C-7C22-47E4-AFDE-C556714169B6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7A17B32-0B2E-425C-B2B8-9D4B3E7493E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413791C-7C22-47E4-AFDE-C556714169B6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7A17B32-0B2E-425C-B2B8-9D4B3E7493E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3791C-7C22-47E4-AFDE-C556714169B6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7B32-0B2E-425C-B2B8-9D4B3E7493E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3791C-7C22-47E4-AFDE-C556714169B6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17B32-0B2E-425C-B2B8-9D4B3E7493E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413791C-7C22-47E4-AFDE-C556714169B6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7A17B32-0B2E-425C-B2B8-9D4B3E7493E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ТР ТС 027/2012 О БЕЗОПАСНОСТИ ОТДЕЛЬНЫХ ВИДОВ СПЕЦИАЛИЗИРОВАННОЙ ПИЩЕВОЙ ПРОДУКЦИИ, В ТОМ ЧИСЛЕ ДИЕТИЧЕСКОГО ЛЕЧЕБНОГО И ДИЕТИЧЕСКОГО ПРОФИЛАКТИЧЕСКОГО ПИТАНИЯ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Глава 1. ОБЩИЕ ПОЛОЖЕНИЯ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1000108"/>
            <a:ext cx="800105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ru-RU" sz="2000" dirty="0" smtClean="0"/>
              <a:t>Настоящий технический регламент Таможенного союза «О безопасности отдельных видов специализированной пищевой продукции, в том числе диетического лечебного и диетического профилактического питания» (далее – Технический регламент) разработан в соответствии с Соглашением о единых принципах и правилах технического регулирования в Республике Беларусь, Республике Казахстан и Российской Федерации от 18 ноября 2010 года.</a:t>
            </a:r>
          </a:p>
          <a:p>
            <a:pPr marL="457200" indent="-457200">
              <a:buAutoNum type="arabicPeriod"/>
            </a:pPr>
            <a:r>
              <a:rPr lang="ru-RU" sz="2000" dirty="0" smtClean="0"/>
              <a:t> Настоящий Технический регламент разработан с целью установления на единой таможенной территории Таможенного союза единых обязательных для применения и исполнения требований к отдельным видам специализированной пищевой продукции, в том числе диетического лечебного и диетического профилактического питания, обеспечения свободного перемещения выпускаемой в обращение на единой таможенной территории Таможенного союза. </a:t>
            </a:r>
            <a:endParaRPr lang="ru-RU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1000108"/>
            <a:ext cx="80010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3. Если в отношении отдельных видов специализированной пищевой продукции, в том числе диетического лечебного и диетического профилактического питания будут приняты иные технические регламенты Таможенного союза, устанавливающие требования к ней, то отдельные виды специализированной пищевой продукции, в том числе диетического лечебного и диетического профилактического питания должны соответствовать требованиям всех технических регламентов Таможенного союза, действие которых на них распространяется.</a:t>
            </a:r>
            <a:endParaRPr lang="ru-RU" dirty="0"/>
          </a:p>
        </p:txBody>
      </p:sp>
      <p:pic>
        <p:nvPicPr>
          <p:cNvPr id="36866" name="Picture 2" descr="http://lena7.ru/images/interesno/pishhevye-dobavki-opasnye-dlja-zdorovj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99650" y="3429000"/>
            <a:ext cx="5187192" cy="32196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3971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Статья 1. ОБЛАСТЬ ПРИМЕНЕНИЯ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889844"/>
            <a:ext cx="821537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000" dirty="0" smtClean="0"/>
              <a:t>Настоящий Технический регламент устанавливает: </a:t>
            </a:r>
          </a:p>
          <a:p>
            <a:pPr marL="342900" indent="-342900">
              <a:buAutoNum type="arabicPeriod"/>
            </a:pPr>
            <a:r>
              <a:rPr lang="ru-RU" sz="2000" dirty="0" smtClean="0"/>
              <a:t>1) объекты технического регулирования; </a:t>
            </a:r>
          </a:p>
          <a:p>
            <a:pPr marL="342900" indent="-342900">
              <a:buAutoNum type="arabicPeriod"/>
            </a:pPr>
            <a:r>
              <a:rPr lang="ru-RU" sz="2000" dirty="0" smtClean="0"/>
              <a:t>2) требования безопасности (в том числе санитарно-эпидемиологические и гигиенические требования) к объектам технического регулирования; </a:t>
            </a:r>
          </a:p>
          <a:p>
            <a:pPr marL="342900" indent="-342900">
              <a:buAutoNum type="arabicPeriod"/>
            </a:pPr>
            <a:r>
              <a:rPr lang="ru-RU" sz="2000" dirty="0" smtClean="0"/>
              <a:t>3) правила идентификации объектов технического регулирования; </a:t>
            </a:r>
          </a:p>
          <a:p>
            <a:pPr marL="342900" indent="-342900">
              <a:buAutoNum type="arabicPeriod"/>
            </a:pPr>
            <a:r>
              <a:rPr lang="ru-RU" sz="2000" dirty="0" smtClean="0"/>
              <a:t>4) формы и правила оценки соответствия объектов технического регулирования требованиям настоящего Технического регламента.</a:t>
            </a:r>
          </a:p>
          <a:p>
            <a:pPr marL="342900" indent="-342900">
              <a:buAutoNum type="arabicPeriod"/>
            </a:pPr>
            <a:r>
              <a:rPr lang="ru-RU" sz="2000" dirty="0" smtClean="0"/>
              <a:t> 2. Целями принятия настоящего Технического регламента являются: защита жизни и (или) здоровья человека; предупреждение действий, вводящих в заблуждение приобретателей (потребителей).</a:t>
            </a:r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428604"/>
            <a:ext cx="807249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3. При применении настоящего Технического регламента должны учитываться требования к пищевой продукции в части ее маркировки, материалам, контактирующим с пищевой продукцией, в том числе упаковке,  используемому продовольственному сырью, установленные соответствующими техническими регламентами Таможенного союза.</a:t>
            </a:r>
          </a:p>
          <a:p>
            <a:r>
              <a:rPr lang="ru-RU" sz="2400" dirty="0" smtClean="0"/>
              <a:t> 4. При применении настоящего Технического регламента должны учитываться требования технических регламентов Таможенного союза, устанавливающих обязательные требования к пищевой продукции и ее отдельным видам.</a:t>
            </a: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Статья 2. Объекты технического регулирования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071546"/>
            <a:ext cx="785818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1. Объектами технического регулирования настоящего Технического регламента являются выпускаемые в обращение и находящиеся в обращении на единой таможенной территории государств - членов Таможенного союза:</a:t>
            </a:r>
          </a:p>
          <a:p>
            <a:endParaRPr lang="ru-RU" sz="2000" dirty="0" smtClean="0"/>
          </a:p>
          <a:p>
            <a:r>
              <a:rPr lang="ru-RU" sz="2000" dirty="0" smtClean="0"/>
              <a:t>специализированная пищевая продукция для питания спортсменов, беременных и кормящих женщин;</a:t>
            </a:r>
          </a:p>
          <a:p>
            <a:endParaRPr lang="ru-RU" sz="2000" dirty="0" smtClean="0"/>
          </a:p>
          <a:p>
            <a:r>
              <a:rPr lang="ru-RU" sz="2000" dirty="0" smtClean="0"/>
              <a:t>пищевая продукция диетического лечебного и диетического профилактического питания, в том числе для детского питания.</a:t>
            </a:r>
            <a:endParaRPr lang="ru-RU" sz="2000" dirty="0"/>
          </a:p>
        </p:txBody>
      </p:sp>
      <p:pic>
        <p:nvPicPr>
          <p:cNvPr id="33794" name="Picture 2" descr="http://mypresentation.ru/documents/e2546653e5910119aca638162472f50d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4125496"/>
            <a:ext cx="3643338" cy="2732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357166"/>
            <a:ext cx="800105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2. Требования настоящего Технического регламента не распространяются на:</a:t>
            </a:r>
          </a:p>
          <a:p>
            <a:endParaRPr lang="ru-RU" sz="2000" dirty="0" smtClean="0"/>
          </a:p>
          <a:p>
            <a:r>
              <a:rPr lang="ru-RU" sz="2000" dirty="0" smtClean="0"/>
              <a:t>пищевую продукцию для детского питания, за исключением пищевой продукции для диетического лечебного и диетического профилактического питания для детского питания;</a:t>
            </a:r>
          </a:p>
          <a:p>
            <a:endParaRPr lang="ru-RU" sz="2000" dirty="0" smtClean="0"/>
          </a:p>
          <a:p>
            <a:r>
              <a:rPr lang="ru-RU" sz="2000" dirty="0" smtClean="0"/>
              <a:t>пищевую продукцию, изготовленную предприятиями питания (общественного питания, в организованных коллективах);</a:t>
            </a:r>
          </a:p>
          <a:p>
            <a:endParaRPr lang="ru-RU" sz="2000" dirty="0" smtClean="0"/>
          </a:p>
          <a:p>
            <a:r>
              <a:rPr lang="ru-RU" sz="2000" dirty="0" smtClean="0"/>
              <a:t>минеральную природную, лечебно-столовую, лечебную минеральную воду с минерализацией свыше 1 мг/дм￼ или при меньшей минерализации, содержащие биологически активные компоненты в количестве не ниже бальнеологических норм;</a:t>
            </a:r>
          </a:p>
          <a:p>
            <a:r>
              <a:rPr lang="ru-RU" sz="2000" dirty="0" smtClean="0"/>
              <a:t>биологически активные добавки к пище.</a:t>
            </a:r>
            <a:endParaRPr lang="ru-RU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39718"/>
          </a:xfrm>
        </p:spPr>
        <p:txBody>
          <a:bodyPr>
            <a:noAutofit/>
          </a:bodyPr>
          <a:lstStyle/>
          <a:p>
            <a:r>
              <a:rPr lang="ru-RU" sz="2800" dirty="0" smtClean="0"/>
              <a:t>Статья 3. Правила идентификации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000108"/>
            <a:ext cx="77153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1. Для целей отнесения отдельных видов специализированной пищевой продукции, в том числе диетического лечебного и диетического профилактического питания, к объектам технического регулирования, в отношении которых применяется настоящий Технический регламент, заинтересованными лицами осуществляется идентификация пищевой продукции.</a:t>
            </a:r>
          </a:p>
          <a:p>
            <a:r>
              <a:rPr lang="ru-RU" sz="2000" dirty="0" smtClean="0"/>
              <a:t>2. Идентификация отдельных видов специализированной пищевой продукции, в том числе диетического лечебного и диетического профилактического питания, проводится в порядке, установленном техническим регламентом Таможенного союза "О безопасности пищевой продукции".</a:t>
            </a:r>
            <a:endParaRPr lang="ru-RU" sz="2000" dirty="0"/>
          </a:p>
        </p:txBody>
      </p:sp>
      <p:sp>
        <p:nvSpPr>
          <p:cNvPr id="31746" name="AutoShape 2" descr="https://i.ytimg.com/vi/VWTK6K_Mrss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48" name="AutoShape 4" descr="https://i.ytimg.com/vi/VWTK6K_Mrss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50" name="AutoShape 6" descr="https://i.ytimg.com/vi/VWTK6K_Mrss/hq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>
            <a:normAutofit/>
          </a:bodyPr>
          <a:lstStyle/>
          <a:p>
            <a:r>
              <a:rPr lang="ru-RU" dirty="0" smtClean="0"/>
              <a:t>Статья 4. Определения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071546"/>
            <a:ext cx="778674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1) пищевая продукция диетического лечебного питания - специализированная пищевая продукция с заданной пищевой и энергетической ценностью, физическими и органолептическими свойствами, и предназначенная для использования в составе лечебных диет;</a:t>
            </a:r>
          </a:p>
          <a:p>
            <a:r>
              <a:rPr lang="ru-RU" sz="2000" dirty="0" smtClean="0"/>
              <a:t>2) пищевая продукция диетического профилактического питания -специализированная пищевая продукция, предназначенная для коррекции углеводного, жирового, белкового, витаминного и других видов обмена веществ, в которой изменено содержание и (или) соотношение отдельных веществ относительно естественного их содержания, и (или) в состав которой включены не присутствующие изначально вещества или компоненты, а также пищевая продукция, предназначенная для снижения риска развития заболеваний;</a:t>
            </a:r>
            <a:endParaRPr lang="ru-RU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357166"/>
            <a:ext cx="821537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3) пищевая продукция для питания спортсменов - специализированная пищевая продукция заданного химического состава, повышенной пищевой ценности и (или) направленной эффективности, состоящая из комплекса продуктов или представленная их отдельными видами, которая оказывает специфическое влияние на повышение адаптивных возможностей человека к физическим и нервно-эмоциональным нагрузкам;</a:t>
            </a:r>
          </a:p>
          <a:p>
            <a:endParaRPr lang="ru-RU" sz="2000" dirty="0" smtClean="0"/>
          </a:p>
          <a:p>
            <a:r>
              <a:rPr lang="ru-RU" sz="2000" dirty="0" smtClean="0"/>
              <a:t>4) пищевая продукция для питания беременных и кормящих женщин -специализированная пищевая продукция, в которой изменено содержание и (или) соотношение отдельных веществ относительно естественного их содержания, и (или) в состав которой включены не присутствующие изначально вещества или компоненты, предназначенная для удовлетворения физиологической потребности организма беременной и кормящей женщины</a:t>
            </a:r>
            <a:endParaRPr lang="ru-RU" sz="2000" dirty="0"/>
          </a:p>
        </p:txBody>
      </p:sp>
      <p:pic>
        <p:nvPicPr>
          <p:cNvPr id="29698" name="Picture 2" descr="http://wsezdrav.ru/wp-content/uploads/2013/09/28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5066504"/>
            <a:ext cx="2428892" cy="1791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642918"/>
            <a:ext cx="80010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5) пищевая продукция </a:t>
            </a:r>
            <a:r>
              <a:rPr lang="ru-RU" sz="2000" dirty="0" err="1" smtClean="0"/>
              <a:t>энтерального</a:t>
            </a:r>
            <a:r>
              <a:rPr lang="ru-RU" sz="2000" dirty="0" smtClean="0"/>
              <a:t> питания - жидкая или сухая (восстановленная до готовой к употреблению) пищевая продукция диетического лечебного или диетического профилактического питания, предназначенная для </a:t>
            </a:r>
            <a:r>
              <a:rPr lang="ru-RU" sz="2000" dirty="0" err="1" smtClean="0"/>
              <a:t>перорального</a:t>
            </a:r>
            <a:r>
              <a:rPr lang="ru-RU" sz="2000" dirty="0" smtClean="0"/>
              <a:t> употребления непосредственно или введения через зонд при невозможности обеспечения организма в пищевых веществах и энергии обычным способом;</a:t>
            </a:r>
          </a:p>
          <a:p>
            <a:r>
              <a:rPr lang="ru-RU" sz="2000" dirty="0" smtClean="0"/>
              <a:t>6) пищевая продукция диабетического питания - пищевая продукция диетического лечебного или диетического профилактического питания, в которой отсутствуют или снижено содержание легкоусвояемых углеводов (моносахаридов - глюкоза, фруктоза, галактоза, и дисахаридов - сахароза, лактоза) относительно их содержания в аналогичной пищевой продукции и (или) изменен углеводный состав;</a:t>
            </a:r>
            <a:endParaRPr lang="ru-RU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428604"/>
            <a:ext cx="828680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7) </a:t>
            </a:r>
            <a:r>
              <a:rPr lang="ru-RU" sz="2000" dirty="0" err="1" smtClean="0"/>
              <a:t>антирефлюксные</a:t>
            </a:r>
            <a:r>
              <a:rPr lang="ru-RU" sz="2000" dirty="0" smtClean="0"/>
              <a:t> смеси - </a:t>
            </a:r>
            <a:r>
              <a:rPr lang="ru-RU" sz="2000" dirty="0" err="1" smtClean="0"/>
              <a:t>смеси</a:t>
            </a:r>
            <a:r>
              <a:rPr lang="ru-RU" sz="2000" dirty="0" smtClean="0"/>
              <a:t>, содержащие загуститель (загустители) и предназначенные для предотвращения срыгивания пищи у детей раннего возраста;</a:t>
            </a:r>
          </a:p>
          <a:p>
            <a:endParaRPr lang="ru-RU" sz="2000" dirty="0" smtClean="0"/>
          </a:p>
          <a:p>
            <a:r>
              <a:rPr lang="ru-RU" sz="2000" dirty="0" smtClean="0"/>
              <a:t>8) смеси для питания недоношенных и (или) маловесных детей - пищевая продукция для детского питания, произведенная на основе коровьего молока или молока других продуктивных животных и (или) продукции переработки молока и предназначенная для удовлетворения физиологических потребностей недоношенных и (или) маловесных детей;</a:t>
            </a:r>
          </a:p>
          <a:p>
            <a:endParaRPr lang="ru-RU" sz="2000" dirty="0" smtClean="0"/>
          </a:p>
          <a:p>
            <a:r>
              <a:rPr lang="ru-RU" sz="2000" dirty="0" smtClean="0"/>
              <a:t>9) пищевая продукция </a:t>
            </a:r>
            <a:r>
              <a:rPr lang="ru-RU" sz="2000" dirty="0" err="1" smtClean="0"/>
              <a:t>низколактозная</a:t>
            </a:r>
            <a:r>
              <a:rPr lang="ru-RU" sz="2000" dirty="0" smtClean="0"/>
              <a:t> (</a:t>
            </a:r>
            <a:r>
              <a:rPr lang="ru-RU" sz="2000" dirty="0" err="1" smtClean="0"/>
              <a:t>безлактозная</a:t>
            </a:r>
            <a:r>
              <a:rPr lang="ru-RU" sz="2000" dirty="0" smtClean="0"/>
              <a:t>) - пищевая продукция диетического лечебного или диетического профилактического питания, произведенная на основе коровьего молока или молока других продуктивных животных и (или) продукции переработки молока, в которой снижено содержание лактозы по сравнению с аналогичной пищевой продукцией;</a:t>
            </a:r>
            <a:endParaRPr lang="ru-RU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54032"/>
          </a:xfrm>
        </p:spPr>
        <p:txBody>
          <a:bodyPr/>
          <a:lstStyle/>
          <a:p>
            <a:r>
              <a:rPr lang="ru-RU" dirty="0" smtClean="0"/>
              <a:t>Статья 5. Правила обращения на рынке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1071546"/>
            <a:ext cx="807249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1. Специализированная пищевая продукция, в том числе диетического лечебного и диетического профилактического питания, указанная в пункте 1 статьи 2 настоящего Технического регламента, выпускается в обращение на рынке при ее соответствии настоящему Техническому регламенту, а также другим техническим регламентам Таможенного союза, действие которых на нее распространяется.</a:t>
            </a:r>
          </a:p>
          <a:p>
            <a:r>
              <a:rPr lang="ru-RU" sz="2000" dirty="0" smtClean="0"/>
              <a:t>2. Специализированная пищевая продукция, в том числе диетического лечебного и диетического профилактического питания, указанная в пункте 1 статьи 2 настоящего Технического регламента, соответствующая требованиям настоящего Технического регламента, иных технических регламентов Таможенного союза, действие которых на нее распространяется, и прошедшая оценку (подтверждение) соответствия маркируется единым знаком обращения продукции на рынке государств - членов Таможенного союза.</a:t>
            </a:r>
            <a:endParaRPr lang="ru-RU" sz="2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7467600" cy="1131910"/>
          </a:xfrm>
        </p:spPr>
        <p:txBody>
          <a:bodyPr>
            <a:noAutofit/>
          </a:bodyPr>
          <a:lstStyle/>
          <a:p>
            <a:r>
              <a:rPr lang="ru-RU" sz="2400" dirty="0" smtClean="0"/>
              <a:t>Статья 6. Требования безопасности к отдельным видам специализированной пищевой продукции, в том числе диетического лечебного и диетического профилактического питания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428736"/>
            <a:ext cx="792961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 Продовольственное сырье, пищевые добавки, используемые при производстве отдельных видов специализированной пищевой продукции, в том числе диетического лечебного и диетического профилактического питания должно соответствовать требованиям безопасности, установленным техническим регламентом Таможенного союза "О безопасности пищевой продукции".</a:t>
            </a:r>
          </a:p>
          <a:p>
            <a:endParaRPr lang="ru-RU" dirty="0" smtClean="0"/>
          </a:p>
          <a:p>
            <a:r>
              <a:rPr lang="ru-RU" dirty="0" smtClean="0"/>
              <a:t>2. Пищевая продукция диетического лечебного и диетического профилактического питания должна удовлетворять физиологическим потребностям организма человека в необходимых пищевых веществах и энергии с учетом факторов риска и патогенеза заболеваний, соответствовать установленным гигиеническим требованиям по допустимому содержанию </a:t>
            </a:r>
            <a:r>
              <a:rPr lang="ru-RU" dirty="0" err="1" smtClean="0"/>
              <a:t>контаминантов</a:t>
            </a:r>
            <a:r>
              <a:rPr lang="ru-RU" dirty="0" smtClean="0"/>
              <a:t> и биологически активных веществ и соединений, микроорганизмов и других биологических организмов, представляющих опасность для здоровья нынешнего и будущих поколений.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357167"/>
            <a:ext cx="792961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3. Не допускается:</a:t>
            </a:r>
          </a:p>
          <a:p>
            <a:r>
              <a:rPr lang="ru-RU" sz="2000" dirty="0" smtClean="0"/>
              <a:t>1) использование для производства пищевой продукции диетического лечебного и диетического профилактического питания, пищевой продукции для питания беременных и кормящих женщин мяса птицы, кроме охлажденного, мяса птицы механической обвалки и коллагенсодержащего сырья из мяса птицы;</a:t>
            </a:r>
          </a:p>
          <a:p>
            <a:r>
              <a:rPr lang="ru-RU" sz="2000" dirty="0" smtClean="0"/>
              <a:t>2) использование продовольственного пищевого сырья, содержащего ГМО и (или) компоненты, полученные из ГМО, для производства пищевой продукции для беременных и кормящих женщин, пищевой продукции диетического лечебного и диетического профилактического питания для детского питания.</a:t>
            </a:r>
            <a:endParaRPr lang="ru-RU" sz="2000" dirty="0"/>
          </a:p>
        </p:txBody>
      </p:sp>
      <p:pic>
        <p:nvPicPr>
          <p:cNvPr id="24578" name="Picture 2" descr="http://adm-med.ru/uploads/services/us-pregnant-saint-petersburg-uzi-beremenny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4046700"/>
            <a:ext cx="4214842" cy="28112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500042"/>
            <a:ext cx="80010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4. Пищевая продукция для питания беременных и кормящих женщин должна соответствовать требованиям, установленным в приложениях 1 и 2 к настоящему Техническому регламенту.</a:t>
            </a:r>
          </a:p>
          <a:p>
            <a:r>
              <a:rPr lang="ru-RU" sz="2000" dirty="0" smtClean="0"/>
              <a:t>5. Отдельные виды продукции детского диетического лечебного и детского диетического профилактического питания для детей раннего возраста должны соответствовать требованиям, установленным в приложении 3 к настоящему Техническому регламенту.</a:t>
            </a:r>
          </a:p>
          <a:p>
            <a:r>
              <a:rPr lang="ru-RU" sz="2000" dirty="0" smtClean="0"/>
              <a:t>6. Состав заменителей соли должен соответствовать требованиям, установленным в приложении 2 к настоящему Техническому регламенту.</a:t>
            </a:r>
          </a:p>
          <a:p>
            <a:endParaRPr lang="ru-RU" sz="2000" dirty="0" smtClean="0"/>
          </a:p>
          <a:p>
            <a:r>
              <a:rPr lang="ru-RU" sz="2000" dirty="0" smtClean="0"/>
              <a:t>Содержание натрия в заменителях соли не должно превышать 120 мг/100 г массы смеси заменителей соли.</a:t>
            </a:r>
            <a:endParaRPr lang="ru-RU" sz="2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714355"/>
            <a:ext cx="807249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7. Добавление </a:t>
            </a:r>
            <a:r>
              <a:rPr lang="ru-RU" sz="2000" dirty="0" err="1" smtClean="0"/>
              <a:t>йодосодержащих</a:t>
            </a:r>
            <a:r>
              <a:rPr lang="ru-RU" sz="2000" dirty="0" smtClean="0"/>
              <a:t> соединений к соли и заменителям соли должно соответствовать нормам национального законодательства государства-члена Таможенного союза, в которой продукция реализуется.</a:t>
            </a:r>
          </a:p>
          <a:p>
            <a:r>
              <a:rPr lang="ru-RU" sz="2000" dirty="0" smtClean="0"/>
              <a:t>8. Отдельные виды специализированной пищевой продукции, в том числе для питания спортсменов не должны содержать в своем составе психотропных, наркотических, ядовитых, сильнодействующих, допинговых средств и/или их метаболитов, других запрещенных веществ, входящих в список ВАДА (Всемирное Антидопинговое Агентство)</a:t>
            </a:r>
            <a:endParaRPr lang="ru-RU" sz="2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7467600" cy="989034"/>
          </a:xfrm>
        </p:spPr>
        <p:txBody>
          <a:bodyPr>
            <a:noAutofit/>
          </a:bodyPr>
          <a:lstStyle/>
          <a:p>
            <a:r>
              <a:rPr lang="ru-RU" sz="2400" dirty="0" smtClean="0"/>
              <a:t>Статья 7. Требования к упаковке и маркировке отдельных видов специализированной пищевой продукции, в том числе диетического лечебного и диетического профилактического питания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643050"/>
            <a:ext cx="764386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1. Упаковка и маркировка отдельных видов специализированной пищевой продукции, в том числе диетического лечебного и диетического профилактического питания должна соответствовать требованиям технических регламентов Таможенного союза "Технический регламент на пищевую продукцию в части ее маркировки" и "О безопасности упаковки".</a:t>
            </a:r>
          </a:p>
          <a:p>
            <a:r>
              <a:rPr lang="ru-RU" sz="2000" dirty="0" smtClean="0"/>
              <a:t>2. Отдельные виды специализированной пищевой продукции, в том числе диетического лечебного и диетического профилактического питания должны быть расфасованы и упакованы способом, позволяющим обеспечить их безопасность и заявленные в маркировке потребительские свойства в течение срока годности при соблюдении условий их перевозки и хранения.</a:t>
            </a:r>
            <a:endParaRPr lang="ru-RU" sz="20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571480"/>
            <a:ext cx="807249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3. При упаковке отдельных видов специализированной пищевой продукции, в том числе диетического лечебного и диетического профилактического питания должны применяться материалы и изделия, соответствующие требованиям безопасности к материалам и изделиям, контактирующим с пищевой продукции, установленным соответствующим техническим регламентом Таможенного союза.</a:t>
            </a:r>
          </a:p>
          <a:p>
            <a:r>
              <a:rPr lang="ru-RU" sz="2000" dirty="0" smtClean="0"/>
              <a:t>4. Скоропортящаяся пищевая продукция диетического лечебного и диетического профилактического питания должна выпускаться только в фасованном виде в мелкоштучной упаковке для разового потребления.</a:t>
            </a:r>
            <a:endParaRPr lang="ru-RU" sz="2000" dirty="0"/>
          </a:p>
        </p:txBody>
      </p:sp>
      <p:pic>
        <p:nvPicPr>
          <p:cNvPr id="20482" name="Picture 2" descr="http://www.uralplastic.ru/UPLOAD/user/image/foo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143380"/>
            <a:ext cx="6643734" cy="22145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428604"/>
            <a:ext cx="814393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5. Маркировка отдельных видов специализированной пищевой продукции, в том числе диетического лечебного и диетического профилактического питания должна содержать сведения о назначении продукции в соответствии с определениями, установленными в статье 4 настоящего Технического регламента, категории лиц, для которых они предназначены и (или) сведения об изменении состава такой продукции, рекомендации по их использованию.</a:t>
            </a:r>
          </a:p>
          <a:p>
            <a:r>
              <a:rPr lang="ru-RU" sz="2000" dirty="0" smtClean="0"/>
              <a:t>6. Инструкции по хранению пищевой продукции диетического лечебного и диетического профилактического питания после вскрытия упаковки должны быть приведены в маркировке, если это необходимо для обеспечения полноты свойств и питательности продукции. Если продукцию нельзя хранить после открытия упаковки, или нельзя хранить в упаковке после открытия, об этом должно содержаться соответствующее предостережение.</a:t>
            </a:r>
            <a:endParaRPr lang="ru-RU" sz="20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571480"/>
            <a:ext cx="800105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7</a:t>
            </a:r>
            <a:r>
              <a:rPr lang="ru-RU" dirty="0" smtClean="0"/>
              <a:t>. Заменители соли должны называться "заменителем соли с низким содержанием натрия" или "диетическая соль с низким содержанием натрия". На маркировке заменителей соли должен содержаться полный список ингредиентов, а также содержание катионов (натрия, калия, кальция, магния, аммония и холина) на 100 грамм массы смеси заменителей.</a:t>
            </a:r>
          </a:p>
          <a:p>
            <a:r>
              <a:rPr lang="ru-RU" dirty="0"/>
              <a:t>8</a:t>
            </a:r>
            <a:r>
              <a:rPr lang="ru-RU" dirty="0" smtClean="0"/>
              <a:t>. Маркировка пищевой продукции для питания спортсменов должна включать следующую дополнительную информацию:</a:t>
            </a:r>
          </a:p>
          <a:p>
            <a:endParaRPr lang="ru-RU" dirty="0" smtClean="0"/>
          </a:p>
          <a:p>
            <a:r>
              <a:rPr lang="ru-RU" dirty="0" smtClean="0"/>
              <a:t>- для продукции, имеющей заданную пищевую и энергетическую ценность и направленную эффективность, состоящей из набора </a:t>
            </a:r>
            <a:r>
              <a:rPr lang="ru-RU" dirty="0" err="1" smtClean="0"/>
              <a:t>нутриентов</a:t>
            </a:r>
            <a:r>
              <a:rPr lang="ru-RU" dirty="0" smtClean="0"/>
              <a:t> или представленных их отдельными видами, указывается информация: "специализированная пищевая продукция для питания спортсменов";</a:t>
            </a:r>
          </a:p>
          <a:p>
            <a:endParaRPr lang="ru-RU" dirty="0" smtClean="0"/>
          </a:p>
          <a:p>
            <a:r>
              <a:rPr lang="ru-RU" dirty="0" smtClean="0"/>
              <a:t>- на потребительскую упаковку дополнительно выносится информация: сведения о пищевой и энергетической ценности продукции, доля от физиологической потребности; рекомендуемые дозировки, способы приготовления (при необходимости), условия и длительность применения.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467600" cy="2428892"/>
          </a:xfrm>
        </p:spPr>
        <p:txBody>
          <a:bodyPr>
            <a:noAutofit/>
          </a:bodyPr>
          <a:lstStyle/>
          <a:p>
            <a:r>
              <a:rPr lang="ru-RU" sz="2400" dirty="0" smtClean="0"/>
              <a:t>Статья 8. ТРЕБОВАНИЯ БЕЗОПАСНОСТИ К ПРОЦЕССАМ ПРОИЗВОДСТВА, ХРАНЕНИЯ, ПЕРЕВОЗКИ (ТРАНСПОРТИРОВАНИЯ), РЕАЛИЗАЦИИ И УТИЛИЗАЦИИ ОТДЕЛЬНЫХ ВИДОВ СПЕЦИАЛИЗИРОВАННОЙ ПИЩЕВОЙ ПРОДУКЦИИ, В ТОМ ЧИСЛЕ ДИЕТИЧЕСКОГО ЛЕЧЕБНОГО И ДИЕТИЧЕСКОГО ПРОФИЛАКТИЧЕСКОГО ПИТАНИЯ 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3071810"/>
            <a:ext cx="78581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 Процессы производства (изготовления), хранения, перевозки, реализации и утилизации отдельных видов специализированной пищевой продукции, в том числе диетического лечебного и диетического профилактического питания, обеспечивающие их безопасность, должны соответствовать требованиям, установленным настоящим Техническим регламентом и техническим регламентом Таможенного союза "О безопасности пищевой продукции".</a:t>
            </a:r>
          </a:p>
          <a:p>
            <a:r>
              <a:rPr lang="ru-RU" dirty="0" smtClean="0"/>
              <a:t>2. Все сыпучие компоненты перед использованием должны пропускаться через </a:t>
            </a:r>
            <a:r>
              <a:rPr lang="ru-RU" dirty="0" err="1" smtClean="0"/>
              <a:t>магнитоуловители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3. Для работы с живыми микроорганизмами выделяются отдельные помещения.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Статья 9. Обеспечение соответствия требованиям безопасности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714488"/>
            <a:ext cx="785818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1. Соответствие отдельных видов специализированной пищевой продукции, в том числе диетического лечебного и диетического профилактического питания настоящему Техническому регламенту обеспечивается выполнением его требований безопасности.</a:t>
            </a:r>
          </a:p>
          <a:p>
            <a:r>
              <a:rPr lang="ru-RU" sz="2000" dirty="0" smtClean="0"/>
              <a:t>2. Методы исследований (испытаний) и измерений отдельных видов специализированной пищевой продукции, в том числе диетического лечебного и диетического профилактического питания, устанавливаются в стандартах, включенных в Перечень стандартов, содержащих правила и методы исследований (испытаний) и измерений, в том числе правила отбора образцов, необходимые для применения и исполнения требований настоящего Технического регламента и осуществления оценки (подтверждения) соответствия продукции.</a:t>
            </a:r>
            <a:endParaRPr lang="ru-RU" sz="20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Статья 10. Оценка соответствия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857232"/>
            <a:ext cx="792961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1. Оценка соответствия отдельных видов специализированной пищевой продукции, в том числе диетического лечебного и диетического профилактического питания требованиям настоящего Технического регламента осуществляется в форме государственной регистрации в соответствии с порядком, установленным техническим регламентом Таможенного союза "О безопасности пищевой продукции".</a:t>
            </a:r>
          </a:p>
          <a:p>
            <a:r>
              <a:rPr lang="ru-RU" sz="2000" dirty="0" smtClean="0"/>
              <a:t>2. При государственной регистрации продукции диетического лечебного и диетического профилактического питания предоставляется документ(</a:t>
            </a:r>
            <a:r>
              <a:rPr lang="ru-RU" sz="2000" dirty="0" err="1" smtClean="0"/>
              <a:t>ы</a:t>
            </a:r>
            <a:r>
              <a:rPr lang="ru-RU" sz="2000" dirty="0" smtClean="0"/>
              <a:t>), подтверждающий(е) заявленные лечебные и (или) профилактические свойства.</a:t>
            </a:r>
            <a:endParaRPr lang="ru-RU" sz="2000" dirty="0"/>
          </a:p>
        </p:txBody>
      </p:sp>
      <p:pic>
        <p:nvPicPr>
          <p:cNvPr id="15362" name="Picture 2" descr="http://inpress.ua/uploads/news/2012/10/17/bd40de558c3b59172f361f55b0863f3ce64c7ea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4362206"/>
            <a:ext cx="4429156" cy="24957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857232"/>
            <a:ext cx="78581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3. Оценка соответствия процессов производства, хранения, реализации, перевозки, утилизации отдельных видов специализированной пищевой продукции, в том числе диетического лечебного и диетического профилактического питания проводится в форме государственного надзора (контроля) за соблюдением установленных настоящим Техническим регламентом и другими техническими регламентами в сфере безопасности пищевой продукции требований к пищевой продукции.*10.3)</a:t>
            </a:r>
            <a:endParaRPr lang="ru-RU" sz="20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Статья 11. Маркировка единым знаком обращения продукции на рынке государств - членов таможенного союз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714487"/>
            <a:ext cx="771530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dirty="0"/>
              <a:t>1. Отдельные виды специализированной пищевой продукции, в том числе диетического лечебного и диетического профилактического питания, соответствующие требованиям безопасности настоящего Технического регламента и прошедшие процедуру оценки соответствия должна иметь маркировку единым знаком обращения продукции на рынке государств - членов Таможенного союза.</a:t>
            </a:r>
            <a:br>
              <a:rPr lang="ru-RU" sz="2000" dirty="0"/>
            </a:br>
            <a:endParaRPr lang="ru-RU" sz="2000" dirty="0"/>
          </a:p>
          <a:p>
            <a:pPr fontAlgn="base"/>
            <a:r>
              <a:rPr lang="ru-RU" sz="2000" dirty="0"/>
              <a:t>2. Маркировка единым знаком обращения продукции на рынке государств - членов Таможенного союза осуществляется перед выпуском отдельных видов специализированной пищевой продукции, в том числе диетического лечебного и диетического профилактического питания в обращение на рынке.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Статья 12. Защитительная оговорка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857232"/>
            <a:ext cx="757242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1. Государства - члены Таможенного союза обязаны предпринять меры по недопущению выпуска в обращение на единой таможенной территории Таможенного союза, а также изъятия из обращения отдельных видов специализированной пищевой продукции, в том числе диетического лечебного и диетического профилактического питания, не соответствующих требованиям настоящего Технического регламента.</a:t>
            </a:r>
          </a:p>
          <a:p>
            <a:r>
              <a:rPr lang="ru-RU" sz="2000" dirty="0" smtClean="0"/>
              <a:t>2. Уполномоченный орган государства-члена Таможенного союза обязан уведомить Евразийскую экономическую комиссию и уполномоченные органы других государств - членов Таможенного союза о принятом решении с указанием причин принятия данного решения и предоставлением доказательств, разъясняющих необходимость принятия данной меры.</a:t>
            </a:r>
            <a:endParaRPr lang="ru-RU" sz="20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642918"/>
            <a:ext cx="792961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3. Основанием для применения настоящей статьи могут быть следующие случаи:</a:t>
            </a:r>
          </a:p>
          <a:p>
            <a:endParaRPr lang="ru-RU" sz="2000" dirty="0" smtClean="0"/>
          </a:p>
          <a:p>
            <a:r>
              <a:rPr lang="ru-RU" sz="2000" dirty="0" smtClean="0"/>
              <a:t>невыполнение требований настоящего Технического регламента;</a:t>
            </a:r>
          </a:p>
          <a:p>
            <a:endParaRPr lang="ru-RU" sz="2000" dirty="0" smtClean="0"/>
          </a:p>
          <a:p>
            <a:r>
              <a:rPr lang="ru-RU" sz="2000" dirty="0" smtClean="0"/>
              <a:t>неправильное применение взаимосвязанных с настоящим Техническим регламентом стандартов, если данные стандарты были применены.</a:t>
            </a:r>
            <a:endParaRPr lang="ru-RU" sz="2000" dirty="0"/>
          </a:p>
        </p:txBody>
      </p:sp>
      <p:pic>
        <p:nvPicPr>
          <p:cNvPr id="52226" name="Picture 2" descr="http://screening.zdrav31.ru/upload/medialibrary/dc7/dc7fd02ec351c9570c7b56285f98bbd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3500438"/>
            <a:ext cx="5786478" cy="32548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38</TotalTime>
  <Words>2472</Words>
  <Application>Microsoft Office PowerPoint</Application>
  <PresentationFormat>Экран (4:3)</PresentationFormat>
  <Paragraphs>96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Эркер</vt:lpstr>
      <vt:lpstr>ТР ТС 027/2012 О БЕЗОПАСНОСТИ ОТДЕЛЬНЫХ ВИДОВ СПЕЦИАЛИЗИРОВАННОЙ ПИЩЕВОЙ ПРОДУКЦИИ, В ТОМ ЧИСЛЕ ДИЕТИЧЕСКОГО ЛЕЧЕБНОГО И ДИЕТИЧЕСКОГО ПРОФИЛАКТИЧЕСКОГО ПИТАНИЯ</vt:lpstr>
      <vt:lpstr>Глава 1. ОБЩИЕ ПОЛОЖЕНИЯ</vt:lpstr>
      <vt:lpstr>Слайд 3</vt:lpstr>
      <vt:lpstr>Статья 1. ОБЛАСТЬ ПРИМЕНЕНИЯ</vt:lpstr>
      <vt:lpstr>Слайд 5</vt:lpstr>
      <vt:lpstr>Статья 2. Объекты технического регулирования</vt:lpstr>
      <vt:lpstr>Слайд 7</vt:lpstr>
      <vt:lpstr>Статья 3. Правила идентификации</vt:lpstr>
      <vt:lpstr>Статья 4. Определения</vt:lpstr>
      <vt:lpstr>Слайд 10</vt:lpstr>
      <vt:lpstr>Слайд 11</vt:lpstr>
      <vt:lpstr>Слайд 12</vt:lpstr>
      <vt:lpstr>Статья 5. Правила обращения на рынке</vt:lpstr>
      <vt:lpstr>Статья 6. Требования безопасности к отдельным видам специализированной пищевой продукции, в том числе диетического лечебного и диетического профилактического питания</vt:lpstr>
      <vt:lpstr>Слайд 15</vt:lpstr>
      <vt:lpstr>Слайд 16</vt:lpstr>
      <vt:lpstr>Слайд 17</vt:lpstr>
      <vt:lpstr>Статья 7. Требования к упаковке и маркировке отдельных видов специализированной пищевой продукции, в том числе диетического лечебного и диетического профилактического питания</vt:lpstr>
      <vt:lpstr>Слайд 19</vt:lpstr>
      <vt:lpstr>Слайд 20</vt:lpstr>
      <vt:lpstr>Слайд 21</vt:lpstr>
      <vt:lpstr>Статья 8. ТРЕБОВАНИЯ БЕЗОПАСНОСТИ К ПРОЦЕССАМ ПРОИЗВОДСТВА, ХРАНЕНИЯ, ПЕРЕВОЗКИ (ТРАНСПОРТИРОВАНИЯ), РЕАЛИЗАЦИИ И УТИЛИЗАЦИИ ОТДЕЛЬНЫХ ВИДОВ СПЕЦИАЛИЗИРОВАННОЙ ПИЩЕВОЙ ПРОДУКЦИИ, В ТОМ ЧИСЛЕ ДИЕТИЧЕСКОГО ЛЕЧЕБНОГО И ДИЕТИЧЕСКОГО ПРОФИЛАКТИЧЕСКОГО ПИТАНИЯ </vt:lpstr>
      <vt:lpstr>Статья 9. Обеспечение соответствия требованиям безопасности</vt:lpstr>
      <vt:lpstr>Статья 10. Оценка соответствия  </vt:lpstr>
      <vt:lpstr>Слайд 25</vt:lpstr>
      <vt:lpstr>Статья 11. Маркировка единым знаком обращения продукции на рынке государств - членов таможенного союз</vt:lpstr>
      <vt:lpstr>Статья 12. Защитительная оговорка  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 ТС 027/2012 О БЕЗОПАСНОСТИ ОТДЕЛЬНЫХ ВИДОВ СПЕЦИАЛИЗИРОВАННОЙ ПИЩЕВОЙ ПРОДУКЦИИ, В ТОМ ЧИСЛЕ ДИЕТИЧЕСКОГО ЛЕЧЕБНОГО И ДИЕТИЧЕСКОГО ПРОФИЛАКТИЧЕСКОГО ПИТАНИЯ</dc:title>
  <dc:creator>максим</dc:creator>
  <cp:lastModifiedBy>максим</cp:lastModifiedBy>
  <cp:revision>4</cp:revision>
  <dcterms:created xsi:type="dcterms:W3CDTF">2017-10-27T16:57:55Z</dcterms:created>
  <dcterms:modified xsi:type="dcterms:W3CDTF">2017-10-27T17:35:59Z</dcterms:modified>
</cp:coreProperties>
</file>