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922EEB3-0FD0-402E-9FD7-BD6C44B02D3B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2CC627D-9F42-4E64-BA28-50D2B5B7958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Технический регламент Таможенного союза</a:t>
            </a:r>
            <a:br>
              <a:rPr lang="ru-RU" sz="3600" dirty="0" smtClean="0"/>
            </a:br>
            <a:r>
              <a:rPr lang="ru-RU" sz="3600" dirty="0" smtClean="0"/>
              <a:t>ТР ТС 029/2012</a:t>
            </a:r>
            <a:br>
              <a:rPr lang="ru-RU" sz="3600" dirty="0" smtClean="0"/>
            </a:br>
            <a:r>
              <a:rPr lang="ru-RU" sz="3600" dirty="0" smtClean="0"/>
              <a:t>Требования безопасности пищевых добавок, </a:t>
            </a:r>
            <a:r>
              <a:rPr lang="ru-RU" sz="3600" dirty="0" err="1" smtClean="0"/>
              <a:t>ароматизаторов</a:t>
            </a:r>
            <a:r>
              <a:rPr lang="ru-RU" sz="3600" dirty="0" smtClean="0"/>
              <a:t> и технологических вспомогательных средств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8914" name="Picture 2" descr="http://images.aif.ru/009/404/6972abe513580d12f2ae7dee85cae50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3571876"/>
            <a:ext cx="5286380" cy="35104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357165"/>
            <a:ext cx="850112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Настоящий Технический регламент разработан с целью установления на единой таможенной территории Таможенного союза единых обязательных для применения и исполнения требований к пищевым добавкам, </a:t>
            </a:r>
            <a:r>
              <a:rPr lang="ru-RU" sz="2000" dirty="0" err="1" smtClean="0"/>
              <a:t>ароматизаторам</a:t>
            </a:r>
            <a:r>
              <a:rPr lang="ru-RU" sz="2000" dirty="0" smtClean="0"/>
              <a:t> и технологическим вспомогательным средствам и их содержанию в пищевой продукции, обеспечения свободного перемещения пищевых добавок, </a:t>
            </a:r>
            <a:r>
              <a:rPr lang="ru-RU" sz="2000" dirty="0" err="1" smtClean="0"/>
              <a:t>ароматизаторов</a:t>
            </a:r>
            <a:r>
              <a:rPr lang="ru-RU" sz="2000" dirty="0" smtClean="0"/>
              <a:t> и технологических вспомогательных средств, выпускаемых в обращение на единой таможенной территории Таможенного союза.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Требования к содержанию и применению пищевых добавок, </a:t>
            </a:r>
            <a:r>
              <a:rPr lang="ru-RU" sz="2000" dirty="0" err="1" smtClean="0"/>
              <a:t>ароматизаторов</a:t>
            </a:r>
            <a:r>
              <a:rPr lang="ru-RU" sz="2000" dirty="0" smtClean="0"/>
              <a:t> и технологических вспомогательных средств, установленные иными техническими регламентами Таможенного союза, не могут содержать требования, противоречащие требованиям настоящего Технического регламента.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285728"/>
            <a:ext cx="82868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Если в отношении пищевых добавок, </a:t>
            </a:r>
            <a:r>
              <a:rPr lang="ru-RU" sz="2400" dirty="0" err="1" smtClean="0"/>
              <a:t>ароматизаторов</a:t>
            </a:r>
            <a:r>
              <a:rPr lang="ru-RU" sz="2400" dirty="0" smtClean="0"/>
              <a:t> и технологических вспомогательных средств приняты иные технические регламенты Таможенного союза, устанавливающие требования к пищевым добавкам, </a:t>
            </a:r>
            <a:r>
              <a:rPr lang="ru-RU" sz="2400" dirty="0" err="1" smtClean="0"/>
              <a:t>ароматизаторам</a:t>
            </a:r>
            <a:r>
              <a:rPr lang="ru-RU" sz="2400" dirty="0" smtClean="0"/>
              <a:t> и технологическим вспомогательным средствам, то пищевые добавки, </a:t>
            </a:r>
            <a:r>
              <a:rPr lang="ru-RU" sz="2400" dirty="0" err="1" smtClean="0"/>
              <a:t>ароматизаторы</a:t>
            </a:r>
            <a:r>
              <a:rPr lang="ru-RU" sz="2400" dirty="0" smtClean="0"/>
              <a:t> и технологические вспомогательные средства также должны соответствовать требованиям этих технических регламентов Таможенного союза, действие которых на них распространяется</a:t>
            </a: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Статья 1. Область применения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928670"/>
            <a:ext cx="842968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Настоящий Технический регламент устанавливает: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1) объекты технического регулирования;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2) требования безопасности к объектам технического регулирования;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3) правила идентификации объектов технического регулирования;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4) формы и процедуры оценки (подтверждения) соответствия объектов технического регулирования требованиям настоящего Технического регламента.</a:t>
            </a:r>
          </a:p>
          <a:p>
            <a:r>
              <a:rPr lang="ru-RU" sz="2000" dirty="0" smtClean="0"/>
              <a:t> 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Статья 2. Цели принятия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142984"/>
            <a:ext cx="83582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Целями принятия настоящего Технического регламента являются: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1) защита жизни и здоровья человека;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2) предупреждение действий, вводящих в заблуждение приобретателей (потребителей);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3) защита окружающей среды.</a:t>
            </a:r>
            <a:endParaRPr lang="ru-RU" sz="2000" dirty="0"/>
          </a:p>
        </p:txBody>
      </p:sp>
      <p:pic>
        <p:nvPicPr>
          <p:cNvPr id="34818" name="Picture 2" descr="https://www.polit74.ru/upload/iblock/fba/109061623_makulatura_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571876"/>
            <a:ext cx="4500562" cy="3157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Статья 3. Объекты технического регулирования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000108"/>
            <a:ext cx="8358246" cy="4944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/>
              <a:t>1. Объектами технического регулирования настоящего Технического регламента являются выпускаемые в обращение и находящиеся в обращении на единой таможенной территории Таможенного союза:</a:t>
            </a:r>
            <a:br>
              <a:rPr lang="ru-RU" dirty="0"/>
            </a:br>
            <a:r>
              <a:rPr lang="ru-RU" dirty="0"/>
              <a:t>     </a:t>
            </a:r>
          </a:p>
          <a:p>
            <a:pPr fontAlgn="base"/>
            <a:r>
              <a:rPr lang="ru-RU" dirty="0"/>
              <a:t>1) пищевые добавки, комплексные пищевые добавки;</a:t>
            </a:r>
            <a:br>
              <a:rPr lang="ru-RU" dirty="0"/>
            </a:br>
            <a:r>
              <a:rPr lang="ru-RU" dirty="0"/>
              <a:t>     </a:t>
            </a:r>
          </a:p>
          <a:p>
            <a:pPr fontAlgn="base"/>
            <a:r>
              <a:rPr lang="ru-RU" dirty="0"/>
              <a:t>2) </a:t>
            </a:r>
            <a:r>
              <a:rPr lang="ru-RU" dirty="0" err="1"/>
              <a:t>ароматизаторы</a:t>
            </a:r>
            <a:r>
              <a:rPr lang="ru-RU" dirty="0"/>
              <a:t>;</a:t>
            </a:r>
            <a:br>
              <a:rPr lang="ru-RU" dirty="0"/>
            </a:br>
            <a:r>
              <a:rPr lang="ru-RU" dirty="0"/>
              <a:t>     </a:t>
            </a:r>
          </a:p>
          <a:p>
            <a:pPr fontAlgn="base"/>
            <a:r>
              <a:rPr lang="ru-RU" dirty="0"/>
              <a:t>3) технологические вспомогательные средства;</a:t>
            </a:r>
            <a:br>
              <a:rPr lang="ru-RU" dirty="0"/>
            </a:br>
            <a:r>
              <a:rPr lang="ru-RU" dirty="0"/>
              <a:t>     </a:t>
            </a:r>
          </a:p>
          <a:p>
            <a:pPr fontAlgn="base"/>
            <a:r>
              <a:rPr lang="ru-RU" dirty="0"/>
              <a:t>4) пищевая продукция в части содержания в ней пищевых добавок, биологически активных веществ из </a:t>
            </a:r>
            <a:r>
              <a:rPr lang="ru-RU" dirty="0" err="1"/>
              <a:t>ароматизаторов</a:t>
            </a:r>
            <a:r>
              <a:rPr lang="ru-RU" dirty="0"/>
              <a:t>, остаточных количеств технологических вспомогательных средств;</a:t>
            </a:r>
            <a:br>
              <a:rPr lang="ru-RU" dirty="0"/>
            </a:br>
            <a:r>
              <a:rPr lang="ru-RU" dirty="0"/>
              <a:t>     </a:t>
            </a:r>
          </a:p>
          <a:p>
            <a:pPr fontAlgn="base"/>
            <a:r>
              <a:rPr lang="ru-RU" dirty="0"/>
              <a:t>5) процессы производства, хранения, перевозки, реализации и утилизации пищевых добавок, </a:t>
            </a:r>
            <a:r>
              <a:rPr lang="ru-RU" dirty="0" err="1"/>
              <a:t>ароматизаторов</a:t>
            </a:r>
            <a:r>
              <a:rPr lang="ru-RU" dirty="0"/>
              <a:t> и технологических вспомогательных средств.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Статья 4. Определения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928670"/>
            <a:ext cx="821537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Для целей применения настоящего Технического регламента используются понятия, установленные техническим регламентом Таможенного союза "О безопасности пищевой продукции", а также следующие термины и определения:</a:t>
            </a:r>
          </a:p>
          <a:p>
            <a:r>
              <a:rPr lang="ru-RU" dirty="0" smtClean="0"/>
              <a:t>     </a:t>
            </a:r>
          </a:p>
          <a:p>
            <a:r>
              <a:rPr lang="ru-RU" dirty="0" smtClean="0"/>
              <a:t>     </a:t>
            </a:r>
            <a:r>
              <a:rPr lang="ru-RU" dirty="0" err="1" smtClean="0"/>
              <a:t>ароматизатор</a:t>
            </a:r>
            <a:r>
              <a:rPr lang="ru-RU" dirty="0" smtClean="0"/>
              <a:t> пищевой (</a:t>
            </a:r>
            <a:r>
              <a:rPr lang="ru-RU" dirty="0" err="1" smtClean="0"/>
              <a:t>ароматизатор</a:t>
            </a:r>
            <a:r>
              <a:rPr lang="ru-RU" dirty="0" smtClean="0"/>
              <a:t>) - не употребляемые человеком непосредственно в пищу </a:t>
            </a:r>
            <a:r>
              <a:rPr lang="ru-RU" dirty="0" err="1" smtClean="0"/>
              <a:t>вкусоароматическое</a:t>
            </a:r>
            <a:r>
              <a:rPr lang="ru-RU" dirty="0" smtClean="0"/>
              <a:t> вещество или </a:t>
            </a:r>
            <a:r>
              <a:rPr lang="ru-RU" dirty="0" err="1" smtClean="0"/>
              <a:t>вкусоароматический</a:t>
            </a:r>
            <a:r>
              <a:rPr lang="ru-RU" dirty="0" smtClean="0"/>
              <a:t> препарат, или термический технологический </a:t>
            </a:r>
            <a:r>
              <a:rPr lang="ru-RU" dirty="0" err="1" smtClean="0"/>
              <a:t>ароматизатор</a:t>
            </a:r>
            <a:r>
              <a:rPr lang="ru-RU" dirty="0" smtClean="0"/>
              <a:t>, или коптильный </a:t>
            </a:r>
            <a:r>
              <a:rPr lang="ru-RU" dirty="0" err="1" smtClean="0"/>
              <a:t>ароматизатор</a:t>
            </a:r>
            <a:r>
              <a:rPr lang="ru-RU" dirty="0" smtClean="0"/>
              <a:t>, или предшественники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, или их смесь (</a:t>
            </a:r>
            <a:r>
              <a:rPr lang="ru-RU" dirty="0" err="1" smtClean="0"/>
              <a:t>вкусоароматическая</a:t>
            </a:r>
            <a:r>
              <a:rPr lang="ru-RU" dirty="0" smtClean="0"/>
              <a:t> часть), предназначенные для придания пищевой продукции аромата и (или) вкуса (за исключением сладкого, кислого и соленого), с добавлением или без добавления других компонентов;</a:t>
            </a:r>
          </a:p>
          <a:p>
            <a:endParaRPr lang="ru-RU" dirty="0" smtClean="0"/>
          </a:p>
          <a:p>
            <a:r>
              <a:rPr lang="ru-RU" dirty="0" smtClean="0"/>
              <a:t>     </a:t>
            </a:r>
            <a:r>
              <a:rPr lang="ru-RU" dirty="0" err="1" smtClean="0"/>
              <a:t>ароматизатор</a:t>
            </a:r>
            <a:r>
              <a:rPr lang="ru-RU" dirty="0" smtClean="0"/>
              <a:t> коптильный - смесь веществ, выделенная из дымов, применяемых в традиционном копчении, путем фракционирования и очистки конденсатов дыма;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357165"/>
            <a:ext cx="84296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/>
              <a:t> </a:t>
            </a:r>
            <a:r>
              <a:rPr lang="ru-RU" b="1" dirty="0" err="1"/>
              <a:t>ароматизатор</a:t>
            </a:r>
            <a:r>
              <a:rPr lang="ru-RU" b="1" dirty="0"/>
              <a:t> термический технологический</a:t>
            </a:r>
            <a:r>
              <a:rPr lang="ru-RU" dirty="0"/>
              <a:t> - смесь веществ, полученная в результате нагревания пищевых или не используемых в пищу ингредиентов, один из которых должен быть </a:t>
            </a:r>
            <a:r>
              <a:rPr lang="ru-RU" dirty="0" err="1"/>
              <a:t>аминосоединением</a:t>
            </a:r>
            <a:r>
              <a:rPr lang="ru-RU" dirty="0"/>
              <a:t>, а другой - редуцирующим сахаром, при следующих условиях термообработки: температура не выше 180°С, продолжительность термообработки 15 мин при 180°С с соответствующим увеличением времени при использовании более низких температур - удвоении времени нагревания при уменьшении температуры на каждые 10°С, но не более 12 часов; величина </a:t>
            </a:r>
            <a:r>
              <a:rPr lang="ru-RU" dirty="0" err="1"/>
              <a:t>рН</a:t>
            </a:r>
            <a:r>
              <a:rPr lang="ru-RU" dirty="0"/>
              <a:t> в течение процесса не должна превышать 8,0;</a:t>
            </a:r>
          </a:p>
          <a:p>
            <a:pPr fontAlgn="base"/>
            <a:r>
              <a:rPr lang="ru-RU" dirty="0"/>
              <a:t/>
            </a:r>
            <a:br>
              <a:rPr lang="ru-RU" dirty="0"/>
            </a:br>
            <a:r>
              <a:rPr lang="ru-RU" dirty="0"/>
              <a:t>     </a:t>
            </a:r>
            <a:r>
              <a:rPr lang="ru-RU" b="1" dirty="0"/>
              <a:t>антиокислитель</a:t>
            </a:r>
            <a:r>
              <a:rPr lang="ru-RU" dirty="0"/>
              <a:t> - пищевая добавка, предназначенная для замедления процесса окисления и увеличения сроков годности пищевой продукции (пищевого сырья);</a:t>
            </a:r>
          </a:p>
        </p:txBody>
      </p:sp>
      <p:pic>
        <p:nvPicPr>
          <p:cNvPr id="31746" name="Picture 2" descr="http://img1.liveinternet.ru/images/attach/d/1/134/343/134343753_3437398_dobavka_E_opasn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4286256"/>
            <a:ext cx="3643338" cy="2366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357166"/>
            <a:ext cx="87154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/>
              <a:t>антислеживающий</a:t>
            </a:r>
            <a:r>
              <a:rPr lang="ru-RU" sz="2000" dirty="0" smtClean="0"/>
              <a:t> агент (</a:t>
            </a:r>
            <a:r>
              <a:rPr lang="ru-RU" sz="2000" dirty="0" err="1" smtClean="0"/>
              <a:t>антикомкователь</a:t>
            </a:r>
            <a:r>
              <a:rPr lang="ru-RU" sz="2000" dirty="0" smtClean="0"/>
              <a:t>) - пищевая добавка, предназначенная для предотвращения слипания (</a:t>
            </a:r>
            <a:r>
              <a:rPr lang="ru-RU" sz="2000" dirty="0" err="1" smtClean="0"/>
              <a:t>комкования</a:t>
            </a:r>
            <a:r>
              <a:rPr lang="ru-RU" sz="2000" dirty="0" smtClean="0"/>
              <a:t>) частиц порошкообразной и мелкокристаллической пищевой продукции и сохранения ее сыпучести;</a:t>
            </a:r>
          </a:p>
          <a:p>
            <a:endParaRPr lang="ru-RU" sz="2000" dirty="0" smtClean="0"/>
          </a:p>
          <a:p>
            <a:r>
              <a:rPr lang="ru-RU" sz="2000" dirty="0" smtClean="0"/>
              <a:t>     вещество </a:t>
            </a:r>
            <a:r>
              <a:rPr lang="ru-RU" sz="2000" dirty="0" err="1" smtClean="0"/>
              <a:t>вкусоароматическое</a:t>
            </a:r>
            <a:r>
              <a:rPr lang="ru-RU" sz="2000" dirty="0" smtClean="0"/>
              <a:t> - химически определенное (химически индивидуальное) вещество со свойствами </a:t>
            </a:r>
            <a:r>
              <a:rPr lang="ru-RU" sz="2000" dirty="0" err="1" smtClean="0"/>
              <a:t>ароматизатора</a:t>
            </a:r>
            <a:r>
              <a:rPr lang="ru-RU" sz="2000" dirty="0" smtClean="0"/>
              <a:t>, обладающее характерным ароматом и (или) вкусом (за исключением сладкого, кислого и соленого);</a:t>
            </a:r>
          </a:p>
          <a:p>
            <a:endParaRPr lang="ru-RU" sz="2000" dirty="0" smtClean="0"/>
          </a:p>
          <a:p>
            <a:r>
              <a:rPr lang="ru-RU" sz="2000" dirty="0" smtClean="0"/>
              <a:t>     вещество </a:t>
            </a:r>
            <a:r>
              <a:rPr lang="ru-RU" sz="2000" dirty="0" err="1" smtClean="0"/>
              <a:t>вкусоароматическое</a:t>
            </a:r>
            <a:r>
              <a:rPr lang="ru-RU" sz="2000" dirty="0" smtClean="0"/>
              <a:t> натуральное - </a:t>
            </a:r>
            <a:r>
              <a:rPr lang="ru-RU" sz="2000" dirty="0" err="1" smtClean="0"/>
              <a:t>вкусоароматическое</a:t>
            </a:r>
            <a:r>
              <a:rPr lang="ru-RU" sz="2000" dirty="0" smtClean="0"/>
              <a:t> вещество, выделенное с помощью физических, ферментативных или микробиологических процессов из сырья растительного, микробного или животного происхождения, в том числе переработанного традиционными способами производства пищевой продукции;</a:t>
            </a:r>
            <a:endParaRPr lang="ru-RU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97346"/>
            <a:ext cx="835824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вещество для обработки муки - пищевая добавка (кроме эмульгаторов), предназначенная для улучшения хлебопекарных качеств или цвета муки (теста);</a:t>
            </a:r>
          </a:p>
          <a:p>
            <a:endParaRPr lang="ru-RU" sz="2000" dirty="0" smtClean="0"/>
          </a:p>
          <a:p>
            <a:r>
              <a:rPr lang="ru-RU" sz="2000" dirty="0" smtClean="0"/>
              <a:t>     </a:t>
            </a:r>
            <a:r>
              <a:rPr lang="ru-RU" sz="2000" dirty="0" err="1" smtClean="0"/>
              <a:t>влагоудерживающий</a:t>
            </a:r>
            <a:r>
              <a:rPr lang="ru-RU" sz="2000" dirty="0" smtClean="0"/>
              <a:t> агент (</a:t>
            </a:r>
            <a:r>
              <a:rPr lang="ru-RU" sz="2000" dirty="0" err="1" smtClean="0"/>
              <a:t>влагоудерживающее</a:t>
            </a:r>
            <a:r>
              <a:rPr lang="ru-RU" sz="2000" dirty="0" smtClean="0"/>
              <a:t> вещество) - пищевая добавка, предназначенная для удерживания влаги и предохранения пищевой продукции от высыхания;</a:t>
            </a:r>
          </a:p>
          <a:p>
            <a:endParaRPr lang="ru-RU" sz="2000" dirty="0" smtClean="0"/>
          </a:p>
          <a:p>
            <a:r>
              <a:rPr lang="ru-RU" sz="2000" dirty="0" smtClean="0"/>
              <a:t>     </a:t>
            </a:r>
            <a:r>
              <a:rPr lang="ru-RU" sz="2000" dirty="0" err="1" smtClean="0"/>
              <a:t>глазирователь</a:t>
            </a:r>
            <a:r>
              <a:rPr lang="ru-RU" sz="2000" dirty="0" smtClean="0"/>
              <a:t> - пищевая добавка, предназначенная для нанесения на поверхность пищевой продукции с целью придания ей блеска и/или образования защитного слоя;</a:t>
            </a:r>
          </a:p>
          <a:p>
            <a:endParaRPr lang="ru-RU" sz="2000" dirty="0" smtClean="0"/>
          </a:p>
          <a:p>
            <a:r>
              <a:rPr lang="ru-RU" sz="2000" dirty="0" smtClean="0"/>
              <a:t>     </a:t>
            </a:r>
            <a:r>
              <a:rPr lang="ru-RU" sz="2000" dirty="0" err="1" smtClean="0"/>
              <a:t>желирующий</a:t>
            </a:r>
            <a:r>
              <a:rPr lang="ru-RU" sz="2000" dirty="0" smtClean="0"/>
              <a:t> агент - пищевая добавка, предназначенная для образования гелеобразной текстуры пищевой продукции;</a:t>
            </a:r>
            <a:endParaRPr lang="ru-RU" sz="2000" dirty="0"/>
          </a:p>
        </p:txBody>
      </p:sp>
      <p:pic>
        <p:nvPicPr>
          <p:cNvPr id="29698" name="Picture 2" descr="https://theshapetrainer.files.wordpress.com/2015/04/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4495820"/>
            <a:ext cx="5736723" cy="23621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500042"/>
            <a:ext cx="84296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загуститель - пищевая добавка, предназначенная для повышения вязкости пищевой продукции;</a:t>
            </a:r>
          </a:p>
          <a:p>
            <a:endParaRPr lang="ru-RU" dirty="0" smtClean="0"/>
          </a:p>
          <a:p>
            <a:r>
              <a:rPr lang="ru-RU" dirty="0" smtClean="0"/>
              <a:t>     катализатор - технологическое вспомогательное средство, предназначенное для ускорения химических реакций;</a:t>
            </a:r>
          </a:p>
          <a:p>
            <a:endParaRPr lang="ru-RU" dirty="0" smtClean="0"/>
          </a:p>
          <a:p>
            <a:r>
              <a:rPr lang="ru-RU" dirty="0" smtClean="0"/>
              <a:t>     кислота - пищевая добавка, предназначенная для повышения кислотности пищевой продукции и/или придания ей кислого вкуса;</a:t>
            </a:r>
          </a:p>
          <a:p>
            <a:endParaRPr lang="ru-RU" dirty="0" smtClean="0"/>
          </a:p>
          <a:p>
            <a:r>
              <a:rPr lang="ru-RU" dirty="0" smtClean="0"/>
              <a:t>     консервант - пищевая добавка, предназначенная для продления (увеличения) сроков годности пищевой продукции путем защиты от микробной порчи и/или роста патогенных микроорганизмов;</a:t>
            </a:r>
          </a:p>
          <a:p>
            <a:endParaRPr lang="ru-RU" dirty="0" smtClean="0"/>
          </a:p>
          <a:p>
            <a:r>
              <a:rPr lang="ru-RU" dirty="0" smtClean="0"/>
              <a:t>     краситель - пищевая добавка, предназначенная для придания, усиления или восстановления окраски пищевой продукции; к пищевым красителям не относится пищевая продукция, обладающая вторичным красящим эффектом, а также красители, применяемые для окрашивания несъедобных наружных частей пищевой продукции (например, для окрашивания оболочек сыров и колбас, для клеймения мяса, для маркировки сыров и яиц);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428603"/>
            <a:ext cx="842968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комплексная пищевая добавка - смесь пищевой(</a:t>
            </a:r>
            <a:r>
              <a:rPr lang="ru-RU" dirty="0" err="1" smtClean="0"/>
              <a:t>ых</a:t>
            </a:r>
            <a:r>
              <a:rPr lang="ru-RU" dirty="0" smtClean="0"/>
              <a:t>) добавки(</a:t>
            </a:r>
            <a:r>
              <a:rPr lang="ru-RU" dirty="0" err="1" smtClean="0"/>
              <a:t>ок</a:t>
            </a:r>
            <a:r>
              <a:rPr lang="ru-RU" dirty="0" smtClean="0"/>
              <a:t>) и (или) пищевого сырья и (или) </a:t>
            </a:r>
            <a:r>
              <a:rPr lang="ru-RU" dirty="0" err="1" smtClean="0"/>
              <a:t>ароматизатора</a:t>
            </a:r>
            <a:r>
              <a:rPr lang="ru-RU" dirty="0" smtClean="0"/>
              <a:t>(</a:t>
            </a:r>
            <a:r>
              <a:rPr lang="ru-RU" dirty="0" err="1" smtClean="0"/>
              <a:t>ов</a:t>
            </a:r>
            <a:r>
              <a:rPr lang="ru-RU" dirty="0" smtClean="0"/>
              <a:t>), предназначенная для выпуска в обращение; в которой как минимум одна из пищевых добавок, входящая в состав комплексной пищевой добавки, должна оказывать в конечной пищевой продукции функциональное действие;</a:t>
            </a:r>
          </a:p>
          <a:p>
            <a:endParaRPr lang="ru-RU" dirty="0" smtClean="0"/>
          </a:p>
          <a:p>
            <a:r>
              <a:rPr lang="ru-RU" dirty="0" smtClean="0"/>
              <a:t>     максимально допустимый уровень (максимальный уровень, допустимый уровень) - гигиенический норматив, устанавливающий максимально допустимое количество пищевой добавки (</a:t>
            </a:r>
            <a:r>
              <a:rPr lang="ru-RU" dirty="0" err="1" smtClean="0"/>
              <a:t>ароматизатора</a:t>
            </a:r>
            <a:r>
              <a:rPr lang="ru-RU" dirty="0" smtClean="0"/>
              <a:t>, биологически активного вещества) в пищевой продукции, гарантирующее безопасность ее для человека;</a:t>
            </a:r>
          </a:p>
          <a:p>
            <a:endParaRPr lang="ru-RU" dirty="0" smtClean="0"/>
          </a:p>
          <a:p>
            <a:r>
              <a:rPr lang="ru-RU" dirty="0" smtClean="0"/>
              <a:t>     наполнитель - пищевая добавка, которая увеличивает объем пищевой продукции без существенного увеличения энергетической ценности;</a:t>
            </a:r>
          </a:p>
          <a:p>
            <a:endParaRPr lang="ru-RU" dirty="0" smtClean="0"/>
          </a:p>
          <a:p>
            <a:r>
              <a:rPr lang="ru-RU" dirty="0" smtClean="0"/>
              <a:t>     натуральные источники </a:t>
            </a:r>
            <a:r>
              <a:rPr lang="ru-RU" dirty="0" err="1" smtClean="0"/>
              <a:t>вкусоароматических</a:t>
            </a:r>
            <a:r>
              <a:rPr lang="ru-RU" dirty="0" smtClean="0"/>
              <a:t> веществ (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) - растения (части растений), продукция животного происхождения, используемые в качестве </a:t>
            </a:r>
            <a:r>
              <a:rPr lang="ru-RU" dirty="0" err="1" smtClean="0"/>
              <a:t>вкусоароматического</a:t>
            </a:r>
            <a:r>
              <a:rPr lang="ru-RU" dirty="0" smtClean="0"/>
              <a:t> сырья при производстве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 (</a:t>
            </a:r>
            <a:r>
              <a:rPr lang="ru-RU" dirty="0" err="1" smtClean="0"/>
              <a:t>вкусоароматических</a:t>
            </a:r>
            <a:r>
              <a:rPr lang="ru-RU" dirty="0" smtClean="0"/>
              <a:t> веществ, </a:t>
            </a:r>
            <a:r>
              <a:rPr lang="ru-RU" dirty="0" err="1" smtClean="0"/>
              <a:t>вкусоароматических</a:t>
            </a:r>
            <a:r>
              <a:rPr lang="ru-RU" dirty="0" smtClean="0"/>
              <a:t> препаратов);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357166"/>
            <a:ext cx="8786874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носитель - пищевая добавка, предназначенная для растворения, разбавления, диспергирования или других физических модификаций пищевых добавок,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, ферментных препаратов, </a:t>
            </a:r>
            <a:r>
              <a:rPr lang="ru-RU" dirty="0" err="1" smtClean="0"/>
              <a:t>нутриентов</a:t>
            </a:r>
            <a:r>
              <a:rPr lang="ru-RU" dirty="0" smtClean="0"/>
              <a:t> и/или иных веществ, не влияющая на их функции для повышения эффективности и упрощения их использования;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err="1" smtClean="0"/>
              <a:t>пеногаситель</a:t>
            </a:r>
            <a:r>
              <a:rPr lang="ru-RU" dirty="0" smtClean="0"/>
              <a:t> - пищевая добавка, предназначенная для     предупреждения или снижения пенообразования в пищевой продукции;</a:t>
            </a:r>
          </a:p>
          <a:p>
            <a:r>
              <a:rPr lang="ru-RU" dirty="0" smtClean="0"/>
              <a:t> </a:t>
            </a:r>
            <a:r>
              <a:rPr lang="ru-RU" sz="2000" dirty="0" smtClean="0"/>
              <a:t>пенообразователь</a:t>
            </a:r>
            <a:r>
              <a:rPr lang="ru-RU" dirty="0" smtClean="0"/>
              <a:t> - пищевая добавка, предназначенная для равномерного распределения газообразной фазы в жидких и твердых пищевых продуктах; </a:t>
            </a:r>
          </a:p>
          <a:p>
            <a:r>
              <a:rPr lang="ru-RU" dirty="0" smtClean="0"/>
              <a:t>пищевая добавка - любое вещество (или смесь веществ), имеющее или не имеющее собственную пищевую ценность, обычно не употребляемое непосредственно в пищу, преднамеренно используемое в производстве пищевой продукции с технологической целью (функцией) для обеспечения процессов производства (изготовления), перевозки (транспортирования) и хранения, что приводит или может привести к тому, что данное вещество или продукты его превращений становятся компонентами пищевой продукции; пищевая добавка может выполнять несколько технологических функций;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428604"/>
            <a:ext cx="850112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пищевые продукты без добавленных сахаров - пищевая продукция, изготовленная без добавления моно- и дисахаридов или пищевых продуктов их содержащих;</a:t>
            </a:r>
          </a:p>
          <a:p>
            <a:endParaRPr lang="ru-RU" sz="2000" dirty="0" smtClean="0"/>
          </a:p>
          <a:p>
            <a:r>
              <a:rPr lang="ru-RU" sz="2000" dirty="0" smtClean="0"/>
              <a:t>     </a:t>
            </a:r>
            <a:r>
              <a:rPr lang="ru-RU" sz="2000" dirty="0" err="1" smtClean="0"/>
              <a:t>подсластитель</a:t>
            </a:r>
            <a:r>
              <a:rPr lang="ru-RU" sz="2000" dirty="0" smtClean="0"/>
              <a:t> - пищевая добавка, предназначенная для придания пищевым продуктам сладкого вкуса или используемая в составе столовых </a:t>
            </a:r>
            <a:r>
              <a:rPr lang="ru-RU" sz="2000" dirty="0" err="1" smtClean="0"/>
              <a:t>подсластителей</a:t>
            </a:r>
            <a:r>
              <a:rPr lang="ru-RU" sz="2000" dirty="0" smtClean="0"/>
              <a:t>;</a:t>
            </a:r>
          </a:p>
          <a:p>
            <a:endParaRPr lang="ru-RU" sz="2000" dirty="0" smtClean="0"/>
          </a:p>
          <a:p>
            <a:r>
              <a:rPr lang="ru-RU" sz="2000" dirty="0" smtClean="0"/>
              <a:t>     предшественник </a:t>
            </a:r>
            <a:r>
              <a:rPr lang="ru-RU" sz="2000" dirty="0" err="1" smtClean="0"/>
              <a:t>ароматизатора</a:t>
            </a:r>
            <a:r>
              <a:rPr lang="ru-RU" sz="2000" dirty="0" smtClean="0"/>
              <a:t> - вещество или их смесь, которая(</a:t>
            </a:r>
            <a:r>
              <a:rPr lang="ru-RU" sz="2000" dirty="0" err="1" smtClean="0"/>
              <a:t>ые</a:t>
            </a:r>
            <a:r>
              <a:rPr lang="ru-RU" sz="2000" dirty="0" smtClean="0"/>
              <a:t>) может(гут) быть получена(</a:t>
            </a:r>
            <a:r>
              <a:rPr lang="ru-RU" sz="2000" dirty="0" err="1" smtClean="0"/>
              <a:t>ы</a:t>
            </a:r>
            <a:r>
              <a:rPr lang="ru-RU" sz="2000" dirty="0" smtClean="0"/>
              <a:t>) как из пищевой продукции, так и из продукции, не используемой непосредственно в качестве пищи, не обязательно обладающее(</a:t>
            </a:r>
            <a:r>
              <a:rPr lang="ru-RU" sz="2000" dirty="0" err="1" smtClean="0"/>
              <a:t>ая</a:t>
            </a:r>
            <a:r>
              <a:rPr lang="ru-RU" sz="2000" dirty="0" smtClean="0"/>
              <a:t>) свойствами </a:t>
            </a:r>
            <a:r>
              <a:rPr lang="ru-RU" sz="2000" dirty="0" err="1" smtClean="0"/>
              <a:t>ароматизатора</a:t>
            </a:r>
            <a:r>
              <a:rPr lang="ru-RU" sz="2000" dirty="0" smtClean="0"/>
              <a:t>, преднамеренно добавляемое(</a:t>
            </a:r>
            <a:r>
              <a:rPr lang="ru-RU" sz="2000" dirty="0" err="1" smtClean="0"/>
              <a:t>ая</a:t>
            </a:r>
            <a:r>
              <a:rPr lang="ru-RU" sz="2000" dirty="0" smtClean="0"/>
              <a:t>) к пищевой продукции с единственной целью получения вкуса и аромата путем деструкции или реакции с другими компонентами в процессе приготовления пищи;</a:t>
            </a:r>
            <a:endParaRPr lang="ru-RU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428604"/>
            <a:ext cx="85011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регулятор кислотности - пищевая добавка, предназначенная для изменения или регулирования </a:t>
            </a:r>
            <a:r>
              <a:rPr lang="ru-RU" dirty="0" err="1" smtClean="0"/>
              <a:t>рН</a:t>
            </a:r>
            <a:r>
              <a:rPr lang="ru-RU" dirty="0" smtClean="0"/>
              <a:t> (кислотности или щелочности) пищевых продуктов;</a:t>
            </a:r>
          </a:p>
          <a:p>
            <a:endParaRPr lang="ru-RU" dirty="0" smtClean="0"/>
          </a:p>
          <a:p>
            <a:r>
              <a:rPr lang="ru-RU" dirty="0" smtClean="0"/>
              <a:t>     стабилизатор - пищевая добавка, предназначенная для обеспечения </a:t>
            </a:r>
            <a:r>
              <a:rPr lang="ru-RU" dirty="0" err="1" smtClean="0"/>
              <a:t>агрегативной</a:t>
            </a:r>
            <a:r>
              <a:rPr lang="ru-RU" dirty="0" smtClean="0"/>
              <a:t> устойчивости и/или поддержания однородной дисперсии двух и более несмешивающихся ингредиентов;</a:t>
            </a:r>
          </a:p>
          <a:p>
            <a:endParaRPr lang="ru-RU" dirty="0" smtClean="0"/>
          </a:p>
          <a:p>
            <a:r>
              <a:rPr lang="ru-RU" dirty="0" smtClean="0"/>
              <a:t>     согласно технической документации (далее - согласно ТД) - устанавливаемая изготовителем регламентация применения пищевых добавок,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 и технологических вспомогательных средств в случаях, когда уровни применения и (или) виды пищевых продуктов определяются технологической целесообразностью, при этом количества применяемых пищевых добавок,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 и технологических вспомогательных средств не должно превышать величин, необходимых для достижения технологического эффекта;</a:t>
            </a:r>
            <a:endParaRPr lang="ru-RU" dirty="0"/>
          </a:p>
        </p:txBody>
      </p:sp>
      <p:pic>
        <p:nvPicPr>
          <p:cNvPr id="24578" name="Picture 2" descr="http://apogey.com.ua/images/stories/meat-ti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4857760"/>
            <a:ext cx="4500595" cy="18057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571480"/>
            <a:ext cx="842968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столовый </a:t>
            </a:r>
            <a:r>
              <a:rPr lang="ru-RU" sz="2000" dirty="0" err="1" smtClean="0"/>
              <a:t>подсластитель</a:t>
            </a:r>
            <a:r>
              <a:rPr lang="ru-RU" sz="2000" dirty="0" smtClean="0"/>
              <a:t> - пищевая продукция (пищевые(</a:t>
            </a:r>
            <a:r>
              <a:rPr lang="ru-RU" sz="2000" dirty="0" err="1" smtClean="0"/>
              <a:t>ая</a:t>
            </a:r>
            <a:r>
              <a:rPr lang="ru-RU" sz="2000" dirty="0" smtClean="0"/>
              <a:t>) добавки(а)), содержащая разрешенные </a:t>
            </a:r>
            <a:r>
              <a:rPr lang="ru-RU" sz="2000" dirty="0" err="1" smtClean="0"/>
              <a:t>подсластители</a:t>
            </a:r>
            <a:r>
              <a:rPr lang="ru-RU" sz="2000" dirty="0" smtClean="0"/>
              <a:t> с добавлением или без добавления других пищевых добавок и (или) пищевых компонентов и предназначенная для реализации потребителю;</a:t>
            </a:r>
          </a:p>
          <a:p>
            <a:endParaRPr lang="ru-RU" sz="2000" dirty="0" smtClean="0"/>
          </a:p>
          <a:p>
            <a:r>
              <a:rPr lang="ru-RU" sz="2000" dirty="0" smtClean="0"/>
              <a:t>     технологическое средство (далее - технологическое вспомогательное средство) - вещество или материалы или их производные (за исключением оборудования, упаковочных материалов, изделий и посуды), которые, не являясь компонентами пищевой продукции, преднамеренно используются при переработке продовольственного (пищевого) сырья и (или) при производстве пищевой продукции для выполнения определенных технологических целей и после их достижения удаляются из такого сырья, такой пищевой продукции, или остаточные количества которых не оказывают технологический эффект в готовой пищевой продукции;</a:t>
            </a:r>
            <a:endParaRPr lang="ru-RU"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500042"/>
            <a:ext cx="842968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традиционные способы производства пищевой продукции - варка, в том числе на пару и под давлением (до 120°С), выпечка, </a:t>
            </a:r>
            <a:r>
              <a:rPr lang="ru-RU" sz="2000" dirty="0" err="1" smtClean="0"/>
              <a:t>запекание</a:t>
            </a:r>
            <a:r>
              <a:rPr lang="ru-RU" sz="2000" dirty="0" smtClean="0"/>
              <a:t>, тушение, жарка, в том числе на масле (до 240°С при атмосферном давлении), сушка, выпаривание, нагревание, охлаждение, замораживание, замачивание, мацерация (вымачивание), настаивание (заваривание), </a:t>
            </a:r>
            <a:r>
              <a:rPr lang="ru-RU" sz="2000" dirty="0" err="1" smtClean="0"/>
              <a:t>перколяция</a:t>
            </a:r>
            <a:r>
              <a:rPr lang="ru-RU" sz="2000" dirty="0" smtClean="0"/>
              <a:t> (процеживание), фильтрация, прессование (отжим), смешение, эмульгирование, измельчение (резание, дробление, растирание, толчение), </a:t>
            </a:r>
            <a:r>
              <a:rPr lang="ru-RU" sz="2000" dirty="0" err="1" smtClean="0"/>
              <a:t>капсулирование</a:t>
            </a:r>
            <a:r>
              <a:rPr lang="ru-RU" sz="2000" dirty="0" smtClean="0"/>
              <a:t>, очистка от кожуры (лущение), дистилляция (ректификация), экстракция (включая экстракцию растворителями), ферментация и микробиологические процессы;</a:t>
            </a:r>
          </a:p>
          <a:p>
            <a:endParaRPr lang="ru-RU" sz="2000" dirty="0" smtClean="0"/>
          </a:p>
          <a:p>
            <a:r>
              <a:rPr lang="ru-RU" sz="2000" dirty="0" smtClean="0"/>
              <a:t>     упаковочный газ - пищевая добавка - газ (кроме воздуха), вводимая в емкость (контейнер) до, во время или после помещения пищевого продукта в емкость (контейнер);</a:t>
            </a:r>
            <a:endParaRPr lang="ru-RU" sz="2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500041"/>
            <a:ext cx="84296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усилитель вкуса (аромата) - пищевая добавка, предназначенная для усиления вкуса и (или) модификации природного вкуса и (или) аромата пищевых продуктов;</a:t>
            </a:r>
          </a:p>
          <a:p>
            <a:endParaRPr lang="ru-RU" sz="2000" dirty="0" smtClean="0"/>
          </a:p>
          <a:p>
            <a:r>
              <a:rPr lang="ru-RU" sz="2000" dirty="0" smtClean="0"/>
              <a:t>     уплотнитель - пищевая добавка, предназначенная для сохранения плотности тканей фруктов, овощей и упрочнения гелеобразной структуры пищевых продуктов;</a:t>
            </a:r>
          </a:p>
          <a:p>
            <a:endParaRPr lang="ru-RU" sz="2000" dirty="0" smtClean="0"/>
          </a:p>
          <a:p>
            <a:r>
              <a:rPr lang="ru-RU" sz="2000" dirty="0" smtClean="0"/>
              <a:t>     фиксатор (стабилизатор) окраски - пищевая добавка, предназначенная для стабилизации, сохранения (или усиления) окраски пищевых продуктов;</a:t>
            </a:r>
          </a:p>
          <a:p>
            <a:endParaRPr lang="ru-RU" sz="2000" dirty="0" smtClean="0"/>
          </a:p>
          <a:p>
            <a:r>
              <a:rPr lang="ru-RU" sz="2000" dirty="0" smtClean="0"/>
              <a:t>     ферментные препараты - очищенные и концентрированные продукты, содержащие определенные ферменты или комплекс ферментов, растительного, животного и микробного (продуцент) происхождения, необходимых для осуществления биохимических процессов, происходящих при производстве продуктов;</a:t>
            </a:r>
            <a:endParaRPr lang="ru-RU" sz="2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428604"/>
            <a:ext cx="82868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</a:t>
            </a:r>
            <a:r>
              <a:rPr lang="ru-RU" sz="2400" dirty="0" err="1" smtClean="0"/>
              <a:t>флокулянт</a:t>
            </a:r>
            <a:r>
              <a:rPr lang="ru-RU" sz="2400" dirty="0" smtClean="0"/>
              <a:t> (осветлитель, адсорбент) - технологическое вспомогательное средство, предназначенное для повышения эффективности процессов осаждения (адсорбции) примесей;</a:t>
            </a:r>
          </a:p>
          <a:p>
            <a:endParaRPr lang="ru-RU" sz="2400" dirty="0" smtClean="0"/>
          </a:p>
          <a:p>
            <a:r>
              <a:rPr lang="ru-RU" sz="2400" dirty="0" smtClean="0"/>
              <a:t>     эмульгатор - пищевая добавка, предназначенная для создания и/или сохранения однородной смеси двух или более несмешивающихся фаз в пищевом продукте;</a:t>
            </a:r>
          </a:p>
          <a:p>
            <a:endParaRPr lang="ru-RU" sz="2400" dirty="0" smtClean="0"/>
          </a:p>
          <a:p>
            <a:r>
              <a:rPr lang="ru-RU" sz="2400" dirty="0" smtClean="0"/>
              <a:t>     </a:t>
            </a:r>
            <a:r>
              <a:rPr lang="ru-RU" sz="2400" dirty="0" err="1" smtClean="0"/>
              <a:t>эмульгирующая</a:t>
            </a:r>
            <a:r>
              <a:rPr lang="ru-RU" sz="2400" dirty="0" smtClean="0"/>
              <a:t> соль - пищевая добавка, предназначенная для равномерного распределения жиров, белков и/или улучшения пластичности плавленых сыров и продуктов на их основе.</a:t>
            </a:r>
            <a:endParaRPr lang="ru-RU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Статья 5. Правила обращения на рынке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928670"/>
            <a:ext cx="81439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dirty="0"/>
              <a:t>1. Пищевые добавки, </a:t>
            </a:r>
            <a:r>
              <a:rPr lang="ru-RU" sz="2000" dirty="0" err="1"/>
              <a:t>ароматизаторы</a:t>
            </a:r>
            <a:r>
              <a:rPr lang="ru-RU" sz="2000" dirty="0"/>
              <a:t> и технологические вспомогательные средства выпускаются в обращение на единой таможенной территории Таможенного союза при их соответствии настоящему Техническому регламенту, а также иным техническим регламентам Таможенного союза, действие которых на них распространяется.</a:t>
            </a:r>
            <a:br>
              <a:rPr lang="ru-RU" sz="2000" dirty="0"/>
            </a:br>
            <a:r>
              <a:rPr lang="ru-RU" sz="2000" dirty="0"/>
              <a:t>     </a:t>
            </a:r>
          </a:p>
          <a:p>
            <a:pPr fontAlgn="base"/>
            <a:r>
              <a:rPr lang="ru-RU" sz="2000" dirty="0"/>
              <a:t>2. Пищевые добавки, </a:t>
            </a:r>
            <a:r>
              <a:rPr lang="ru-RU" sz="2000" dirty="0" err="1"/>
              <a:t>ароматизаторы</a:t>
            </a:r>
            <a:r>
              <a:rPr lang="ru-RU" sz="2000" dirty="0"/>
              <a:t> и технологические вспомогательные средства, соответствие которых требованиям настоящего Технического регламента не подтверждено, не должны быть маркированы единым знаком обращения продукции на рынке государств - членов Таможенного союза и не допускаются к выпуску в обращение на рынке.</a:t>
            </a:r>
            <a:br>
              <a:rPr lang="ru-RU" sz="2000" dirty="0"/>
            </a:br>
            <a:r>
              <a:rPr lang="ru-RU" sz="2000" dirty="0"/>
              <a:t>     </a:t>
            </a:r>
          </a:p>
          <a:p>
            <a:pPr fontAlgn="base"/>
            <a:endParaRPr lang="ru-RU" sz="20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560406"/>
          </a:xfrm>
        </p:spPr>
        <p:txBody>
          <a:bodyPr>
            <a:noAutofit/>
          </a:bodyPr>
          <a:lstStyle/>
          <a:p>
            <a:r>
              <a:rPr lang="ru-RU" sz="2800" dirty="0" smtClean="0"/>
              <a:t>Статья 7. Требования безопасности к пищевым добавкам, </a:t>
            </a:r>
            <a:r>
              <a:rPr lang="ru-RU" sz="2800" dirty="0" err="1" smtClean="0"/>
              <a:t>ароматизаторам</a:t>
            </a:r>
            <a:r>
              <a:rPr lang="ru-RU" sz="2800" dirty="0" smtClean="0"/>
              <a:t>, технологическим вспомогательным средствам, а также к их применению при производстве пищевой продукции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2571744"/>
            <a:ext cx="83582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 Для целей безопасности применения пищевых добавок,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 и технологических вспомогательных средств при производстве пищевой продукции и предупреждения действий, вводящих в заблуждение приобретателей (потребителей), должны соблюдаться следующие требования:</a:t>
            </a:r>
          </a:p>
          <a:p>
            <a:r>
              <a:rPr lang="ru-RU" dirty="0" smtClean="0"/>
              <a:t>     </a:t>
            </a:r>
          </a:p>
          <a:p>
            <a:r>
              <a:rPr lang="ru-RU" dirty="0" smtClean="0"/>
              <a:t>1) применение пищевых добавок,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 и технологических вспомогательных средств не должно увеличивать степень риска возможного неблагоприятного действия пищевой продукции на здоровье человека;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500042"/>
            <a:ext cx="864399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2) содержание пищевых добавок, остаточных количеств технологических вспомогательных средств и биологически активных веществ, содержащихся в </a:t>
            </a:r>
            <a:r>
              <a:rPr lang="ru-RU" dirty="0" err="1" smtClean="0"/>
              <a:t>ароматизаторах</a:t>
            </a:r>
            <a:r>
              <a:rPr lang="ru-RU" dirty="0" smtClean="0"/>
              <a:t>, </a:t>
            </a:r>
            <a:r>
              <a:rPr lang="ru-RU" dirty="0" err="1" smtClean="0"/>
              <a:t>вкусоароматических</a:t>
            </a:r>
            <a:r>
              <a:rPr lang="ru-RU" dirty="0" smtClean="0"/>
              <a:t> препаратах и (или) в натуральных источниках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 должно соответствовать требованиям, установленным настоящим Техническим регламентом, к допустимому содержанию в них нормируемых веществ;</a:t>
            </a:r>
          </a:p>
          <a:p>
            <a:r>
              <a:rPr lang="ru-RU" dirty="0" smtClean="0"/>
              <a:t>     </a:t>
            </a:r>
          </a:p>
          <a:p>
            <a:r>
              <a:rPr lang="ru-RU" dirty="0" smtClean="0"/>
              <a:t>3) пищевые добавки, </a:t>
            </a:r>
            <a:r>
              <a:rPr lang="ru-RU" dirty="0" err="1" smtClean="0"/>
              <a:t>ароматизаторы</a:t>
            </a:r>
            <a:r>
              <a:rPr lang="ru-RU" dirty="0" smtClean="0"/>
              <a:t> и технологические вспомогательные средства должны применяться только в случаях, когда существует необходимость совершенствования технологии, а также при необходимости улучшения потребительских свойств пищевой продукции, увеличения сроков их годности, добиться которых иным способом невозможно или экономически не оправдано;</a:t>
            </a:r>
            <a:endParaRPr lang="ru-RU" dirty="0"/>
          </a:p>
        </p:txBody>
      </p:sp>
      <p:pic>
        <p:nvPicPr>
          <p:cNvPr id="17410" name="Picture 2" descr="http://interiorscafe.ru/wp-content/uploads/pishchevyye-dobavki-v-produktakh-pitaniya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4143380"/>
            <a:ext cx="4060805" cy="27146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428604"/>
            <a:ext cx="842968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4) применение пищевых добавок и </a:t>
            </a:r>
            <a:r>
              <a:rPr lang="ru-RU" sz="2000" dirty="0" err="1" smtClean="0"/>
              <a:t>ароматизаторов</a:t>
            </a:r>
            <a:r>
              <a:rPr lang="ru-RU" sz="2000" dirty="0" smtClean="0"/>
              <a:t> не должно вводить приобретателя (потребителя) в заблуждение в отношении потребительских свойств пищевой продукции;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5) применение пищевых добавок, </a:t>
            </a:r>
            <a:r>
              <a:rPr lang="ru-RU" sz="2000" dirty="0" err="1" smtClean="0"/>
              <a:t>ароматизаторов</a:t>
            </a:r>
            <a:r>
              <a:rPr lang="ru-RU" sz="2000" dirty="0" smtClean="0"/>
              <a:t> и технологических вспомогательных средств не должно вызывать ухудшения органолептических показателей пищевой продукции;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6) пищевые добавки, </a:t>
            </a:r>
            <a:r>
              <a:rPr lang="ru-RU" sz="2000" dirty="0" err="1" smtClean="0"/>
              <a:t>ароматизаторы</a:t>
            </a:r>
            <a:r>
              <a:rPr lang="ru-RU" sz="2000" dirty="0" smtClean="0"/>
              <a:t> и технологические вспомогательные средства должны применяться при производстве пищевой продукции в минимальном количестве, необходимом для достижения технологического эффекта;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7) не допускается применение пищевых добавок и </a:t>
            </a:r>
            <a:r>
              <a:rPr lang="ru-RU" sz="2000" dirty="0" err="1" smtClean="0"/>
              <a:t>ароматизаторов</a:t>
            </a:r>
            <a:r>
              <a:rPr lang="ru-RU" sz="2000" dirty="0" smtClean="0"/>
              <a:t> для сокрытия порчи и недоброкачественности сырья или готовой пищевой продукции и/или их фальсификации, и/или с целью введения в заблуждение приобретателей (потребителей);</a:t>
            </a:r>
            <a:endParaRPr lang="ru-RU" sz="2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14422"/>
            <a:ext cx="8229600" cy="203216"/>
          </a:xfrm>
        </p:spPr>
        <p:txBody>
          <a:bodyPr>
            <a:noAutofit/>
          </a:bodyPr>
          <a:lstStyle/>
          <a:p>
            <a:r>
              <a:rPr lang="ru-RU" sz="2400" dirty="0" smtClean="0"/>
              <a:t>Статья 8. Требования к процессам производства (изготовления), хранения, перевозки (транспортировки), реализации и утилизации пищевых добавок, </a:t>
            </a:r>
            <a:r>
              <a:rPr lang="ru-RU" sz="2400" dirty="0" err="1" smtClean="0"/>
              <a:t>ароматизаторов</a:t>
            </a:r>
            <a:r>
              <a:rPr lang="ru-RU" sz="2400" dirty="0" smtClean="0"/>
              <a:t> и технологических вспомогательных средств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2500306"/>
            <a:ext cx="78581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 Процессы производства, хранения, реализации, перевозки и утилизации пищевых добавок,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 и технологических вспомогательных средств должны соответствовать требованиям, установленным техническим регламентом Таможенного союза "О безопасности пищевой продукции".</a:t>
            </a:r>
          </a:p>
          <a:p>
            <a:r>
              <a:rPr lang="ru-RU" dirty="0" smtClean="0"/>
              <a:t>     </a:t>
            </a:r>
          </a:p>
          <a:p>
            <a:r>
              <a:rPr lang="ru-RU" dirty="0" smtClean="0"/>
              <a:t>2. Для розничной продажи не допускаются </a:t>
            </a:r>
            <a:r>
              <a:rPr lang="ru-RU" dirty="0" err="1" smtClean="0"/>
              <a:t>ароматизаторы</a:t>
            </a:r>
            <a:r>
              <a:rPr lang="ru-RU" dirty="0" smtClean="0"/>
              <a:t>, которые содержат биологически активные вещества, указанные в Приложении 20 к настоящему </a:t>
            </a:r>
            <a:r>
              <a:rPr lang="ru-RU" dirty="0" err="1" smtClean="0"/>
              <a:t>настоящему</a:t>
            </a:r>
            <a:r>
              <a:rPr lang="ru-RU" dirty="0" smtClean="0"/>
              <a:t> Техническому регламенту.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357167"/>
            <a:ext cx="84296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3. Для розничной продажи допускаются следующие пищевые добавки:</a:t>
            </a:r>
          </a:p>
          <a:p>
            <a:r>
              <a:rPr lang="ru-RU" sz="2400" dirty="0" smtClean="0"/>
              <a:t>     </a:t>
            </a:r>
          </a:p>
          <a:p>
            <a:r>
              <a:rPr lang="ru-RU" sz="2400" dirty="0" smtClean="0"/>
              <a:t>1) кислоты и регуляторы кислотности: гидрокарбонат натрия (Е500ii, сода пищевая), лимонная кислота (Е330), диоксид углерода (Е290);</a:t>
            </a:r>
          </a:p>
          <a:p>
            <a:r>
              <a:rPr lang="ru-RU" sz="2400" dirty="0" smtClean="0"/>
              <a:t>     </a:t>
            </a:r>
          </a:p>
          <a:p>
            <a:r>
              <a:rPr lang="ru-RU" sz="2400" dirty="0" smtClean="0"/>
              <a:t>2) красители, в том числе для пасхальных яиц: </a:t>
            </a:r>
            <a:r>
              <a:rPr lang="ru-RU" sz="2400" dirty="0" err="1" smtClean="0"/>
              <a:t>азорубин</a:t>
            </a:r>
            <a:r>
              <a:rPr lang="ru-RU" sz="2400" dirty="0" smtClean="0"/>
              <a:t> (Е122), антоцианы (Е163), желтый "солнечный закат" FCF (Е110), желтый </a:t>
            </a:r>
            <a:r>
              <a:rPr lang="ru-RU" sz="2400" dirty="0" err="1" smtClean="0"/>
              <a:t>хинолиновый</a:t>
            </a:r>
            <a:r>
              <a:rPr lang="ru-RU" sz="2400" dirty="0" smtClean="0"/>
              <a:t> (Е104), зеленый S (Е142), индигокармин (Е132), кармин (Е120), каротин и его производные (Е160), </a:t>
            </a:r>
            <a:r>
              <a:rPr lang="ru-RU" sz="2400" dirty="0" err="1" smtClean="0"/>
              <a:t>понсо</a:t>
            </a:r>
            <a:r>
              <a:rPr lang="ru-RU" sz="2400" dirty="0" smtClean="0"/>
              <a:t> 4R (Е124), синий блестящий FCF (Е133), синий патентованный V (Е131), </a:t>
            </a:r>
            <a:r>
              <a:rPr lang="ru-RU" sz="2400" dirty="0" err="1" smtClean="0"/>
              <a:t>тартразин</a:t>
            </a:r>
            <a:r>
              <a:rPr lang="ru-RU" sz="2400" dirty="0" smtClean="0"/>
              <a:t> (Е102);</a:t>
            </a:r>
            <a:endParaRPr lang="ru-RU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714356"/>
            <a:ext cx="87154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3) </a:t>
            </a:r>
            <a:r>
              <a:rPr lang="ru-RU" sz="2400" dirty="0" err="1" smtClean="0"/>
              <a:t>подсластители</a:t>
            </a:r>
            <a:r>
              <a:rPr lang="ru-RU" sz="2400" dirty="0" smtClean="0"/>
              <a:t>: </a:t>
            </a:r>
            <a:r>
              <a:rPr lang="ru-RU" sz="2400" dirty="0" err="1" smtClean="0"/>
              <a:t>аспартам</a:t>
            </a:r>
            <a:r>
              <a:rPr lang="ru-RU" sz="2400" dirty="0" smtClean="0"/>
              <a:t> (Е951), </a:t>
            </a:r>
            <a:r>
              <a:rPr lang="ru-RU" sz="2400" dirty="0" err="1" smtClean="0"/>
              <a:t>ацесульфам</a:t>
            </a:r>
            <a:r>
              <a:rPr lang="ru-RU" sz="2400" dirty="0" smtClean="0"/>
              <a:t> калия (Е950), </a:t>
            </a:r>
            <a:r>
              <a:rPr lang="ru-RU" sz="2400" dirty="0" err="1" smtClean="0"/>
              <a:t>аспартам-ацесульфама</a:t>
            </a:r>
            <a:r>
              <a:rPr lang="ru-RU" sz="2400" dirty="0" smtClean="0"/>
              <a:t> соль (Е962), </a:t>
            </a:r>
            <a:r>
              <a:rPr lang="ru-RU" sz="2400" dirty="0" err="1" smtClean="0"/>
              <a:t>изомальтит</a:t>
            </a:r>
            <a:r>
              <a:rPr lang="ru-RU" sz="2400" dirty="0" smtClean="0"/>
              <a:t> (Е953), ксилит (Е967), </a:t>
            </a:r>
            <a:r>
              <a:rPr lang="ru-RU" sz="2400" dirty="0" err="1" smtClean="0"/>
              <a:t>лактит</a:t>
            </a:r>
            <a:r>
              <a:rPr lang="ru-RU" sz="2400" dirty="0" smtClean="0"/>
              <a:t> (Е966), </a:t>
            </a:r>
            <a:r>
              <a:rPr lang="ru-RU" sz="2400" dirty="0" err="1" smtClean="0"/>
              <a:t>мальтит</a:t>
            </a:r>
            <a:r>
              <a:rPr lang="ru-RU" sz="2400" dirty="0" smtClean="0"/>
              <a:t> (Е965), </a:t>
            </a:r>
            <a:r>
              <a:rPr lang="ru-RU" sz="2400" dirty="0" err="1" smtClean="0"/>
              <a:t>маннит</a:t>
            </a:r>
            <a:r>
              <a:rPr lang="ru-RU" sz="2400" dirty="0" smtClean="0"/>
              <a:t> (Е421), </a:t>
            </a:r>
            <a:r>
              <a:rPr lang="ru-RU" sz="2400" dirty="0" err="1" smtClean="0"/>
              <a:t>неогисперидин</a:t>
            </a:r>
            <a:r>
              <a:rPr lang="ru-RU" sz="2400" dirty="0" smtClean="0"/>
              <a:t> </a:t>
            </a:r>
            <a:r>
              <a:rPr lang="ru-RU" sz="2400" dirty="0" err="1" smtClean="0"/>
              <a:t>дигидрохалкон</a:t>
            </a:r>
            <a:r>
              <a:rPr lang="ru-RU" sz="2400" dirty="0" smtClean="0"/>
              <a:t> (Е959), сахарин и его соли натрия, калия, кальция (Е950), сорбит (Е420), </a:t>
            </a:r>
            <a:r>
              <a:rPr lang="ru-RU" sz="2400" dirty="0" err="1" smtClean="0"/>
              <a:t>стевия</a:t>
            </a:r>
            <a:r>
              <a:rPr lang="ru-RU" sz="2400" dirty="0" smtClean="0"/>
              <a:t> и </a:t>
            </a:r>
            <a:r>
              <a:rPr lang="ru-RU" sz="2400" dirty="0" err="1" smtClean="0"/>
              <a:t>стевиозид</a:t>
            </a:r>
            <a:r>
              <a:rPr lang="ru-RU" sz="2400" dirty="0" smtClean="0"/>
              <a:t> (Е960), </a:t>
            </a:r>
            <a:r>
              <a:rPr lang="ru-RU" sz="2400" dirty="0" err="1" smtClean="0"/>
              <a:t>сукралоза</a:t>
            </a:r>
            <a:r>
              <a:rPr lang="ru-RU" sz="2400" dirty="0" smtClean="0"/>
              <a:t> (Е955), </a:t>
            </a:r>
            <a:r>
              <a:rPr lang="ru-RU" sz="2400" dirty="0" err="1" smtClean="0"/>
              <a:t>тауматин</a:t>
            </a:r>
            <a:r>
              <a:rPr lang="ru-RU" sz="2400" dirty="0" smtClean="0"/>
              <a:t> (Е957), </a:t>
            </a:r>
            <a:r>
              <a:rPr lang="ru-RU" sz="2400" dirty="0" err="1" smtClean="0"/>
              <a:t>цикламовая</a:t>
            </a:r>
            <a:r>
              <a:rPr lang="ru-RU" sz="2400" dirty="0" smtClean="0"/>
              <a:t> кислота и ее соли натрия, кальция (Е952), эритрит (Е968).</a:t>
            </a:r>
          </a:p>
          <a:p>
            <a:r>
              <a:rPr lang="ru-RU" sz="2400" dirty="0" smtClean="0"/>
              <a:t>     </a:t>
            </a:r>
          </a:p>
        </p:txBody>
      </p:sp>
      <p:pic>
        <p:nvPicPr>
          <p:cNvPr id="13314" name="Picture 2" descr="https://legkopolezno.ru/wp-content/uploads/2017/04/7d533b6773939fe8d1b5_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3682071"/>
            <a:ext cx="5715040" cy="31759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785793"/>
            <a:ext cx="835824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4. Розничная продажа других пищевых добавок (консерванты: бензойная кислота (Е210), </a:t>
            </a:r>
            <a:r>
              <a:rPr lang="ru-RU" sz="2000" dirty="0" err="1" smtClean="0"/>
              <a:t>бензоат</a:t>
            </a:r>
            <a:r>
              <a:rPr lang="ru-RU" sz="2000" dirty="0" smtClean="0"/>
              <a:t> натрия (Е211), </a:t>
            </a:r>
            <a:r>
              <a:rPr lang="ru-RU" sz="2000" dirty="0" err="1" smtClean="0"/>
              <a:t>бензоат</a:t>
            </a:r>
            <a:r>
              <a:rPr lang="ru-RU" sz="2000" dirty="0" smtClean="0"/>
              <a:t> калия (Е212), </a:t>
            </a:r>
            <a:r>
              <a:rPr lang="ru-RU" sz="2000" dirty="0" err="1" smtClean="0"/>
              <a:t>бензоат</a:t>
            </a:r>
            <a:r>
              <a:rPr lang="ru-RU" sz="2000" dirty="0" smtClean="0"/>
              <a:t> кальция (Е213), </a:t>
            </a:r>
            <a:r>
              <a:rPr lang="ru-RU" sz="2000" dirty="0" err="1" smtClean="0"/>
              <a:t>сорбиновая</a:t>
            </a:r>
            <a:r>
              <a:rPr lang="ru-RU" sz="2000" dirty="0" smtClean="0"/>
              <a:t> кислота (Е200), </a:t>
            </a:r>
            <a:r>
              <a:rPr lang="ru-RU" sz="2000" dirty="0" err="1" smtClean="0"/>
              <a:t>сорбат</a:t>
            </a:r>
            <a:r>
              <a:rPr lang="ru-RU" sz="2000" dirty="0" smtClean="0"/>
              <a:t> натрия (Е201), </a:t>
            </a:r>
            <a:r>
              <a:rPr lang="ru-RU" sz="2000" dirty="0" err="1" smtClean="0"/>
              <a:t>сорбат</a:t>
            </a:r>
            <a:r>
              <a:rPr lang="ru-RU" sz="2000" dirty="0" smtClean="0"/>
              <a:t> калия (Е202), </a:t>
            </a:r>
            <a:r>
              <a:rPr lang="ru-RU" sz="2000" dirty="0" err="1" smtClean="0"/>
              <a:t>сорбат</a:t>
            </a:r>
            <a:r>
              <a:rPr lang="ru-RU" sz="2000" dirty="0" smtClean="0"/>
              <a:t> кальция (Е203); 9% водный раствор (не более) уксусной кислоты (Е260); усилители вкуса и аромата: </a:t>
            </a:r>
            <a:r>
              <a:rPr lang="ru-RU" sz="2000" dirty="0" err="1" smtClean="0"/>
              <a:t>глутаминовая</a:t>
            </a:r>
            <a:r>
              <a:rPr lang="ru-RU" sz="2000" dirty="0" smtClean="0"/>
              <a:t> кислота (Е620), </a:t>
            </a:r>
            <a:r>
              <a:rPr lang="ru-RU" sz="2000" dirty="0" err="1" smtClean="0"/>
              <a:t>глутамат</a:t>
            </a:r>
            <a:r>
              <a:rPr lang="ru-RU" sz="2000" dirty="0" smtClean="0"/>
              <a:t> натрия (Е621), </a:t>
            </a:r>
            <a:r>
              <a:rPr lang="ru-RU" sz="2000" dirty="0" err="1" smtClean="0"/>
              <a:t>глутамат</a:t>
            </a:r>
            <a:r>
              <a:rPr lang="ru-RU" sz="2000" dirty="0" smtClean="0"/>
              <a:t> калия (Е622), </a:t>
            </a:r>
            <a:r>
              <a:rPr lang="ru-RU" sz="2000" dirty="0" err="1" smtClean="0"/>
              <a:t>глутамат</a:t>
            </a:r>
            <a:r>
              <a:rPr lang="ru-RU" sz="2000" dirty="0" smtClean="0"/>
              <a:t> кальция (Е629), </a:t>
            </a:r>
            <a:r>
              <a:rPr lang="ru-RU" sz="2000" dirty="0" err="1" smtClean="0"/>
              <a:t>гуаниловая</a:t>
            </a:r>
            <a:r>
              <a:rPr lang="ru-RU" sz="2000" dirty="0" smtClean="0"/>
              <a:t> кислота (Е626), </a:t>
            </a:r>
            <a:r>
              <a:rPr lang="ru-RU" sz="2000" dirty="0" err="1" smtClean="0"/>
              <a:t>гуанилат</a:t>
            </a:r>
            <a:r>
              <a:rPr lang="ru-RU" sz="2000" dirty="0" smtClean="0"/>
              <a:t> натрия (Е627), </a:t>
            </a:r>
            <a:r>
              <a:rPr lang="ru-RU" sz="2000" dirty="0" err="1" smtClean="0"/>
              <a:t>гуанилат</a:t>
            </a:r>
            <a:r>
              <a:rPr lang="ru-RU" sz="2000" dirty="0" smtClean="0"/>
              <a:t> калия (Е628), </a:t>
            </a:r>
            <a:r>
              <a:rPr lang="ru-RU" sz="2000" dirty="0" err="1" smtClean="0"/>
              <a:t>гуанилат</a:t>
            </a:r>
            <a:r>
              <a:rPr lang="ru-RU" sz="2000" dirty="0" smtClean="0"/>
              <a:t> кальция (Е629), </a:t>
            </a:r>
            <a:r>
              <a:rPr lang="ru-RU" sz="2000" dirty="0" err="1" smtClean="0"/>
              <a:t>инозиновая</a:t>
            </a:r>
            <a:r>
              <a:rPr lang="ru-RU" sz="2000" dirty="0" smtClean="0"/>
              <a:t> кислота (Е630), </a:t>
            </a:r>
            <a:r>
              <a:rPr lang="ru-RU" sz="2000" dirty="0" err="1" smtClean="0"/>
              <a:t>инозинат</a:t>
            </a:r>
            <a:r>
              <a:rPr lang="ru-RU" sz="2000" dirty="0" smtClean="0"/>
              <a:t> натрия (Е631), </a:t>
            </a:r>
            <a:r>
              <a:rPr lang="ru-RU" sz="2000" dirty="0" err="1" smtClean="0"/>
              <a:t>инозинат</a:t>
            </a:r>
            <a:r>
              <a:rPr lang="ru-RU" sz="2000" dirty="0" smtClean="0"/>
              <a:t> калия (Е632), </a:t>
            </a:r>
            <a:r>
              <a:rPr lang="ru-RU" sz="2000" dirty="0" err="1" smtClean="0"/>
              <a:t>инозинат</a:t>
            </a:r>
            <a:r>
              <a:rPr lang="ru-RU" sz="2000" dirty="0" smtClean="0"/>
              <a:t> кальция (Е633), 5'-рибонуклеотиды кальция (Е634) и 5'-рибонуклеотиды натрия (Е635)) регулируется законодательством государства - члена Таможенного союза.</a:t>
            </a:r>
            <a:endParaRPr lang="ru-RU" sz="20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60472"/>
          </a:xfrm>
        </p:spPr>
        <p:txBody>
          <a:bodyPr>
            <a:noAutofit/>
          </a:bodyPr>
          <a:lstStyle/>
          <a:p>
            <a:r>
              <a:rPr lang="ru-RU" sz="2800" dirty="0" smtClean="0"/>
              <a:t>Статья 9</a:t>
            </a:r>
            <a:r>
              <a:rPr lang="ru-RU" sz="2800" dirty="0" smtClean="0"/>
              <a:t>. </a:t>
            </a:r>
            <a:r>
              <a:rPr lang="ru-RU" sz="2800" dirty="0" smtClean="0"/>
              <a:t>Оценка (подтверждение) соответствия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285860"/>
            <a:ext cx="81439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 Соответствие пищевых добавок, </a:t>
            </a:r>
            <a:r>
              <a:rPr lang="ru-RU" dirty="0" err="1" smtClean="0"/>
              <a:t>ароматизаторов</a:t>
            </a:r>
            <a:r>
              <a:rPr lang="ru-RU" dirty="0" smtClean="0"/>
              <a:t> и технологических вспомогательных средств настоящему Техническому регламенту обеспечивается выполнением его требований безопасности и выполнением требований технического регламента Таможенного союза "О безопасности пищевой продукции" и технических регламентов Таможенного союза, действие которых распространяется на данную продукцию.</a:t>
            </a:r>
          </a:p>
          <a:p>
            <a:r>
              <a:rPr lang="ru-RU" dirty="0" smtClean="0"/>
              <a:t>     </a:t>
            </a:r>
          </a:p>
          <a:p>
            <a:r>
              <a:rPr lang="ru-RU" dirty="0" smtClean="0"/>
              <a:t>2. Методы исследований (испытаний) и измерений устанавливаются в стандартах, согласно Перечню стандартов, содержащих правила и методы исследований (испытаний) и измерений, в том числе правила отбора образцов, необходимые для применения и исполнения требований настоящего Технического регламента и осуществления оценки (подтверждения) соответствия продукции.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428603"/>
            <a:ext cx="850112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1) сведения об источнике происхождения препарата и его характеристика, включая основную и дополнительную активность;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2) характеристика штамма(</a:t>
            </a:r>
            <a:r>
              <a:rPr lang="ru-RU" sz="2000" dirty="0" err="1" smtClean="0"/>
              <a:t>ов</a:t>
            </a:r>
            <a:r>
              <a:rPr lang="ru-RU" sz="2000" dirty="0" smtClean="0"/>
              <a:t>) микроорганизма(</a:t>
            </a:r>
            <a:r>
              <a:rPr lang="ru-RU" sz="2000" dirty="0" err="1" smtClean="0"/>
              <a:t>ов</a:t>
            </a:r>
            <a:r>
              <a:rPr lang="ru-RU" sz="2000" dirty="0" smtClean="0"/>
              <a:t>)-продуцента(</a:t>
            </a:r>
            <a:r>
              <a:rPr lang="ru-RU" sz="2000" dirty="0" err="1" smtClean="0"/>
              <a:t>ов</a:t>
            </a:r>
            <a:r>
              <a:rPr lang="ru-RU" sz="2000" dirty="0" smtClean="0"/>
              <a:t>) фермента(</a:t>
            </a:r>
            <a:r>
              <a:rPr lang="ru-RU" sz="2000" dirty="0" err="1" smtClean="0"/>
              <a:t>ов</a:t>
            </a:r>
            <a:r>
              <a:rPr lang="ru-RU" sz="2000" dirty="0" smtClean="0"/>
              <a:t>):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а) таксономические положения (родовое и видовое название штамма, номер и оригинальное название; сведения о депонировании в коллекции культур и о модификациях);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б) сведения о </a:t>
            </a:r>
            <a:r>
              <a:rPr lang="ru-RU" sz="2000" dirty="0" err="1" smtClean="0"/>
              <a:t>токсигенности</a:t>
            </a:r>
            <a:r>
              <a:rPr lang="ru-RU" sz="2000" dirty="0" smtClean="0"/>
              <a:t> и патогенности (для штаммов-представителей родов, среди которых встречаются условно патогенные микроорганизмы);</a:t>
            </a:r>
            <a:endParaRPr lang="ru-RU" sz="20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Статья </a:t>
            </a:r>
            <a:r>
              <a:rPr lang="ru-RU" sz="2800" dirty="0" smtClean="0"/>
              <a:t>10. </a:t>
            </a:r>
            <a:r>
              <a:rPr lang="ru-RU" sz="2800" dirty="0" smtClean="0"/>
              <a:t>Маркировка единым знаком обращения продукции на рынке государств - членов Таможенного союза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714488"/>
            <a:ext cx="80010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Пищевые добавки, </a:t>
            </a:r>
            <a:r>
              <a:rPr lang="ru-RU" sz="2000" dirty="0" err="1" smtClean="0"/>
              <a:t>ароматизаторы</a:t>
            </a:r>
            <a:r>
              <a:rPr lang="ru-RU" sz="2000" dirty="0" smtClean="0"/>
              <a:t> и технологические вспомогательные средства, соответствующие требованиям настоящего Технического регламента и прошедшие оценку (подтверждение) соответствия согласно статье 10 настоящего Технического регламента, должны иметь маркировку единым знаком обращения продукции на рынке государств - членов Таможенного союза.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2. Маркировка единым знаком обращения продукции на рынке государств - членов Таможенного союза осуществляется перед выпуском пищевых добавок, </a:t>
            </a:r>
            <a:r>
              <a:rPr lang="ru-RU" sz="2000" dirty="0" err="1" smtClean="0"/>
              <a:t>ароматизаторов</a:t>
            </a:r>
            <a:r>
              <a:rPr lang="ru-RU" sz="2000" dirty="0" smtClean="0"/>
              <a:t> и технологических вспомогательных средства в обращение на рынке государств - членов Таможенного союза.</a:t>
            </a:r>
            <a:endParaRPr lang="ru-RU" sz="20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base"/>
            <a:r>
              <a:rPr lang="ru-RU" sz="2800" b="0" dirty="0" smtClean="0"/>
              <a:t>Статья </a:t>
            </a:r>
            <a:r>
              <a:rPr lang="ru-RU" sz="2800" b="0" dirty="0" smtClean="0"/>
              <a:t>11. </a:t>
            </a:r>
            <a:r>
              <a:rPr lang="ru-RU" sz="2800" b="0" dirty="0" smtClean="0"/>
              <a:t>Защитительная оговорка</a:t>
            </a:r>
            <a:br>
              <a:rPr lang="ru-RU" sz="2800" b="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928670"/>
            <a:ext cx="821537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Государства - члены Таможенного союза обязаны предпринять все меры по недопущению выпуска в обращение на единой таможенной территории Таможенного союза пищевых добавок, </a:t>
            </a:r>
            <a:r>
              <a:rPr lang="ru-RU" sz="2000" dirty="0" err="1" smtClean="0"/>
              <a:t>ароматизаторов</a:t>
            </a:r>
            <a:r>
              <a:rPr lang="ru-RU" sz="2000" dirty="0" smtClean="0"/>
              <a:t> и технологических вспомогательных средств, не соответствующих требованиям безопасности настоящего Технического регламента, а также их изъятию из обращения.</a:t>
            </a:r>
          </a:p>
          <a:p>
            <a:r>
              <a:rPr lang="ru-RU" sz="2000" dirty="0" smtClean="0"/>
              <a:t>     </a:t>
            </a:r>
          </a:p>
          <a:p>
            <a:r>
              <a:rPr lang="ru-RU" sz="2000" dirty="0" smtClean="0"/>
              <a:t>2. Уполномоченный орган государства - члена Таможенного союза обязан уведомить уполномоченные органы других государств-членов Таможенного союза о принятом решении с указанием причин принятия данного решения и предоставлением доказательств, разъясняющих необходимость принятия данной меры</a:t>
            </a:r>
            <a:endParaRPr lang="ru-RU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74</TotalTime>
  <Words>2791</Words>
  <Application>Microsoft Office PowerPoint</Application>
  <PresentationFormat>Экран (4:3)</PresentationFormat>
  <Paragraphs>148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Открытая</vt:lpstr>
      <vt:lpstr> Технический регламент Таможенного союза ТР ТС 029/2012 Требования безопасности пищевых добавок, ароматизаторов и технологических вспомогательных средств</vt:lpstr>
      <vt:lpstr>Слайд 2</vt:lpstr>
      <vt:lpstr>Слайд 3</vt:lpstr>
      <vt:lpstr>Статья 1. Область применения</vt:lpstr>
      <vt:lpstr>Статья 2. Цели принятия</vt:lpstr>
      <vt:lpstr>Статья 3. Объекты технического регулирования</vt:lpstr>
      <vt:lpstr>Статья 4. Определения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Статья 5. Правила обращения на рынке</vt:lpstr>
      <vt:lpstr>Статья 7. Требования безопасности к пищевым добавкам, ароматизаторам, технологическим вспомогательным средствам, а также к их применению при производстве пищевой продукции</vt:lpstr>
      <vt:lpstr>Слайд 22</vt:lpstr>
      <vt:lpstr>Слайд 23</vt:lpstr>
      <vt:lpstr>Статья 8. Требования к процессам производства (изготовления), хранения, перевозки (транспортировки), реализации и утилизации пищевых добавок, ароматизаторов и технологических вспомогательных средств</vt:lpstr>
      <vt:lpstr>Слайд 25</vt:lpstr>
      <vt:lpstr>Слайд 26</vt:lpstr>
      <vt:lpstr>Слайд 27</vt:lpstr>
      <vt:lpstr>Статья 9. Оценка (подтверждение) соответствия  </vt:lpstr>
      <vt:lpstr>Слайд 29</vt:lpstr>
      <vt:lpstr>Статья 10. Маркировка единым знаком обращения продукции на рынке государств - членов Таможенного союза</vt:lpstr>
      <vt:lpstr>Статья 11. Защитительная оговорка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Технический регламент Таможенного союза ТР ТС 029/2012 Требования безопасности пищевых добавок, ароматизаторов и технологических вспомогательных средств</dc:title>
  <dc:creator>максим</dc:creator>
  <cp:lastModifiedBy>максим</cp:lastModifiedBy>
  <cp:revision>8</cp:revision>
  <dcterms:created xsi:type="dcterms:W3CDTF">2017-10-27T15:24:06Z</dcterms:created>
  <dcterms:modified xsi:type="dcterms:W3CDTF">2017-10-27T16:38:13Z</dcterms:modified>
</cp:coreProperties>
</file>