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72" r:id="rId11"/>
    <p:sldId id="265" r:id="rId12"/>
    <p:sldId id="266" r:id="rId13"/>
    <p:sldId id="26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EC531A9B-6A59-44ED-B1F0-8BF960027DC9}" type="datetimeFigureOut">
              <a:rPr lang="ru-RU" smtClean="0"/>
              <a:t>14.10.2021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C182A633-8B12-4D77-93C0-2477AD1CB85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EC531A9B-6A59-44ED-B1F0-8BF960027DC9}" type="datetimeFigureOut">
              <a:rPr lang="ru-RU" smtClean="0"/>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C531A9B-6A59-44ED-B1F0-8BF960027DC9}" type="datetimeFigureOut">
              <a:rPr lang="ru-RU" smtClean="0"/>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EC531A9B-6A59-44ED-B1F0-8BF960027DC9}" type="datetimeFigureOut">
              <a:rPr lang="ru-RU" smtClean="0"/>
              <a:t>14.10.2021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C531A9B-6A59-44ED-B1F0-8BF960027DC9}" type="datetimeFigureOut">
              <a:rPr lang="ru-RU" smtClean="0"/>
              <a:t>14.10.2021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C531A9B-6A59-44ED-B1F0-8BF960027DC9}" type="datetimeFigureOut">
              <a:rPr lang="ru-RU" smtClean="0"/>
              <a:t>14.10.2021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C531A9B-6A59-44ED-B1F0-8BF960027DC9}" type="datetimeFigureOut">
              <a:rPr lang="ru-RU" smtClean="0"/>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EC531A9B-6A59-44ED-B1F0-8BF960027DC9}" type="datetimeFigureOut">
              <a:rPr lang="ru-RU" smtClean="0"/>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C182A633-8B12-4D77-93C0-2477AD1CB853}"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C531A9B-6A59-44ED-B1F0-8BF960027DC9}" type="datetimeFigureOut">
              <a:rPr lang="ru-RU" smtClean="0"/>
              <a:t>14.10.2021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182A633-8B12-4D77-93C0-2477AD1CB853}"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Кондитерский цех на предприятии общественного питания</a:t>
            </a:r>
            <a:endParaRPr lang="ru-RU" dirty="0"/>
          </a:p>
        </p:txBody>
      </p:sp>
      <p:sp>
        <p:nvSpPr>
          <p:cNvPr id="3" name="Подзаголовок 2"/>
          <p:cNvSpPr>
            <a:spLocks noGrp="1"/>
          </p:cNvSpPr>
          <p:nvPr>
            <p:ph type="subTitle" idx="1"/>
          </p:nvPr>
        </p:nvSpPr>
        <p:spPr/>
        <p:txBody>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439718"/>
          </a:xfrm>
        </p:spPr>
        <p:txBody>
          <a:bodyPr>
            <a:normAutofit fontScale="90000"/>
          </a:bodyPr>
          <a:lstStyle/>
          <a:p>
            <a:endParaRPr lang="ru-RU" dirty="0"/>
          </a:p>
        </p:txBody>
      </p:sp>
      <p:sp>
        <p:nvSpPr>
          <p:cNvPr id="3" name="Прямоугольник 2"/>
          <p:cNvSpPr/>
          <p:nvPr/>
        </p:nvSpPr>
        <p:spPr>
          <a:xfrm>
            <a:off x="357158" y="714356"/>
            <a:ext cx="8358246" cy="830997"/>
          </a:xfrm>
          <a:prstGeom prst="rect">
            <a:avLst/>
          </a:prstGeom>
        </p:spPr>
        <p:txBody>
          <a:bodyPr wrap="square">
            <a:spAutoFit/>
          </a:bodyPr>
          <a:lstStyle/>
          <a:p>
            <a:endParaRPr lang="ru-RU" sz="2400" dirty="0"/>
          </a:p>
          <a:p>
            <a:endParaRPr lang="ru-RU" sz="2400" dirty="0"/>
          </a:p>
        </p:txBody>
      </p:sp>
      <p:sp>
        <p:nvSpPr>
          <p:cNvPr id="4" name="Прямоугольник 3"/>
          <p:cNvSpPr/>
          <p:nvPr/>
        </p:nvSpPr>
        <p:spPr>
          <a:xfrm>
            <a:off x="285720" y="571480"/>
            <a:ext cx="8143932" cy="3785652"/>
          </a:xfrm>
          <a:prstGeom prst="rect">
            <a:avLst/>
          </a:prstGeom>
        </p:spPr>
        <p:txBody>
          <a:bodyPr wrap="square">
            <a:spAutoFit/>
          </a:bodyPr>
          <a:lstStyle/>
          <a:p>
            <a:r>
              <a:rPr lang="ru-RU" sz="2000" dirty="0" smtClean="0"/>
              <a:t>Кондитерский цех занимает особое место на предприятиях общественного питания. Он, как правило, работает самостоятельно, независимо от горячего цеха. </a:t>
            </a:r>
          </a:p>
          <a:p>
            <a:endParaRPr lang="ru-RU" sz="2000" dirty="0" smtClean="0"/>
          </a:p>
          <a:p>
            <a:r>
              <a:rPr lang="ru-RU" sz="2000" dirty="0" smtClean="0"/>
              <a:t>Кондитерские цехи организуются на заготовочных предприятиях, а также в ресторанах, столовых, кафе. Они классифицируются по производительности и ассортименту выпускаемой продукции: </a:t>
            </a:r>
          </a:p>
          <a:p>
            <a:endParaRPr lang="ru-RU" sz="2000" dirty="0" smtClean="0"/>
          </a:p>
          <a:p>
            <a:r>
              <a:rPr lang="ru-RU" sz="2000" dirty="0" smtClean="0"/>
              <a:t>- малой мощности считаются цехи, выпускающие до 12 тыс. изделий в смену (или 0,6 т муки); </a:t>
            </a:r>
          </a:p>
          <a:p>
            <a:r>
              <a:rPr lang="ru-RU" sz="2000" dirty="0" smtClean="0"/>
              <a:t>- средней мощности - 12-20 тыс. изделий в смену (или 0,9 т муки); </a:t>
            </a:r>
          </a:p>
          <a:p>
            <a:r>
              <a:rPr lang="ru-RU" sz="2000" dirty="0" smtClean="0"/>
              <a:t>- большой мощности - от 20 тыс. изделий в смену (или 1,5 т муки). </a:t>
            </a:r>
            <a:endParaRPr lang="ru-RU" sz="2000" dirty="0"/>
          </a:p>
        </p:txBody>
      </p:sp>
      <p:pic>
        <p:nvPicPr>
          <p:cNvPr id="64514" name="Picture 2" descr="http://pentagon.in.ua/uploads/posts/2012-07/thumbs/1343637613_1343394545_1-kond-ceh.jpg"/>
          <p:cNvPicPr>
            <a:picLocks noChangeAspect="1" noChangeArrowheads="1"/>
          </p:cNvPicPr>
          <p:nvPr/>
        </p:nvPicPr>
        <p:blipFill>
          <a:blip r:embed="rId2"/>
          <a:srcRect/>
          <a:stretch>
            <a:fillRect/>
          </a:stretch>
        </p:blipFill>
        <p:spPr bwMode="auto">
          <a:xfrm>
            <a:off x="4929190" y="4357694"/>
            <a:ext cx="3500462" cy="234142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214282" y="285728"/>
            <a:ext cx="8548718" cy="418360"/>
          </a:xfrm>
        </p:spPr>
        <p:txBody>
          <a:bodyPr>
            <a:normAutofit fontScale="90000"/>
          </a:bodyPr>
          <a:lstStyle/>
          <a:p>
            <a:endParaRPr lang="ru-RU" dirty="0"/>
          </a:p>
        </p:txBody>
      </p:sp>
      <p:sp>
        <p:nvSpPr>
          <p:cNvPr id="4" name="Прямоугольник 3"/>
          <p:cNvSpPr/>
          <p:nvPr/>
        </p:nvSpPr>
        <p:spPr>
          <a:xfrm>
            <a:off x="285720" y="2643182"/>
            <a:ext cx="7858180" cy="400110"/>
          </a:xfrm>
          <a:prstGeom prst="rect">
            <a:avLst/>
          </a:prstGeom>
        </p:spPr>
        <p:txBody>
          <a:bodyPr wrap="square">
            <a:spAutoFit/>
          </a:bodyPr>
          <a:lstStyle/>
          <a:p>
            <a:r>
              <a:rPr lang="ru-RU" sz="2000" dirty="0" smtClean="0"/>
              <a:t>.</a:t>
            </a:r>
            <a:endParaRPr lang="ru-RU" sz="2000" dirty="0"/>
          </a:p>
        </p:txBody>
      </p:sp>
      <p:sp>
        <p:nvSpPr>
          <p:cNvPr id="5" name="Прямоугольник 4"/>
          <p:cNvSpPr/>
          <p:nvPr/>
        </p:nvSpPr>
        <p:spPr>
          <a:xfrm>
            <a:off x="428596" y="571480"/>
            <a:ext cx="7643866" cy="3477875"/>
          </a:xfrm>
          <a:prstGeom prst="rect">
            <a:avLst/>
          </a:prstGeom>
        </p:spPr>
        <p:txBody>
          <a:bodyPr wrap="square">
            <a:spAutoFit/>
          </a:bodyPr>
          <a:lstStyle/>
          <a:p>
            <a:r>
              <a:rPr lang="ru-RU" sz="2000" dirty="0" smtClean="0"/>
              <a:t>Кондитерские цехи большой мощности предусматривают следующий состав помещений: кладовая и холодильная камера суточного хранения продуктов; помещение для обработки яиц; помещения для просеивания муки, замеса и брожения теста, разделки, </a:t>
            </a:r>
            <a:r>
              <a:rPr lang="ru-RU" sz="2000" dirty="0" err="1" smtClean="0"/>
              <a:t>расстойки</a:t>
            </a:r>
            <a:r>
              <a:rPr lang="ru-RU" sz="2000" dirty="0" smtClean="0"/>
              <a:t> и выпечки кондитерских изделий, приготовления отделочных полуфабрикатов, отделки кондитерских изделий; моечная посуды, тары, инвентаря; кладовая и охлаждаемая камера готовых кондитерских изделий, комната начальника цеха, экспедиция. Такой состав помещений улучшает условия труда в цехе. В небольших кондитерских цехах количество помещений может быть сокращено до 2-3. </a:t>
            </a:r>
            <a:endParaRPr lang="ru-RU" sz="2000" dirty="0"/>
          </a:p>
        </p:txBody>
      </p:sp>
      <p:pic>
        <p:nvPicPr>
          <p:cNvPr id="63490" name="Picture 2" descr="https://static.sakh.com/info/p/photos/89/89241/f74ce0cd5ad.jpg"/>
          <p:cNvPicPr>
            <a:picLocks noChangeAspect="1" noChangeArrowheads="1"/>
          </p:cNvPicPr>
          <p:nvPr/>
        </p:nvPicPr>
        <p:blipFill>
          <a:blip r:embed="rId2"/>
          <a:srcRect/>
          <a:stretch>
            <a:fillRect/>
          </a:stretch>
        </p:blipFill>
        <p:spPr bwMode="auto">
          <a:xfrm>
            <a:off x="4286248" y="4000504"/>
            <a:ext cx="4143404" cy="267053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2466" name="Picture 2" descr="http://kondyter.com/wp-content/uploads/images/foto_konditerskij_ceh_shema_s_opisaniem_vash_zapros.jpg"/>
          <p:cNvPicPr>
            <a:picLocks noChangeAspect="1" noChangeArrowheads="1"/>
          </p:cNvPicPr>
          <p:nvPr/>
        </p:nvPicPr>
        <p:blipFill>
          <a:blip r:embed="rId2"/>
          <a:srcRect/>
          <a:stretch>
            <a:fillRect/>
          </a:stretch>
        </p:blipFill>
        <p:spPr bwMode="auto">
          <a:xfrm>
            <a:off x="0" y="0"/>
            <a:ext cx="9144000" cy="657227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857232"/>
          </a:xfrm>
        </p:spPr>
        <p:txBody>
          <a:bodyPr/>
          <a:lstStyle/>
          <a:p>
            <a:endParaRPr lang="ru-RU" dirty="0"/>
          </a:p>
        </p:txBody>
      </p:sp>
      <p:sp>
        <p:nvSpPr>
          <p:cNvPr id="3" name="Прямоугольник 2"/>
          <p:cNvSpPr/>
          <p:nvPr/>
        </p:nvSpPr>
        <p:spPr>
          <a:xfrm>
            <a:off x="357158" y="642918"/>
            <a:ext cx="8429684" cy="2862322"/>
          </a:xfrm>
          <a:prstGeom prst="rect">
            <a:avLst/>
          </a:prstGeom>
        </p:spPr>
        <p:txBody>
          <a:bodyPr wrap="square">
            <a:spAutoFit/>
          </a:bodyPr>
          <a:lstStyle/>
          <a:p>
            <a:r>
              <a:rPr lang="ru-RU" sz="2000" dirty="0" smtClean="0"/>
              <a:t>В кладовой суточного запаса продуктов устанавливают лари, стеллажи, подтоварники, оборудуют холодильную камеру. Для развеса продуктов используют весы с пределами измерения массы от 2 до 150 кг. и мерную посуду. Здесь же производят подготовку сырья к производству (растворение и дозирование соли, сахара, разведение дрожжей, зачистка масла, снятие упаковки и др.). данные операции требуют укомплектования рабочих мест средствами малой механизации, инвентарем, инструментами и транспортными устройствами.</a:t>
            </a:r>
            <a:endParaRPr lang="ru-RU" sz="2000" dirty="0"/>
          </a:p>
        </p:txBody>
      </p:sp>
      <p:pic>
        <p:nvPicPr>
          <p:cNvPr id="61442" name="Picture 2" descr="https://img.ubu.ru/gal_konditerskoe_proizvodstvo_torty_na_zakaz1_17751703.jpg"/>
          <p:cNvPicPr>
            <a:picLocks noChangeAspect="1" noChangeArrowheads="1"/>
          </p:cNvPicPr>
          <p:nvPr/>
        </p:nvPicPr>
        <p:blipFill>
          <a:blip r:embed="rId2"/>
          <a:srcRect/>
          <a:stretch>
            <a:fillRect/>
          </a:stretch>
        </p:blipFill>
        <p:spPr bwMode="auto">
          <a:xfrm>
            <a:off x="4429124" y="3286124"/>
            <a:ext cx="4500594" cy="319089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428596" y="285728"/>
            <a:ext cx="8358246" cy="3170099"/>
          </a:xfrm>
          <a:prstGeom prst="rect">
            <a:avLst/>
          </a:prstGeom>
        </p:spPr>
        <p:txBody>
          <a:bodyPr wrap="square">
            <a:spAutoFit/>
          </a:bodyPr>
          <a:lstStyle/>
          <a:p>
            <a:r>
              <a:rPr lang="ru-RU" sz="2000" dirty="0" smtClean="0"/>
              <a:t>Яйцо обрабатывают в специальном моечном помещении, где устанавливают овоскоп и ванны с четырьмя отделениями для их санитарной обработки. Прошедшие через овоскоп яйца в решетах выдерживают в первом отделении ванны в теплой воде 10 мин. при необходимости их здесь же моют волосяными щетками. Во втором отделении яйца выдерживают 5 мин в 2 %-ном растворе хлорной извести. В третьем отделении яйца выдерживают в 2 %-ном растворе пищевой соды и в четвертом промывают теплой проточной водой в течение 5 мин. промытые и сухие яйца отделяют от скорлупы, при необходимости отделяют белок и желток на специальном устройстве.</a:t>
            </a:r>
            <a:endParaRPr lang="ru-RU" sz="2000" dirty="0"/>
          </a:p>
        </p:txBody>
      </p:sp>
      <p:pic>
        <p:nvPicPr>
          <p:cNvPr id="60418" name="Picture 2" descr="https://proxy.quickchat.pro/index.php?q=https%3A%2F%2Fi.ytimg.com%2Fvi%2F0Ch_26Rb-bQ%2Fmaxresdefault.jpg"/>
          <p:cNvPicPr>
            <a:picLocks noChangeAspect="1" noChangeArrowheads="1"/>
          </p:cNvPicPr>
          <p:nvPr/>
        </p:nvPicPr>
        <p:blipFill>
          <a:blip r:embed="rId2"/>
          <a:srcRect/>
          <a:stretch>
            <a:fillRect/>
          </a:stretch>
        </p:blipFill>
        <p:spPr bwMode="auto">
          <a:xfrm>
            <a:off x="2214546" y="3571876"/>
            <a:ext cx="4768847" cy="300039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305800" cy="785818"/>
          </a:xfrm>
        </p:spPr>
        <p:txBody>
          <a:bodyPr>
            <a:normAutofit fontScale="90000"/>
          </a:bodyPr>
          <a:lstStyle/>
          <a:p>
            <a:endParaRPr lang="ru-RU" dirty="0"/>
          </a:p>
        </p:txBody>
      </p:sp>
      <p:sp>
        <p:nvSpPr>
          <p:cNvPr id="3" name="Прямоугольник 2"/>
          <p:cNvSpPr/>
          <p:nvPr/>
        </p:nvSpPr>
        <p:spPr>
          <a:xfrm>
            <a:off x="214282" y="500042"/>
            <a:ext cx="8572560" cy="3477875"/>
          </a:xfrm>
          <a:prstGeom prst="rect">
            <a:avLst/>
          </a:prstGeom>
        </p:spPr>
        <p:txBody>
          <a:bodyPr wrap="square">
            <a:spAutoFit/>
          </a:bodyPr>
          <a:lstStyle/>
          <a:p>
            <a:r>
              <a:rPr lang="ru-RU" sz="2000" dirty="0" smtClean="0"/>
              <a:t>Перед замесом теста муку просеивают в отдельном помещении или непосредственно в тестомесильном отделении по возможности вдали от других рабочих мест, чтобы готовые изделия не </a:t>
            </a:r>
            <a:r>
              <a:rPr lang="ru-RU" sz="2000" dirty="0" err="1" smtClean="0"/>
              <a:t>запылялись</a:t>
            </a:r>
            <a:r>
              <a:rPr lang="ru-RU" sz="2000" dirty="0" smtClean="0"/>
              <a:t> (есть специальные </a:t>
            </a:r>
            <a:r>
              <a:rPr lang="ru-RU" sz="2000" dirty="0" err="1" smtClean="0"/>
              <a:t>просеиватели</a:t>
            </a:r>
            <a:r>
              <a:rPr lang="ru-RU" sz="2000" dirty="0" smtClean="0"/>
              <a:t> с качающимися и неподвижными ситами). Оборудование для просеивания муки должно иметь местный вентиляционный отсос с фильтром для удаления пыли. Муку хранят на деревянных стеллажах в мешках и по мере необходимости высыпают в бункер </a:t>
            </a:r>
            <a:r>
              <a:rPr lang="ru-RU" sz="2000" dirty="0" err="1" smtClean="0"/>
              <a:t>просеивательной</a:t>
            </a:r>
            <a:r>
              <a:rPr lang="ru-RU" sz="2000" dirty="0" smtClean="0"/>
              <a:t> машины, при этом удаляются посторонние примеси и мука обогащается кислородом воздуха. Просеивать муку можно непосредственно в передвижную </a:t>
            </a:r>
            <a:r>
              <a:rPr lang="ru-RU" sz="2000" dirty="0" err="1" smtClean="0"/>
              <a:t>дежу</a:t>
            </a:r>
            <a:r>
              <a:rPr lang="ru-RU" sz="2000" dirty="0" smtClean="0"/>
              <a:t> или пластмассовые мерные бачки с крышкой.</a:t>
            </a:r>
            <a:endParaRPr lang="ru-RU"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Прямоугольник 2"/>
          <p:cNvSpPr/>
          <p:nvPr/>
        </p:nvSpPr>
        <p:spPr>
          <a:xfrm>
            <a:off x="428596" y="214290"/>
            <a:ext cx="8358246" cy="3785652"/>
          </a:xfrm>
          <a:prstGeom prst="rect">
            <a:avLst/>
          </a:prstGeom>
        </p:spPr>
        <p:txBody>
          <a:bodyPr wrap="square">
            <a:spAutoFit/>
          </a:bodyPr>
          <a:lstStyle/>
          <a:p>
            <a:r>
              <a:rPr lang="ru-RU" sz="2000" dirty="0" smtClean="0"/>
              <a:t>Помещение для замеса теста оборудуют машинами для замеса теста с </a:t>
            </a:r>
            <a:r>
              <a:rPr lang="ru-RU" sz="2000" dirty="0" err="1" smtClean="0"/>
              <a:t>дежами</a:t>
            </a:r>
            <a:r>
              <a:rPr lang="ru-RU" sz="2000" dirty="0" smtClean="0"/>
              <a:t> различной вместимости. Тесто замешивают последовательно </a:t>
            </a:r>
            <a:r>
              <a:rPr lang="ru-RU" sz="2000" dirty="0" err="1" smtClean="0"/>
              <a:t>сначало</a:t>
            </a:r>
            <a:r>
              <a:rPr lang="ru-RU" sz="2000" dirty="0" smtClean="0"/>
              <a:t> с наиболее коротким циклом – сдобное. Песочное, слоеное, а затем – дрожжевое.</a:t>
            </a:r>
          </a:p>
          <a:p>
            <a:r>
              <a:rPr lang="ru-RU" sz="2000" dirty="0" smtClean="0"/>
              <a:t>Помещение для </a:t>
            </a:r>
            <a:r>
              <a:rPr lang="ru-RU" sz="2000" dirty="0" err="1" smtClean="0"/>
              <a:t>порционирования</a:t>
            </a:r>
            <a:r>
              <a:rPr lang="ru-RU" sz="2000" dirty="0" smtClean="0"/>
              <a:t> теста оборудуют следующим образом: устанавливают стол, делительно-округлительную машину или </a:t>
            </a:r>
            <a:r>
              <a:rPr lang="ru-RU" sz="2000" dirty="0" err="1" smtClean="0"/>
              <a:t>тестоделитель</a:t>
            </a:r>
            <a:r>
              <a:rPr lang="ru-RU" sz="2000" dirty="0" smtClean="0"/>
              <a:t>, ларь для муки(под столом), ящик для ножей(в столе), циферблатные весы. Предусматривают также место для передвижения </a:t>
            </a:r>
            <a:r>
              <a:rPr lang="ru-RU" sz="2000" dirty="0" err="1" smtClean="0"/>
              <a:t>дежи</a:t>
            </a:r>
            <a:r>
              <a:rPr lang="ru-RU" sz="2000" dirty="0" smtClean="0"/>
              <a:t> с тестом. Делительно-округлительная машина делит тесто на куски определенной массы и закатывает их в шарики, что облегчает очень трудоемкую операцию взвешивания и закатывания каждой порции теста.</a:t>
            </a:r>
            <a:endParaRPr lang="ru-RU" sz="2000" dirty="0"/>
          </a:p>
        </p:txBody>
      </p:sp>
      <p:pic>
        <p:nvPicPr>
          <p:cNvPr id="58370" name="Picture 2" descr="http://g03.s.alicdn.com/kf/HTB1wdR1OVXXXXcgaFXXq6xXFXXXw/229562367/HTB1wdR1OVXXXXcgaFXXq6xXFXXXw.jpg"/>
          <p:cNvPicPr>
            <a:picLocks noChangeAspect="1" noChangeArrowheads="1"/>
          </p:cNvPicPr>
          <p:nvPr/>
        </p:nvPicPr>
        <p:blipFill>
          <a:blip r:embed="rId2"/>
          <a:srcRect/>
          <a:stretch>
            <a:fillRect/>
          </a:stretch>
        </p:blipFill>
        <p:spPr bwMode="auto">
          <a:xfrm>
            <a:off x="1643042" y="4071942"/>
            <a:ext cx="5784246" cy="246794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857256"/>
          </a:xfrm>
        </p:spPr>
        <p:txBody>
          <a:bodyPr/>
          <a:lstStyle/>
          <a:p>
            <a:endParaRPr lang="ru-RU" dirty="0"/>
          </a:p>
        </p:txBody>
      </p:sp>
      <p:sp>
        <p:nvSpPr>
          <p:cNvPr id="3" name="Прямоугольник 2"/>
          <p:cNvSpPr/>
          <p:nvPr/>
        </p:nvSpPr>
        <p:spPr>
          <a:xfrm>
            <a:off x="357158" y="500042"/>
            <a:ext cx="8358246" cy="3046988"/>
          </a:xfrm>
          <a:prstGeom prst="rect">
            <a:avLst/>
          </a:prstGeom>
        </p:spPr>
        <p:txBody>
          <a:bodyPr wrap="square">
            <a:spAutoFit/>
          </a:bodyPr>
          <a:lstStyle/>
          <a:p>
            <a:r>
              <a:rPr lang="ru-RU" sz="2400" dirty="0" smtClean="0"/>
              <a:t>Для раскатывания теста используют столы с шкафчиками для инструментов и выдвижными ларями, тестораскаточную машину, холодильный шкаф(где охлаждается масло и тесто при изготовлении слоенных изделий). В настоящее время применяют машину, которая не только раскатывает тесто необходимой толщины на две ленты, но и дозирует между ними начинку и формует изделия.</a:t>
            </a:r>
            <a:endParaRPr lang="ru-RU" sz="2400" dirty="0"/>
          </a:p>
        </p:txBody>
      </p:sp>
      <p:pic>
        <p:nvPicPr>
          <p:cNvPr id="57346" name="Picture 2" descr="http://restdelo.ru/content/goods/goods_testoraskatochnaya_mashina_kemplex_sfb_500710_eco__163.jpg"/>
          <p:cNvPicPr>
            <a:picLocks noChangeAspect="1" noChangeArrowheads="1"/>
          </p:cNvPicPr>
          <p:nvPr/>
        </p:nvPicPr>
        <p:blipFill>
          <a:blip r:embed="rId2"/>
          <a:srcRect/>
          <a:stretch>
            <a:fillRect/>
          </a:stretch>
        </p:blipFill>
        <p:spPr bwMode="auto">
          <a:xfrm>
            <a:off x="2000232" y="3429000"/>
            <a:ext cx="5591175" cy="286702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857256"/>
          </a:xfrm>
        </p:spPr>
        <p:txBody>
          <a:bodyPr/>
          <a:lstStyle/>
          <a:p>
            <a:endParaRPr lang="ru-RU" dirty="0"/>
          </a:p>
        </p:txBody>
      </p:sp>
      <p:sp>
        <p:nvSpPr>
          <p:cNvPr id="78849" name="Rectangle 1"/>
          <p:cNvSpPr>
            <a:spLocks noChangeArrowheads="1"/>
          </p:cNvSpPr>
          <p:nvPr/>
        </p:nvSpPr>
        <p:spPr bwMode="auto">
          <a:xfrm>
            <a:off x="285720" y="500042"/>
            <a:ext cx="835824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800000"/>
                </a:solidFill>
                <a:effectLst/>
                <a:latin typeface="Arial" pitchFamily="34" charset="0"/>
                <a:ea typeface="Times New Roman" pitchFamily="18" charset="0"/>
                <a:cs typeface="Arial" pitchFamily="34" charset="0"/>
              </a:rPr>
              <a:t>Выпекают изделия в соответствии с графиком, в котором определена последовательность выпечки изделий из различных видов теста в зависимости от сроков изготовления и температуры режима выпечки.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Таблица 4"/>
          <p:cNvGraphicFramePr>
            <a:graphicFrameLocks noGrp="1"/>
          </p:cNvGraphicFramePr>
          <p:nvPr/>
        </p:nvGraphicFramePr>
        <p:xfrm>
          <a:off x="571472" y="2213610"/>
          <a:ext cx="7429552" cy="4001471"/>
        </p:xfrm>
        <a:graphic>
          <a:graphicData uri="http://schemas.openxmlformats.org/drawingml/2006/table">
            <a:tbl>
              <a:tblPr/>
              <a:tblGrid>
                <a:gridCol w="1857388"/>
                <a:gridCol w="1857388"/>
                <a:gridCol w="1857388"/>
                <a:gridCol w="1857388"/>
              </a:tblGrid>
              <a:tr h="608374">
                <a:tc>
                  <a:txBody>
                    <a:bodyPr/>
                    <a:lstStyle/>
                    <a:p>
                      <a:pPr algn="ctr">
                        <a:lnSpc>
                          <a:spcPct val="115000"/>
                        </a:lnSpc>
                        <a:spcAft>
                          <a:spcPts val="0"/>
                        </a:spcAft>
                      </a:pPr>
                      <a:r>
                        <a:rPr lang="ru-RU" sz="1400" b="1">
                          <a:latin typeface="Times New Roman"/>
                          <a:ea typeface="Times New Roman"/>
                          <a:cs typeface="Times New Roman"/>
                        </a:rPr>
                        <a:t>Наименование изделия</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Температурный режим, °C</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Продолжитель­ность вьшечкн, мин</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Время выпечки (от-до), ч</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Изделия из песочного теста</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240-260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13-15</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8-9</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Изделия из заварного тесга</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8-10</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dirty="0">
                          <a:latin typeface="Times New Roman"/>
                          <a:ea typeface="Times New Roman"/>
                          <a:cs typeface="Times New Roman"/>
                        </a:rPr>
                        <a:t>Миндальные пирожные</a:t>
                      </a:r>
                      <a:endParaRPr lang="ru-RU" sz="1400" dirty="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150-160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5-7</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9-J3</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a:latin typeface="Times New Roman"/>
                          <a:ea typeface="Times New Roman"/>
                          <a:cs typeface="Times New Roman"/>
                        </a:rPr>
                        <a:t>Воздушные пирожные</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110-120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20-30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9-12</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Слоеное тесто для тортов</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12-16</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a:latin typeface="Times New Roman"/>
                          <a:ea typeface="Times New Roman"/>
                          <a:cs typeface="Times New Roman"/>
                        </a:rPr>
                        <a:t>Булочные изделия</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230-250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10-12</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13-17</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Бисквитное тесто для тортов</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200-220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nSpc>
                          <a:spcPct val="115000"/>
                        </a:lnSpc>
                      </a:pPr>
                      <a:endParaRPr lang="ru-RU" sz="1400" dirty="0">
                        <a:latin typeface="Calibri"/>
                        <a:ea typeface="Times New Roman"/>
                        <a:cs typeface="Times New Roman"/>
                      </a:endParaRPr>
                    </a:p>
                  </a:txBody>
                  <a:tcPr marL="9525" marR="9525" marT="9525" marB="9525" anchor="ctr">
                    <a:lnL>
                      <a:noFill/>
                    </a:lnL>
                    <a:lnR>
                      <a:noFill/>
                    </a:lnR>
                    <a:lnT>
                      <a:noFill/>
                    </a:lnT>
                    <a:lnB>
                      <a:noFill/>
                    </a:lnB>
                  </a:tcPr>
                </a:tc>
              </a:tr>
            </a:tbl>
          </a:graphicData>
        </a:graphic>
      </p:graphicFrame>
      <p:sp>
        <p:nvSpPr>
          <p:cNvPr id="788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305800" cy="714380"/>
          </a:xfrm>
        </p:spPr>
        <p:txBody>
          <a:bodyPr>
            <a:normAutofit fontScale="90000"/>
          </a:bodyPr>
          <a:lstStyle/>
          <a:p>
            <a:endParaRPr lang="ru-RU" dirty="0"/>
          </a:p>
        </p:txBody>
      </p:sp>
      <p:sp>
        <p:nvSpPr>
          <p:cNvPr id="3" name="Прямоугольник 2"/>
          <p:cNvSpPr/>
          <p:nvPr/>
        </p:nvSpPr>
        <p:spPr>
          <a:xfrm>
            <a:off x="285720" y="500042"/>
            <a:ext cx="8501122" cy="4893647"/>
          </a:xfrm>
          <a:prstGeom prst="rect">
            <a:avLst/>
          </a:prstGeom>
        </p:spPr>
        <p:txBody>
          <a:bodyPr wrap="square">
            <a:spAutoFit/>
          </a:bodyPr>
          <a:lstStyle/>
          <a:p>
            <a:r>
              <a:rPr lang="ru-RU" sz="2400" dirty="0" smtClean="0"/>
              <a:t>Кремы готовят в отдельном помещении, в котором устанавливают </a:t>
            </a:r>
            <a:r>
              <a:rPr lang="ru-RU" sz="2400" dirty="0" err="1" smtClean="0"/>
              <a:t>взбивательные</a:t>
            </a:r>
            <a:r>
              <a:rPr lang="ru-RU" sz="2400" dirty="0" smtClean="0"/>
              <a:t> машины различной производительности и с разной вместимостью </a:t>
            </a:r>
            <a:r>
              <a:rPr lang="ru-RU" sz="2400" dirty="0" err="1" smtClean="0"/>
              <a:t>деж</a:t>
            </a:r>
            <a:r>
              <a:rPr lang="ru-RU" sz="2400" dirty="0" smtClean="0"/>
              <a:t> и котлов. Варят крем в специальных опрокидывающихся котлах с паровой рубашкой или в </a:t>
            </a:r>
            <a:r>
              <a:rPr lang="ru-RU" sz="2400" dirty="0" err="1" smtClean="0"/>
              <a:t>наплитных</a:t>
            </a:r>
            <a:r>
              <a:rPr lang="ru-RU" sz="2400" dirty="0" smtClean="0"/>
              <a:t> котлах. Необходим также специальный стол с выдвижными ящиками для хранения инструмента, на нем просеивают пудру и выполняют другие операции.</a:t>
            </a:r>
          </a:p>
          <a:p>
            <a:r>
              <a:rPr lang="ru-RU" sz="2400" dirty="0" smtClean="0"/>
              <a:t>Для изготовления помады организуют поточную линию, состоящую из электроплиты, котла, специального стола и </a:t>
            </a:r>
            <a:r>
              <a:rPr lang="ru-RU" sz="2400" dirty="0" err="1" smtClean="0"/>
              <a:t>взбивальной</a:t>
            </a:r>
            <a:r>
              <a:rPr lang="ru-RU" sz="2400" dirty="0" smtClean="0"/>
              <a:t> машины. Крышка стола металлическая с бортами и под ней помещены два трубопровода с холодной и горячей водой.</a:t>
            </a:r>
            <a:endParaRPr lang="ru-RU"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928694"/>
          </a:xfrm>
        </p:spPr>
        <p:txBody>
          <a:bodyPr/>
          <a:lstStyle/>
          <a:p>
            <a:endParaRPr lang="ru-RU" dirty="0"/>
          </a:p>
        </p:txBody>
      </p:sp>
      <p:sp>
        <p:nvSpPr>
          <p:cNvPr id="3" name="Прямоугольник 2"/>
          <p:cNvSpPr/>
          <p:nvPr/>
        </p:nvSpPr>
        <p:spPr>
          <a:xfrm>
            <a:off x="357158" y="428605"/>
            <a:ext cx="8429684" cy="3416320"/>
          </a:xfrm>
          <a:prstGeom prst="rect">
            <a:avLst/>
          </a:prstGeom>
        </p:spPr>
        <p:txBody>
          <a:bodyPr wrap="square">
            <a:spAutoFit/>
          </a:bodyPr>
          <a:lstStyle/>
          <a:p>
            <a:r>
              <a:rPr lang="ru-RU" sz="2400" dirty="0" smtClean="0"/>
              <a:t>Пирожные и торты отделывают в специальных помещениях или в крайнем случае на отдельных производственных столах, изолированным от других рабочих мест. Столы снабжают выдвижными ящиками для инструментов, штативом для укрепления кондитерских мешков, специальным бачком для сиропа(для пропитки бисквита). Облегчают работу кондитера установленные на столах вращающиеся на оси подставки, на которых ставят торты во время отделки.</a:t>
            </a:r>
            <a:endParaRPr lang="ru-RU" sz="2400" dirty="0"/>
          </a:p>
        </p:txBody>
      </p:sp>
      <p:pic>
        <p:nvPicPr>
          <p:cNvPr id="55298" name="Picture 2" descr="http://riacentre.ru/images/biznes/1/konditerskii.jpg"/>
          <p:cNvPicPr>
            <a:picLocks noChangeAspect="1" noChangeArrowheads="1"/>
          </p:cNvPicPr>
          <p:nvPr/>
        </p:nvPicPr>
        <p:blipFill>
          <a:blip r:embed="rId2"/>
          <a:srcRect/>
          <a:stretch>
            <a:fillRect/>
          </a:stretch>
        </p:blipFill>
        <p:spPr bwMode="auto">
          <a:xfrm>
            <a:off x="4000496" y="3500438"/>
            <a:ext cx="4756265" cy="314327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1000108"/>
          </a:xfrm>
        </p:spPr>
        <p:txBody>
          <a:bodyPr/>
          <a:lstStyle/>
          <a:p>
            <a:endParaRPr lang="ru-RU" dirty="0"/>
          </a:p>
        </p:txBody>
      </p:sp>
      <p:sp>
        <p:nvSpPr>
          <p:cNvPr id="3" name="Прямоугольник 2"/>
          <p:cNvSpPr/>
          <p:nvPr/>
        </p:nvSpPr>
        <p:spPr>
          <a:xfrm>
            <a:off x="357158" y="285728"/>
            <a:ext cx="8215370" cy="5262979"/>
          </a:xfrm>
          <a:prstGeom prst="rect">
            <a:avLst/>
          </a:prstGeom>
        </p:spPr>
        <p:txBody>
          <a:bodyPr wrap="square">
            <a:spAutoFit/>
          </a:bodyPr>
          <a:lstStyle/>
          <a:p>
            <a:r>
              <a:rPr lang="ru-RU" sz="2400" dirty="0" smtClean="0"/>
              <a:t>  В крупных цехах образуют поточные линии по изготовлению каждого вида полуфабрикатов, используют средства малой механизации и различные приспособления на различных участках.</a:t>
            </a:r>
          </a:p>
          <a:p>
            <a:endParaRPr lang="ru-RU" sz="2400" dirty="0" smtClean="0"/>
          </a:p>
          <a:p>
            <a:r>
              <a:rPr lang="ru-RU" sz="2400" dirty="0" smtClean="0"/>
              <a:t>Готовые кондитерские изделия хранят в экспедиции, которую оборудуют холодильной камерой, стеллажами, весами и производственными столами.</a:t>
            </a:r>
          </a:p>
          <a:p>
            <a:r>
              <a:rPr lang="ru-RU" sz="2400" dirty="0" smtClean="0"/>
              <a:t>Срок хранения кондитерских изделий от 7 до 36 ч.</a:t>
            </a:r>
          </a:p>
          <a:p>
            <a:r>
              <a:rPr lang="ru-RU" sz="2400" dirty="0" smtClean="0"/>
              <a:t>Перевозят готовую продукцию в таре специальным транспортом. На каждом лотке должна быть этикетка с обозначением наименования и количества кондитерских изделий. Обязательно нужно указывать время выпуска продукции и фамилию укладчика.</a:t>
            </a:r>
            <a:endParaRPr lang="ru-RU"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165</TotalTime>
  <Words>947</Words>
  <Application>Microsoft Office PowerPoint</Application>
  <PresentationFormat>Экран (4:3)</PresentationFormat>
  <Paragraphs>56</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Поток</vt:lpstr>
      <vt:lpstr>Кондитерский цех на предприятии общественного питания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Кондитерский цех на предприятии общественного питания</dc:title>
  <dc:creator>максим</dc:creator>
  <cp:lastModifiedBy>Михеева Е.В. Михеева</cp:lastModifiedBy>
  <cp:revision>18</cp:revision>
  <dcterms:created xsi:type="dcterms:W3CDTF">2017-09-20T14:15:42Z</dcterms:created>
  <dcterms:modified xsi:type="dcterms:W3CDTF">2021-10-14T03:00:32Z</dcterms:modified>
</cp:coreProperties>
</file>