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sldIdLst>
    <p:sldId id="256" r:id="rId2"/>
    <p:sldId id="276" r:id="rId3"/>
    <p:sldId id="257" r:id="rId4"/>
    <p:sldId id="259" r:id="rId5"/>
    <p:sldId id="279" r:id="rId6"/>
    <p:sldId id="277" r:id="rId7"/>
    <p:sldId id="282" r:id="rId8"/>
    <p:sldId id="278" r:id="rId9"/>
    <p:sldId id="260" r:id="rId10"/>
    <p:sldId id="261" r:id="rId11"/>
    <p:sldId id="280" r:id="rId12"/>
    <p:sldId id="262" r:id="rId13"/>
    <p:sldId id="283" r:id="rId14"/>
    <p:sldId id="284" r:id="rId15"/>
    <p:sldId id="263" r:id="rId16"/>
    <p:sldId id="266" r:id="rId17"/>
    <p:sldId id="281" r:id="rId18"/>
    <p:sldId id="267" r:id="rId19"/>
    <p:sldId id="268" r:id="rId20"/>
    <p:sldId id="269" r:id="rId21"/>
    <p:sldId id="272" r:id="rId22"/>
    <p:sldId id="273" r:id="rId23"/>
    <p:sldId id="271" r:id="rId24"/>
    <p:sldId id="275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FC4D1B4-249A-4F25-8371-1945B3B7D1CA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35E274D9-9B78-4C57-B433-1091262B66A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FC4D1B4-249A-4F25-8371-1945B3B7D1CA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5E274D9-9B78-4C57-B433-1091262B66AB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FC4D1B4-249A-4F25-8371-1945B3B7D1CA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35E274D9-9B78-4C57-B433-1091262B66AB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4D1B4-249A-4F25-8371-1945B3B7D1CA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274D9-9B78-4C57-B433-1091262B66AB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4D1B4-249A-4F25-8371-1945B3B7D1CA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274D9-9B78-4C57-B433-1091262B66AB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FC4D1B4-249A-4F25-8371-1945B3B7D1CA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5E274D9-9B78-4C57-B433-1091262B66A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4D1B4-249A-4F25-8371-1945B3B7D1CA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274D9-9B78-4C57-B433-1091262B66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FC4D1B4-249A-4F25-8371-1945B3B7D1CA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35E274D9-9B78-4C57-B433-1091262B66AB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FC4D1B4-249A-4F25-8371-1945B3B7D1CA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35E274D9-9B78-4C57-B433-1091262B66AB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4D1B4-249A-4F25-8371-1945B3B7D1CA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274D9-9B78-4C57-B433-1091262B66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4D1B4-249A-4F25-8371-1945B3B7D1CA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E274D9-9B78-4C57-B433-1091262B66A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FC4D1B4-249A-4F25-8371-1945B3B7D1CA}" type="datetimeFigureOut">
              <a:rPr lang="ru-RU" smtClean="0"/>
              <a:t>14.10.2021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5E274D9-9B78-4C57-B433-1091262B66A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36734" y="2708920"/>
            <a:ext cx="7128792" cy="3137520"/>
          </a:xfrm>
        </p:spPr>
        <p:txBody>
          <a:bodyPr>
            <a:noAutofit/>
          </a:bodyPr>
          <a:lstStyle/>
          <a:p>
            <a:pPr algn="ctr"/>
            <a:r>
              <a:rPr lang="ru-RU" sz="4400" dirty="0" smtClean="0"/>
              <a:t>Характеристика пищевой вспышки сальмонеллеза.</a:t>
            </a:r>
            <a:br>
              <a:rPr lang="ru-RU" sz="4400" dirty="0" smtClean="0"/>
            </a:br>
            <a:r>
              <a:rPr lang="ru-RU" sz="4400" dirty="0" smtClean="0"/>
              <a:t>Особенности расследования.</a:t>
            </a:r>
            <a:endParaRPr lang="ru-RU" sz="4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743200" y="5949280"/>
            <a:ext cx="6400800" cy="908720"/>
          </a:xfrm>
        </p:spPr>
        <p:txBody>
          <a:bodyPr/>
          <a:lstStyle/>
          <a:p>
            <a:pPr algn="r"/>
            <a:endParaRPr lang="ru-RU" dirty="0"/>
          </a:p>
        </p:txBody>
      </p:sp>
      <p:pic>
        <p:nvPicPr>
          <p:cNvPr id="1026" name="Picture 2" descr="http://i.telegraph.co.uk/multimedia/archive/02946/salmonella_2946740b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1896"/>
          <a:stretch/>
        </p:blipFill>
        <p:spPr bwMode="auto">
          <a:xfrm>
            <a:off x="1763688" y="13289"/>
            <a:ext cx="7380312" cy="2510439"/>
          </a:xfrm>
          <a:prstGeom prst="rect">
            <a:avLst/>
          </a:prstGeom>
          <a:noFill/>
          <a:ln w="57150">
            <a:solidFill>
              <a:schemeClr val="accent1">
                <a:lumMod val="60000"/>
                <a:lumOff val="40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8237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152" y="0"/>
            <a:ext cx="8716312" cy="4873752"/>
          </a:xfrm>
        </p:spPr>
        <p:txBody>
          <a:bodyPr/>
          <a:lstStyle/>
          <a:p>
            <a:r>
              <a:rPr lang="ru-RU" b="1" i="1" dirty="0"/>
              <a:t>Сальмонеллезы –</a:t>
            </a:r>
            <a:r>
              <a:rPr lang="ru-RU" dirty="0"/>
              <a:t>острые инфекционные заболевания зоонозной природы, которые характеризуются интоксикацией, лихорадкой и преимущественным поражением желудочно-кишечного тракта (гастроэнтериты, энтероколиты).</a:t>
            </a:r>
          </a:p>
        </p:txBody>
      </p:sp>
      <p:pic>
        <p:nvPicPr>
          <p:cNvPr id="3074" name="Picture 2" descr="http://ru.chuvash.org/images/News/ru/19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2132856"/>
            <a:ext cx="6679003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9880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12784"/>
            <a:ext cx="7467600" cy="648072"/>
          </a:xfrm>
        </p:spPr>
        <p:txBody>
          <a:bodyPr>
            <a:normAutofit/>
          </a:bodyPr>
          <a:lstStyle/>
          <a:p>
            <a:r>
              <a:rPr lang="ru-RU" dirty="0" smtClean="0"/>
              <a:t>Эпидемиология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764704"/>
            <a:ext cx="4896544" cy="6093296"/>
          </a:xfrm>
        </p:spPr>
        <p:txBody>
          <a:bodyPr>
            <a:normAutofit/>
          </a:bodyPr>
          <a:lstStyle/>
          <a:p>
            <a:r>
              <a:rPr lang="ru-RU" dirty="0"/>
              <a:t>Сальмонеллез имеет широкое распространение во всем мире и на всей территории нашей страны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По заболеваемости среди кишечных инфекций установленной этиологии сальмонеллез занимает второе место после </a:t>
            </a:r>
            <a:r>
              <a:rPr lang="ru-RU" dirty="0" err="1"/>
              <a:t>шигеллезов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основном болеют дети дошкольного возраста (65%), ведущим возбудителем является сальмонелла </a:t>
            </a:r>
            <a:r>
              <a:rPr lang="en-US" b="1" dirty="0"/>
              <a:t>Salmonella</a:t>
            </a:r>
            <a:r>
              <a:rPr lang="en-US" dirty="0"/>
              <a:t> </a:t>
            </a:r>
            <a:r>
              <a:rPr lang="en-US" b="1" dirty="0" err="1"/>
              <a:t>enteritidis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4098" name="Picture 2" descr="http://images.fineartamerica.com/images-medium-large-5/salmonella-enteritidis-sem-science-sourc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196752"/>
            <a:ext cx="4286250" cy="46805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18903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0"/>
            <a:ext cx="8435280" cy="5400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b="1" dirty="0"/>
              <a:t>Источники инфекции</a:t>
            </a:r>
            <a:r>
              <a:rPr lang="ru-RU" dirty="0"/>
              <a:t> - домашние животные и птицы - основные, человек (больной, носитель) - дополнительный источник. </a:t>
            </a:r>
            <a:endParaRPr lang="ru-RU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ru-RU" dirty="0" smtClean="0"/>
              <a:t>Мясо </a:t>
            </a:r>
            <a:r>
              <a:rPr lang="ru-RU" dirty="0"/>
              <a:t>животных может обсеменяться гематогенным путем при жизни (если заболевание у них текло остро), или посмертно содержимым кишечника при неправильном забое и разделке туш животных - </a:t>
            </a:r>
            <a:r>
              <a:rPr lang="ru-RU" dirty="0" err="1"/>
              <a:t>бактерионосителей</a:t>
            </a:r>
            <a:r>
              <a:rPr lang="ru-RU" dirty="0"/>
              <a:t>. </a:t>
            </a:r>
            <a:endParaRPr lang="ru-RU" dirty="0" smtClean="0"/>
          </a:p>
          <a:p>
            <a:pPr>
              <a:buFont typeface="Courier New" panose="02070309020205020404" pitchFamily="49" charset="0"/>
              <a:buChar char="o"/>
            </a:pPr>
            <a:r>
              <a:rPr lang="ru-RU" dirty="0" smtClean="0"/>
              <a:t>Носительство </a:t>
            </a:r>
            <a:r>
              <a:rPr lang="ru-RU" dirty="0"/>
              <a:t>сальмонелл наблюдается у кошек и собак (до 10%), а также среди грызунов (до 40%), диких птиц (голуби, воробьи, скворцы, чайки). При этом птицы могут загрязнять жилые помещения и продукты. </a:t>
            </a:r>
            <a:br>
              <a:rPr lang="ru-RU" dirty="0"/>
            </a:br>
            <a:endParaRPr lang="ru-RU" dirty="0"/>
          </a:p>
        </p:txBody>
      </p:sp>
      <p:pic>
        <p:nvPicPr>
          <p:cNvPr id="7170" name="Picture 2" descr="http://artfresko.ru/uploads/posts/2016-05/1462487433_salmonellez-u-detej-4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11" r="7129"/>
          <a:stretch/>
        </p:blipFill>
        <p:spPr bwMode="auto">
          <a:xfrm>
            <a:off x="4193603" y="4596389"/>
            <a:ext cx="3330725" cy="2258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9512" y="4915273"/>
            <a:ext cx="30243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птиц сальмонелла может передаваться </a:t>
            </a:r>
            <a:r>
              <a:rPr lang="ru-RU" sz="2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трансовариально</a:t>
            </a:r>
            <a:r>
              <a:rPr lang="ru-RU" sz="2000" dirty="0" smtClean="0"/>
              <a:t>.</a:t>
            </a:r>
            <a:br>
              <a:rPr lang="ru-RU" sz="2000" dirty="0" smtClean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244838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http://sovdok.ru/wp-content/uploads/puti-zarazheniy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96" y="90487"/>
            <a:ext cx="8959792" cy="65068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83829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0"/>
            <a:ext cx="7467600" cy="4797152"/>
          </a:xfrm>
        </p:spPr>
        <p:txBody>
          <a:bodyPr>
            <a:normAutofit/>
          </a:bodyPr>
          <a:lstStyle/>
          <a:p>
            <a:r>
              <a:rPr lang="ru-RU" dirty="0"/>
              <a:t>Наибольшую опасность человек как источник инфекции представляет для детей первого года жизни, которые высокочувствительны ко всем кишечным </a:t>
            </a:r>
            <a:r>
              <a:rPr lang="ru-RU" dirty="0" smtClean="0"/>
              <a:t>инфекциям.</a:t>
            </a:r>
          </a:p>
          <a:p>
            <a:r>
              <a:rPr lang="ru-RU" dirty="0" err="1" smtClean="0"/>
              <a:t>Бактериовыделитель</a:t>
            </a:r>
            <a:r>
              <a:rPr lang="ru-RU" dirty="0" smtClean="0"/>
              <a:t> </a:t>
            </a:r>
            <a:r>
              <a:rPr lang="ru-RU" dirty="0"/>
              <a:t>может представлять опасность и для взрослых в том случае, если он имеет отношение к приготовлению пищи, раздаче ее или продаже пищевых продуктов.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больницах сальмонеллез приобрел черты госпитальной инфекции.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6146" name="Picture 2" descr="http://www.svetlcge.by/wp-content/uploads/2012/08/salm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943643"/>
            <a:ext cx="6343650" cy="290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30482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7467600" cy="5997280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Больные сальмонеллезом люди выделяют возбудителей с фекалиями, рвотными массами, мочой. </a:t>
            </a:r>
            <a:endParaRPr lang="ru-RU" dirty="0" smtClean="0"/>
          </a:p>
          <a:p>
            <a:r>
              <a:rPr lang="ru-RU" dirty="0" smtClean="0"/>
              <a:t>После </a:t>
            </a:r>
            <a:r>
              <a:rPr lang="ru-RU" dirty="0"/>
              <a:t>выздоровления носительство у </a:t>
            </a:r>
            <a:r>
              <a:rPr lang="ru-RU" dirty="0" err="1"/>
              <a:t>реконвалесцентов</a:t>
            </a:r>
            <a:r>
              <a:rPr lang="ru-RU" dirty="0"/>
              <a:t> через несколько дней прекращается. </a:t>
            </a:r>
            <a:endParaRPr lang="ru-RU" dirty="0" smtClean="0"/>
          </a:p>
          <a:p>
            <a:r>
              <a:rPr lang="ru-RU" dirty="0" smtClean="0"/>
              <a:t>Однако </a:t>
            </a:r>
            <a:r>
              <a:rPr lang="ru-RU" dirty="0"/>
              <a:t>небольшая часть переболевших (3-6%) выделяют возбудителей с фекалиями в течение нескольких недель и даже месяцев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В единичных случаях носительство может затянуться на несколько лет. При этом возбудитель сохраняется и размножается в желчевыводящей системе. </a:t>
            </a:r>
            <a:endParaRPr lang="ru-RU" dirty="0" smtClean="0"/>
          </a:p>
          <a:p>
            <a:r>
              <a:rPr lang="ru-RU" dirty="0" smtClean="0"/>
              <a:t>Выделители </a:t>
            </a:r>
            <a:r>
              <a:rPr lang="ru-RU" dirty="0"/>
              <a:t>сальмонелл могут распространять инфекцию контактно-бытовым путем, а также заражать пищевые продукты. </a:t>
            </a:r>
            <a:endParaRPr lang="ru-RU" dirty="0" smtClean="0"/>
          </a:p>
          <a:p>
            <a:r>
              <a:rPr lang="ru-RU" dirty="0" smtClean="0"/>
              <a:t>Особую </a:t>
            </a:r>
            <a:r>
              <a:rPr lang="ru-RU" dirty="0"/>
              <a:t>опасность представляют выделители сальмонелл, работающие на предприятиях пищевой промышленности.</a:t>
            </a:r>
          </a:p>
        </p:txBody>
      </p:sp>
    </p:spTree>
    <p:extLst>
      <p:ext uri="{BB962C8B-B14F-4D97-AF65-F5344CB8AC3E}">
        <p14:creationId xmlns:p14="http://schemas.microsoft.com/office/powerpoint/2010/main" val="3193462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148768"/>
            <a:ext cx="7467600" cy="6448584"/>
          </a:xfrm>
        </p:spPr>
        <p:txBody>
          <a:bodyPr>
            <a:normAutofit/>
          </a:bodyPr>
          <a:lstStyle/>
          <a:p>
            <a:r>
              <a:rPr lang="ru-RU" dirty="0"/>
              <a:t>Основной путь заражения - алиментарный, обусловленный употреблением в пищу продуктов, в которых содержится большое количество сальмонелл. </a:t>
            </a:r>
            <a:endParaRPr lang="ru-RU" dirty="0" smtClean="0"/>
          </a:p>
          <a:p>
            <a:r>
              <a:rPr lang="ru-RU" dirty="0" smtClean="0"/>
              <a:t>Заболеваемость </a:t>
            </a:r>
            <a:r>
              <a:rPr lang="ru-RU" dirty="0"/>
              <a:t>сальмонеллезом несколько выше в теплое время года, что связано с ухудшением условий хранения продуктов. </a:t>
            </a:r>
            <a:endParaRPr lang="ru-RU" dirty="0" smtClean="0"/>
          </a:p>
          <a:p>
            <a:r>
              <a:rPr lang="ru-RU" dirty="0" smtClean="0"/>
              <a:t>Госпитальные </a:t>
            </a:r>
            <a:r>
              <a:rPr lang="ru-RU" dirty="0"/>
              <a:t>вспышки возникают чаше в холодные месяцы. </a:t>
            </a:r>
          </a:p>
          <a:p>
            <a:r>
              <a:rPr lang="ru-RU" dirty="0" smtClean="0"/>
              <a:t>Сальмонеллезы </a:t>
            </a:r>
            <a:r>
              <a:rPr lang="ru-RU" dirty="0"/>
              <a:t>могут встречаться в виде групповых вспышек (обычно алиментарного происхождения), так и в виде спорадических заболеваний.</a:t>
            </a:r>
          </a:p>
          <a:p>
            <a:endParaRPr lang="ru-RU" dirty="0"/>
          </a:p>
        </p:txBody>
      </p:sp>
      <p:pic>
        <p:nvPicPr>
          <p:cNvPr id="8194" name="Picture 2" descr="http://pravdapfo.ru/sites/default/files/29-6_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082" y="4653136"/>
            <a:ext cx="2880320" cy="22048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69242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7467600" cy="764704"/>
          </a:xfrm>
        </p:spPr>
        <p:txBody>
          <a:bodyPr/>
          <a:lstStyle/>
          <a:p>
            <a:r>
              <a:rPr lang="ru-RU" i="1" dirty="0"/>
              <a:t>Факторы и пути передачи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908720"/>
            <a:ext cx="6984776" cy="5949280"/>
          </a:xfrm>
        </p:spPr>
        <p:txBody>
          <a:bodyPr>
            <a:normAutofit/>
          </a:bodyPr>
          <a:lstStyle/>
          <a:p>
            <a:r>
              <a:rPr lang="ru-RU" dirty="0" smtClean="0"/>
              <a:t>Механизм- фекально-оральный</a:t>
            </a:r>
          </a:p>
          <a:p>
            <a:r>
              <a:rPr lang="ru-RU" dirty="0" smtClean="0"/>
              <a:t>Дети </a:t>
            </a:r>
            <a:r>
              <a:rPr lang="ru-RU" dirty="0"/>
              <a:t>старшего возраста заражаются преимущественно алиментарным путем через мясные, молочные и другие продукты животного происхождения, а также через овощи и фрукты (салаты из капусты, огурцов, помидоров, морковные соки, фрукты и др.), инфицирование которых возможно во время хранения, транспортировки и реализации. </a:t>
            </a:r>
            <a:endParaRPr lang="ru-RU" dirty="0" smtClean="0"/>
          </a:p>
          <a:p>
            <a:r>
              <a:rPr lang="ru-RU" dirty="0" smtClean="0"/>
              <a:t>Вспышки </a:t>
            </a:r>
            <a:r>
              <a:rPr lang="ru-RU" dirty="0"/>
              <a:t>сальмонеллеза, связанные с пищевым путем инфицирования, возникают в основном в детских учреждениях, где нарушаются правила приготовления пищи и хранения продуктов.</a:t>
            </a:r>
          </a:p>
        </p:txBody>
      </p:sp>
      <p:pic>
        <p:nvPicPr>
          <p:cNvPr id="9218" name="Picture 2" descr="http://saratov-news.net/img/20140304/8cc3f4c2c1e1ab6fbacefba887f6d7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852936"/>
            <a:ext cx="2987824" cy="250507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83455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88640"/>
            <a:ext cx="7467600" cy="4873752"/>
          </a:xfrm>
        </p:spPr>
        <p:txBody>
          <a:bodyPr/>
          <a:lstStyle/>
          <a:p>
            <a:r>
              <a:rPr lang="ru-RU" dirty="0"/>
              <a:t>Контактно-бытовой путь заражения отмечается главным образом у детей раннего возраста, особенно у новорожденных, недоношенных и ослабленных другими </a:t>
            </a:r>
            <a:r>
              <a:rPr lang="ru-RU" dirty="0" smtClean="0"/>
              <a:t>заболеваниями.</a:t>
            </a:r>
          </a:p>
          <a:p>
            <a:r>
              <a:rPr lang="ru-RU" dirty="0" smtClean="0"/>
              <a:t>Инфицирование </a:t>
            </a:r>
            <a:r>
              <a:rPr lang="ru-RU" dirty="0"/>
              <a:t>нередко происходит в стационарах через предметы ухода, руки персонала, полотенца, пыль, </a:t>
            </a:r>
            <a:r>
              <a:rPr lang="ru-RU" dirty="0" err="1"/>
              <a:t>пеленальные</a:t>
            </a:r>
            <a:r>
              <a:rPr lang="ru-RU" dirty="0"/>
              <a:t> столики, горшки.</a:t>
            </a:r>
          </a:p>
        </p:txBody>
      </p:sp>
      <p:pic>
        <p:nvPicPr>
          <p:cNvPr id="10242" name="Picture 2" descr="http://xn--1-ztba.xn--p1ai/uploads/posts/2013-02/1360154515_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2924944"/>
            <a:ext cx="5435442" cy="3744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62178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88640"/>
            <a:ext cx="7467600" cy="4873752"/>
          </a:xfrm>
        </p:spPr>
        <p:txBody>
          <a:bodyPr/>
          <a:lstStyle/>
          <a:p>
            <a:r>
              <a:rPr lang="ru-RU" dirty="0"/>
              <a:t>Возможно инфицирование ребенка в процессе родов, допускается и </a:t>
            </a:r>
            <a:r>
              <a:rPr lang="ru-RU" dirty="0" err="1"/>
              <a:t>трансплацентарная</a:t>
            </a:r>
            <a:r>
              <a:rPr lang="ru-RU" dirty="0"/>
              <a:t> передача инфекции. </a:t>
            </a:r>
          </a:p>
          <a:p>
            <a:r>
              <a:rPr lang="ru-RU" dirty="0"/>
              <a:t>Наиболее восприимчивы к сальмонеллезу дети первых 2 лет жизни. </a:t>
            </a:r>
            <a:endParaRPr lang="ru-RU" dirty="0" smtClean="0"/>
          </a:p>
          <a:p>
            <a:r>
              <a:rPr lang="ru-RU" dirty="0" smtClean="0"/>
              <a:t>В </a:t>
            </a:r>
            <a:r>
              <a:rPr lang="ru-RU" dirty="0"/>
              <a:t>этом возрасте заболеваемость в 5-10 раз выше, чем в других возрастных группах. </a:t>
            </a:r>
          </a:p>
          <a:p>
            <a:endParaRPr lang="ru-RU" dirty="0"/>
          </a:p>
        </p:txBody>
      </p:sp>
      <p:pic>
        <p:nvPicPr>
          <p:cNvPr id="11266" name="Picture 2" descr="http://slutsk24.by/wp-content/uploads/2016/02/sal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068959"/>
            <a:ext cx="5099061" cy="3466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http://4lapi.info/assets/images/kats/salmonellez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72002">
            <a:off x="4336304" y="3020651"/>
            <a:ext cx="3614389" cy="265810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757919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332656"/>
            <a:ext cx="5616624" cy="6300700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Описаны водные вспышки сальмонеллеза в связи с употреблением инфицированной воды колодцев, водоемов и </a:t>
            </a:r>
            <a:r>
              <a:rPr lang="ru-RU" dirty="0" err="1"/>
              <a:t>нехлорированной</a:t>
            </a:r>
            <a:r>
              <a:rPr lang="ru-RU" dirty="0"/>
              <a:t> водопроводной </a:t>
            </a:r>
            <a:r>
              <a:rPr lang="ru-RU" dirty="0" smtClean="0"/>
              <a:t>воды, </a:t>
            </a:r>
            <a:r>
              <a:rPr lang="ru-RU" dirty="0"/>
              <a:t>обусловленные попаданием в воду экскрементов больных животных и </a:t>
            </a:r>
            <a:r>
              <a:rPr lang="ru-RU" dirty="0" smtClean="0"/>
              <a:t>людей.</a:t>
            </a:r>
          </a:p>
          <a:p>
            <a:r>
              <a:rPr lang="ru-RU" dirty="0" smtClean="0"/>
              <a:t>Однако </a:t>
            </a:r>
            <a:r>
              <a:rPr lang="ru-RU" dirty="0"/>
              <a:t>поскольку накопление возбудителя в воде не происходит и величина заражающей дозы невелика, то заболевания, связанные с водными заражениями, возникают </a:t>
            </a:r>
            <a:r>
              <a:rPr lang="ru-RU" dirty="0" smtClean="0"/>
              <a:t>нечасто.</a:t>
            </a:r>
          </a:p>
          <a:p>
            <a:r>
              <a:rPr lang="ru-RU" dirty="0" smtClean="0"/>
              <a:t>Возможно </a:t>
            </a:r>
            <a:r>
              <a:rPr lang="ru-RU" dirty="0"/>
              <a:t>заражение сальмонеллезом воздушно-пылевым путем. </a:t>
            </a:r>
            <a:endParaRPr lang="ru-RU" dirty="0" smtClean="0"/>
          </a:p>
          <a:p>
            <a:r>
              <a:rPr lang="ru-RU" dirty="0" smtClean="0"/>
              <a:t>Так</a:t>
            </a:r>
            <a:r>
              <a:rPr lang="ru-RU" dirty="0"/>
              <a:t>, в очагах сальмонеллеза в палатах для детей младшего возраста в воздухе находили сальмонелл. </a:t>
            </a:r>
            <a:endParaRPr lang="ru-RU" dirty="0" smtClean="0"/>
          </a:p>
          <a:p>
            <a:r>
              <a:rPr lang="ru-RU" dirty="0" smtClean="0"/>
              <a:t>Предполагают</a:t>
            </a:r>
            <a:r>
              <a:rPr lang="ru-RU" dirty="0"/>
              <a:t>, что в воздух сальмонеллы могут попасть и при распылении экскрементов голубей, которые обитают на чердаках. Попаданию сальмонелл в помещение способствует нарушение работы вентиляции.</a:t>
            </a:r>
            <a:endParaRPr lang="ru-RU" dirty="0" smtClean="0"/>
          </a:p>
        </p:txBody>
      </p:sp>
      <p:pic>
        <p:nvPicPr>
          <p:cNvPr id="12290" name="Picture 2" descr="http://izvestiaur.ru/upload/iblock/2dc/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68660"/>
            <a:ext cx="3384376" cy="253828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http://selomoe.ru/wp-content/uploads/2016/01/seryy-golub2-500x3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429000"/>
            <a:ext cx="3340883" cy="24409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210642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0"/>
            <a:ext cx="7467600" cy="1143000"/>
          </a:xfrm>
        </p:spPr>
        <p:txBody>
          <a:bodyPr/>
          <a:lstStyle/>
          <a:p>
            <a:r>
              <a:rPr lang="ru-RU" dirty="0"/>
              <a:t>Характеристика эпидемического процесса. 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1196752"/>
            <a:ext cx="8748464" cy="5544616"/>
          </a:xfrm>
        </p:spPr>
        <p:txBody>
          <a:bodyPr>
            <a:normAutofit fontScale="85000" lnSpcReduction="20000"/>
          </a:bodyPr>
          <a:lstStyle/>
          <a:p>
            <a:r>
              <a:rPr lang="ru-RU" dirty="0" smtClean="0"/>
              <a:t>При </a:t>
            </a:r>
            <a:r>
              <a:rPr lang="ru-RU" dirty="0"/>
              <a:t>алиментарных заражениях число заболевших зависит от количества зараженного продукта и особенностей его реализации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 </a:t>
            </a:r>
            <a:r>
              <a:rPr lang="ru-RU" dirty="0"/>
              <a:t>Заражение пищевых продуктов в домашних условиях приводит к спорадическим заболеваниям. Нередко при углубленном обследовании очагов «спорадического сальмонеллеза» они оказываются небольшими внутрисемейными вспышками. </a:t>
            </a:r>
            <a:endParaRPr lang="ru-RU" dirty="0" smtClean="0"/>
          </a:p>
          <a:p>
            <a:r>
              <a:rPr lang="ru-RU" dirty="0" smtClean="0"/>
              <a:t>Если </a:t>
            </a:r>
            <a:r>
              <a:rPr lang="ru-RU" dirty="0"/>
              <a:t>зараженные сальмонеллами продукты поступают в общественное питание или в массовом количестве реализуются через торговые предприятия, то возникающие вспышки охватывают большое число людей.</a:t>
            </a:r>
          </a:p>
          <a:p>
            <a:r>
              <a:rPr lang="ru-RU" dirty="0"/>
              <a:t>Вспышки сальмонеллеза пищевого характера в организованных коллективах, питающихся в одном пищеблоке, обычно носят острый </a:t>
            </a:r>
            <a:r>
              <a:rPr lang="ru-RU" dirty="0" smtClean="0"/>
              <a:t>характер.</a:t>
            </a:r>
          </a:p>
          <a:p>
            <a:r>
              <a:rPr lang="ru-RU" dirty="0" smtClean="0"/>
              <a:t>Поскольку </a:t>
            </a:r>
            <a:r>
              <a:rPr lang="ru-RU" dirty="0"/>
              <a:t>употребление зараженных продуктов на предприятиях общественного питания происходит в течение короткого периода, </a:t>
            </a:r>
            <a:r>
              <a:rPr lang="ru-RU" dirty="0" smtClean="0"/>
              <a:t>то </a:t>
            </a:r>
            <a:r>
              <a:rPr lang="ru-RU" dirty="0"/>
              <a:t>все заболевания укладываются в 1/2-1 1/2 </a:t>
            </a:r>
            <a:r>
              <a:rPr lang="ru-RU" dirty="0" err="1"/>
              <a:t>сут</a:t>
            </a:r>
            <a:r>
              <a:rPr lang="ru-RU" dirty="0"/>
              <a:t>, последующих заболеваний не возникает. </a:t>
            </a:r>
            <a:endParaRPr lang="ru-RU" dirty="0" smtClean="0"/>
          </a:p>
          <a:p>
            <a:r>
              <a:rPr lang="ru-RU" dirty="0" smtClean="0"/>
              <a:t>Число </a:t>
            </a:r>
            <a:r>
              <a:rPr lang="ru-RU" dirty="0"/>
              <a:t>заболевших может исчисляться десятками и сотнями человек. 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11110447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260648"/>
            <a:ext cx="8496944" cy="6285312"/>
          </a:xfrm>
        </p:spPr>
        <p:txBody>
          <a:bodyPr>
            <a:normAutofit lnSpcReduction="10000"/>
          </a:bodyPr>
          <a:lstStyle/>
          <a:p>
            <a:r>
              <a:rPr lang="ru-RU" dirty="0"/>
              <a:t>В отдельных случаях вспышки могут иметь более растянутый характер - продолжаются несколько дней. Это бывает в тех случаях, когда зараженный продукт употребляется не сразу, или если от одного продукта через инвентарь заражается другой продукт.</a:t>
            </a:r>
            <a:br>
              <a:rPr lang="ru-RU" dirty="0"/>
            </a:br>
            <a:r>
              <a:rPr lang="ru-RU" dirty="0"/>
              <a:t>В последние десятилетия создано немало крупных предприятий пищевой промышленности, продукция которых поступает в разные населенные пункты, а в некоторых случаях даже экспортируется. </a:t>
            </a:r>
            <a:endParaRPr lang="ru-RU" dirty="0" smtClean="0"/>
          </a:p>
          <a:p>
            <a:r>
              <a:rPr lang="ru-RU" dirty="0" smtClean="0"/>
              <a:t>Как </a:t>
            </a:r>
            <a:r>
              <a:rPr lang="ru-RU" dirty="0"/>
              <a:t>правило, эти предприятия обеспечены хорошим санитарным надзором, исключающим возможность заражения продукции патогенными </a:t>
            </a:r>
            <a:r>
              <a:rPr lang="ru-RU" dirty="0" smtClean="0"/>
              <a:t>микробами.</a:t>
            </a:r>
          </a:p>
          <a:p>
            <a:r>
              <a:rPr lang="ru-RU" dirty="0" smtClean="0"/>
              <a:t>Однако </a:t>
            </a:r>
            <a:r>
              <a:rPr lang="ru-RU" dirty="0"/>
              <a:t>в отдельных случаях и на этих предприятиях возможны санитарные аварии. При этом могут возникнуть массовые заболевания, охватывающие иногда несколько тысяч человек в разных населенных пунктах.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99148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7467600" cy="562074"/>
          </a:xfrm>
        </p:spPr>
        <p:txBody>
          <a:bodyPr/>
          <a:lstStyle/>
          <a:p>
            <a:r>
              <a:rPr lang="ru-RU" b="1" dirty="0"/>
              <a:t>Течение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908720"/>
            <a:ext cx="7467600" cy="4873752"/>
          </a:xfrm>
        </p:spPr>
        <p:txBody>
          <a:bodyPr/>
          <a:lstStyle/>
          <a:p>
            <a:r>
              <a:rPr lang="ru-RU" b="1" dirty="0"/>
              <a:t> </a:t>
            </a:r>
            <a:r>
              <a:rPr lang="ru-RU" dirty="0"/>
              <a:t>может быть острым (до 1 </a:t>
            </a:r>
            <a:r>
              <a:rPr lang="ru-RU" dirty="0" err="1"/>
              <a:t>мес</a:t>
            </a:r>
            <a:r>
              <a:rPr lang="ru-RU" dirty="0"/>
              <a:t>), затяжным (до 3 </a:t>
            </a:r>
            <a:r>
              <a:rPr lang="ru-RU" dirty="0" err="1"/>
              <a:t>мес</a:t>
            </a:r>
            <a:r>
              <a:rPr lang="ru-RU" dirty="0"/>
              <a:t>) и хроническим, гладким, с осложнениями, с рецидивами. </a:t>
            </a:r>
            <a:endParaRPr lang="ru-RU" dirty="0" smtClean="0"/>
          </a:p>
          <a:p>
            <a:r>
              <a:rPr lang="ru-RU" dirty="0" smtClean="0"/>
              <a:t>При </a:t>
            </a:r>
            <a:r>
              <a:rPr lang="ru-RU" dirty="0"/>
              <a:t>рецидивах и осложнениях необходимо прежде всего исключить </a:t>
            </a:r>
            <a:r>
              <a:rPr lang="ru-RU" dirty="0" smtClean="0"/>
              <a:t>супер или </a:t>
            </a:r>
            <a:r>
              <a:rPr lang="ru-RU" dirty="0" err="1"/>
              <a:t>реинфицирование</a:t>
            </a:r>
            <a:r>
              <a:rPr lang="ru-RU" dirty="0"/>
              <a:t>, для чего следует провести бактериологическое и серологическое обследование на присутствие другой бактериальной или вирусной инфекции (в первую очередь </a:t>
            </a:r>
            <a:r>
              <a:rPr lang="ru-RU" dirty="0" err="1"/>
              <a:t>шигеллеза</a:t>
            </a:r>
            <a:r>
              <a:rPr lang="ru-RU" dirty="0"/>
              <a:t>, </a:t>
            </a:r>
            <a:r>
              <a:rPr lang="ru-RU" dirty="0" err="1"/>
              <a:t>ротавирусной</a:t>
            </a:r>
            <a:r>
              <a:rPr lang="ru-RU" dirty="0"/>
              <a:t> инфекции или условно-патогенной флоры).</a:t>
            </a:r>
          </a:p>
        </p:txBody>
      </p:sp>
    </p:spTree>
    <p:extLst>
      <p:ext uri="{BB962C8B-B14F-4D97-AF65-F5344CB8AC3E}">
        <p14:creationId xmlns:p14="http://schemas.microsoft.com/office/powerpoint/2010/main" val="282221534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7467600" cy="562074"/>
          </a:xfrm>
        </p:spPr>
        <p:txBody>
          <a:bodyPr/>
          <a:lstStyle/>
          <a:p>
            <a:r>
              <a:rPr lang="ru-RU" b="1" dirty="0" smtClean="0">
                <a:solidFill>
                  <a:srgbClr val="000000"/>
                </a:solidFill>
                <a:latin typeface="arial"/>
              </a:rPr>
              <a:t>Клиника.</a:t>
            </a:r>
            <a:r>
              <a:rPr lang="ru-RU" b="1" dirty="0">
                <a:solidFill>
                  <a:srgbClr val="000000"/>
                </a:solidFill>
                <a:latin typeface="arial"/>
              </a:rPr>
              <a:t> 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836712"/>
            <a:ext cx="4752528" cy="5637240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arial"/>
              </a:rPr>
              <a:t>Типичные формы сальмонеллеза </a:t>
            </a:r>
          </a:p>
          <a:p>
            <a:r>
              <a:rPr lang="ru-RU" dirty="0" smtClean="0">
                <a:solidFill>
                  <a:srgbClr val="000000"/>
                </a:solidFill>
                <a:latin typeface="arial"/>
              </a:rPr>
              <a:t>начинаются остро, с нарастанием тяжести общего состояния; </a:t>
            </a:r>
          </a:p>
          <a:p>
            <a:r>
              <a:rPr lang="ru-RU" dirty="0" smtClean="0">
                <a:solidFill>
                  <a:srgbClr val="000000"/>
                </a:solidFill>
                <a:latin typeface="arial"/>
              </a:rPr>
              <a:t>лихорадка относительно длительная,</a:t>
            </a:r>
          </a:p>
          <a:p>
            <a:r>
              <a:rPr lang="ru-RU" dirty="0" smtClean="0">
                <a:solidFill>
                  <a:srgbClr val="000000"/>
                </a:solidFill>
                <a:latin typeface="arial"/>
              </a:rPr>
              <a:t> отмечаются нечастая, но продолжительная «немотивированная» рвота,</a:t>
            </a:r>
          </a:p>
          <a:p>
            <a:r>
              <a:rPr lang="ru-RU" dirty="0" smtClean="0">
                <a:solidFill>
                  <a:srgbClr val="000000"/>
                </a:solidFill>
                <a:latin typeface="arial"/>
              </a:rPr>
              <a:t> болезненность и урчание в правой подвздошной области,</a:t>
            </a:r>
          </a:p>
          <a:p>
            <a:r>
              <a:rPr lang="ru-RU" dirty="0" smtClean="0">
                <a:solidFill>
                  <a:srgbClr val="000000"/>
                </a:solidFill>
                <a:latin typeface="arial"/>
              </a:rPr>
              <a:t> густо обложенный язык, </a:t>
            </a:r>
          </a:p>
          <a:p>
            <a:r>
              <a:rPr lang="ru-RU" dirty="0" smtClean="0">
                <a:solidFill>
                  <a:srgbClr val="000000"/>
                </a:solidFill>
                <a:latin typeface="arial"/>
              </a:rPr>
              <a:t>явления метеоризма («полный живот»),</a:t>
            </a:r>
          </a:p>
          <a:p>
            <a:r>
              <a:rPr lang="ru-RU" dirty="0" err="1" smtClean="0">
                <a:solidFill>
                  <a:srgbClr val="000000"/>
                </a:solidFill>
                <a:latin typeface="arial"/>
              </a:rPr>
              <a:t>энтеритный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 или </a:t>
            </a:r>
            <a:r>
              <a:rPr lang="ru-RU" dirty="0" err="1" smtClean="0">
                <a:solidFill>
                  <a:srgbClr val="000000"/>
                </a:solidFill>
                <a:latin typeface="arial"/>
              </a:rPr>
              <a:t>энтероколитный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 стул типа «болотной тины» с неприятным, зловонным запахом. </a:t>
            </a:r>
          </a:p>
        </p:txBody>
      </p:sp>
      <p:pic>
        <p:nvPicPr>
          <p:cNvPr id="13316" name="Picture 4" descr="http://gastros.ru/images/salmonellez-simptom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9833"/>
            <a:ext cx="3891470" cy="528137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4" name="Picture 2" descr="http://zhivotu.net/wp-content/uploads/2016/08/stul-pri-salmonelles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5016" y="4437112"/>
            <a:ext cx="2323924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8265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>
                <a:solidFill>
                  <a:srgbClr val="000000"/>
                </a:solidFill>
                <a:latin typeface="arial"/>
              </a:rPr>
              <a:t>При среднетяжелых и тяжелых формах возникают </a:t>
            </a:r>
            <a:r>
              <a:rPr lang="ru-RU" dirty="0" err="1">
                <a:solidFill>
                  <a:srgbClr val="000000"/>
                </a:solidFill>
                <a:latin typeface="arial"/>
              </a:rPr>
              <a:t>гепатоспленомегалия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, особенно у детей раннего возраста, изменения ЦНС в виде вялости, </a:t>
            </a:r>
            <a:r>
              <a:rPr lang="ru-RU" dirty="0" err="1">
                <a:solidFill>
                  <a:srgbClr val="000000"/>
                </a:solidFill>
                <a:latin typeface="arial"/>
              </a:rPr>
              <a:t>оглушенности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, сонливости, в периферической крови - выраженный лейкоцитоз, </a:t>
            </a:r>
            <a:r>
              <a:rPr lang="ru-RU" dirty="0" err="1">
                <a:solidFill>
                  <a:srgbClr val="000000"/>
                </a:solidFill>
                <a:latin typeface="arial"/>
              </a:rPr>
              <a:t>нейтрофилез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 со сдвигом влево (</a:t>
            </a:r>
            <a:r>
              <a:rPr lang="ru-RU" dirty="0" err="1">
                <a:solidFill>
                  <a:srgbClr val="000000"/>
                </a:solidFill>
                <a:latin typeface="arial"/>
              </a:rPr>
              <a:t>палочкоядерный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 сдвиг), повышение СОЭ.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55253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7467600" cy="1152128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0000"/>
                </a:solidFill>
                <a:latin typeface="arial"/>
              </a:rPr>
              <a:t>Решающими в установлении диагноза являются результаты бактериологического и серологического исследования.</a:t>
            </a:r>
            <a:br>
              <a:rPr lang="ru-RU" dirty="0">
                <a:solidFill>
                  <a:srgbClr val="000000"/>
                </a:solidFill>
                <a:latin typeface="arial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1340768"/>
            <a:ext cx="7601272" cy="5133184"/>
          </a:xfrm>
        </p:spPr>
        <p:txBody>
          <a:bodyPr>
            <a:normAutofit fontScale="85000" lnSpcReduction="20000"/>
          </a:bodyPr>
          <a:lstStyle/>
          <a:p>
            <a:r>
              <a:rPr lang="ru-RU" i="1" dirty="0" smtClean="0">
                <a:solidFill>
                  <a:srgbClr val="000000"/>
                </a:solidFill>
                <a:latin typeface="arial"/>
              </a:rPr>
              <a:t>Бактериологический </a:t>
            </a:r>
            <a:r>
              <a:rPr lang="ru-RU" i="1" dirty="0">
                <a:solidFill>
                  <a:srgbClr val="000000"/>
                </a:solidFill>
                <a:latin typeface="arial"/>
              </a:rPr>
              <a:t>метод 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имеет наибольшее значение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.</a:t>
            </a:r>
          </a:p>
          <a:p>
            <a:r>
              <a:rPr lang="ru-RU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Сальмонеллы можно обнаружить в испражнениях, рвотных массах, промывных водах желудка, в моче, крови, спинномозговой жидкости. </a:t>
            </a:r>
            <a:endParaRPr lang="ru-RU" dirty="0" smtClean="0">
              <a:solidFill>
                <a:srgbClr val="000000"/>
              </a:solidFill>
              <a:latin typeface="arial"/>
            </a:endParaRPr>
          </a:p>
          <a:p>
            <a:r>
              <a:rPr lang="ru-RU" dirty="0" smtClean="0">
                <a:solidFill>
                  <a:srgbClr val="000000"/>
                </a:solidFill>
                <a:latin typeface="arial"/>
              </a:rPr>
              <a:t>Материал 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берут и делают посев на питательные среды так же, как при </a:t>
            </a:r>
            <a:r>
              <a:rPr lang="ru-RU" dirty="0" err="1">
                <a:solidFill>
                  <a:srgbClr val="000000"/>
                </a:solidFill>
                <a:latin typeface="arial"/>
              </a:rPr>
              <a:t>шигеллезе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 и других бактериальных кишечных инфекциях. </a:t>
            </a:r>
            <a:endParaRPr lang="ru-RU" dirty="0" smtClean="0">
              <a:solidFill>
                <a:srgbClr val="000000"/>
              </a:solidFill>
              <a:latin typeface="arial"/>
            </a:endParaRPr>
          </a:p>
          <a:p>
            <a:r>
              <a:rPr lang="ru-RU" dirty="0" smtClean="0">
                <a:solidFill>
                  <a:srgbClr val="000000"/>
                </a:solidFill>
                <a:latin typeface="arial"/>
              </a:rPr>
              <a:t>Посев 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испражнений, мочи, желчи проводят на элективные питательные среды (среду </a:t>
            </a:r>
            <a:r>
              <a:rPr lang="ru-RU" dirty="0" err="1">
                <a:solidFill>
                  <a:srgbClr val="000000"/>
                </a:solidFill>
                <a:latin typeface="arial"/>
              </a:rPr>
              <a:t>Плоскирева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, висмут-сульфитный </a:t>
            </a:r>
            <a:r>
              <a:rPr lang="ru-RU" dirty="0" err="1">
                <a:solidFill>
                  <a:srgbClr val="000000"/>
                </a:solidFill>
                <a:latin typeface="arial"/>
              </a:rPr>
              <a:t>агар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 и др.) или на среды обогащения (среду Мюллера, Кауфмана и др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.).</a:t>
            </a:r>
          </a:p>
          <a:p>
            <a:r>
              <a:rPr lang="ru-RU" dirty="0" smtClean="0">
                <a:solidFill>
                  <a:srgbClr val="000000"/>
                </a:solidFill>
                <a:latin typeface="arial"/>
              </a:rPr>
              <a:t> 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Посев крови следует делать на протяжении всего лихорадочного периода. Берут из вены 5-8 мл крови и засевают в 10- 20% желчный бульон или среду </a:t>
            </a:r>
            <a:r>
              <a:rPr lang="ru-RU" dirty="0" err="1" smtClean="0">
                <a:solidFill>
                  <a:srgbClr val="000000"/>
                </a:solidFill>
                <a:latin typeface="arial"/>
              </a:rPr>
              <a:t>Раппопорт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.</a:t>
            </a:r>
          </a:p>
          <a:p>
            <a:r>
              <a:rPr lang="ru-RU" dirty="0" smtClean="0">
                <a:solidFill>
                  <a:srgbClr val="000000"/>
                </a:solidFill>
                <a:latin typeface="arial"/>
              </a:rPr>
              <a:t>Процент 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положительных результатов при бактериологическом исследовании колеблется от 40 до </a:t>
            </a:r>
            <a:r>
              <a:rPr lang="ru-RU" dirty="0" smtClean="0">
                <a:solidFill>
                  <a:srgbClr val="000000"/>
                </a:solidFill>
                <a:latin typeface="arial"/>
              </a:rPr>
              <a:t>80.</a:t>
            </a:r>
          </a:p>
          <a:p>
            <a:r>
              <a:rPr lang="ru-RU" dirty="0" smtClean="0">
                <a:solidFill>
                  <a:srgbClr val="000000"/>
                </a:solidFill>
                <a:latin typeface="arial"/>
              </a:rPr>
              <a:t>Наибольшее 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число положительных результатов отмечается в 1-ю </a:t>
            </a:r>
            <a:r>
              <a:rPr lang="ru-RU" dirty="0" err="1">
                <a:solidFill>
                  <a:srgbClr val="000000"/>
                </a:solidFill>
                <a:latin typeface="arial"/>
              </a:rPr>
              <a:t>нед</a:t>
            </a:r>
            <a:r>
              <a:rPr lang="ru-RU" dirty="0">
                <a:solidFill>
                  <a:srgbClr val="000000"/>
                </a:solidFill>
                <a:latin typeface="arial"/>
              </a:rPr>
              <a:t> заболевания.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10735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681" y="0"/>
            <a:ext cx="7467600" cy="562074"/>
          </a:xfrm>
        </p:spPr>
        <p:txBody>
          <a:bodyPr/>
          <a:lstStyle/>
          <a:p>
            <a:r>
              <a:rPr lang="ru-RU" i="1" dirty="0"/>
              <a:t>Серологические методы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548680"/>
            <a:ext cx="7673280" cy="5925272"/>
          </a:xfrm>
        </p:spPr>
        <p:txBody>
          <a:bodyPr>
            <a:normAutofit fontScale="85000" lnSpcReduction="20000"/>
          </a:bodyPr>
          <a:lstStyle/>
          <a:p>
            <a:r>
              <a:rPr lang="ru-RU" i="1" dirty="0"/>
              <a:t> </a:t>
            </a:r>
            <a:r>
              <a:rPr lang="ru-RU" dirty="0"/>
              <a:t>исследования направлены на обнаружение как специфических антител в крови больного, так и антигена в </a:t>
            </a:r>
            <a:r>
              <a:rPr lang="ru-RU" dirty="0" smtClean="0"/>
              <a:t>биоматериале.</a:t>
            </a:r>
          </a:p>
          <a:p>
            <a:r>
              <a:rPr lang="ru-RU" dirty="0" smtClean="0"/>
              <a:t>Присутствие </a:t>
            </a:r>
            <a:r>
              <a:rPr lang="ru-RU" dirty="0"/>
              <a:t>специфических антител в крови больного и их титр </a:t>
            </a:r>
            <a:r>
              <a:rPr lang="ru-RU" dirty="0" smtClean="0"/>
              <a:t>в </a:t>
            </a:r>
            <a:r>
              <a:rPr lang="ru-RU" dirty="0"/>
              <a:t>настоящее время в практической работе </a:t>
            </a:r>
            <a:r>
              <a:rPr lang="ru-RU" dirty="0" smtClean="0"/>
              <a:t>используют РНГА с </a:t>
            </a:r>
            <a:r>
              <a:rPr lang="ru-RU" dirty="0" err="1" smtClean="0"/>
              <a:t>эритроцитарными</a:t>
            </a:r>
            <a:r>
              <a:rPr lang="ru-RU" dirty="0" smtClean="0"/>
              <a:t> </a:t>
            </a:r>
            <a:r>
              <a:rPr lang="ru-RU" dirty="0" err="1" smtClean="0"/>
              <a:t>диагностикумами</a:t>
            </a:r>
            <a:r>
              <a:rPr lang="ru-RU" dirty="0" smtClean="0"/>
              <a:t>, она </a:t>
            </a:r>
            <a:r>
              <a:rPr lang="ru-RU" dirty="0"/>
              <a:t>как более чувствительная и специфическая реакция, чем РА. </a:t>
            </a:r>
            <a:endParaRPr lang="ru-RU" dirty="0" smtClean="0"/>
          </a:p>
          <a:p>
            <a:r>
              <a:rPr lang="ru-RU" dirty="0" smtClean="0"/>
              <a:t>Отрицательные </a:t>
            </a:r>
            <a:r>
              <a:rPr lang="ru-RU" dirty="0"/>
              <a:t>результаты серологического исследования бывают при легчайших, стертых формах болезни, а также у детей раннего возраста и новорожденных при тяжелых формах заболевания.</a:t>
            </a:r>
          </a:p>
          <a:p>
            <a:r>
              <a:rPr lang="ru-RU" dirty="0"/>
              <a:t>Для обнаружения антигенов сальмонелл в </a:t>
            </a:r>
            <a:r>
              <a:rPr lang="ru-RU" dirty="0" err="1"/>
              <a:t>копрофильтратах</a:t>
            </a:r>
            <a:r>
              <a:rPr lang="ru-RU" dirty="0"/>
              <a:t>, моче используют реакцию </a:t>
            </a:r>
            <a:r>
              <a:rPr lang="ru-RU" dirty="0" err="1"/>
              <a:t>коагглютинации</a:t>
            </a:r>
            <a:r>
              <a:rPr lang="ru-RU" dirty="0"/>
              <a:t> (РКА) и ИФА, который позволяет определить титр антител в крови. </a:t>
            </a:r>
            <a:endParaRPr lang="ru-RU" dirty="0" smtClean="0"/>
          </a:p>
          <a:p>
            <a:r>
              <a:rPr lang="ru-RU" dirty="0" smtClean="0"/>
              <a:t>Это </a:t>
            </a:r>
            <a:r>
              <a:rPr lang="ru-RU" dirty="0"/>
              <a:t>более эффективный и перспективный метод, так как с его помощью можно раздельно определить специфические антитела разных классов (А, М, G). </a:t>
            </a:r>
            <a:endParaRPr lang="ru-RU" dirty="0" smtClean="0"/>
          </a:p>
          <a:p>
            <a:r>
              <a:rPr lang="ru-RU" dirty="0" smtClean="0"/>
              <a:t>Наличие </a:t>
            </a:r>
            <a:r>
              <a:rPr lang="ru-RU" dirty="0"/>
              <a:t>иммуноглобулинов - специфических антител класса М - всегда свидетельствует об активном инфекционном процессе.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51553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28173"/>
            <a:ext cx="8820472" cy="592515"/>
          </a:xfrm>
        </p:spPr>
        <p:txBody>
          <a:bodyPr>
            <a:normAutofit/>
          </a:bodyPr>
          <a:lstStyle/>
          <a:p>
            <a:r>
              <a:rPr lang="ru-RU" b="1" dirty="0"/>
              <a:t>Мероприятия в эпидемическом очаге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323528" y="692696"/>
            <a:ext cx="7601272" cy="6165304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rgbClr val="333333"/>
                </a:solidFill>
                <a:latin typeface="arial"/>
              </a:rPr>
              <a:t>1. Госпитализация больных (в отдельных случаях и носителей) проводится по клиническим и эпидемиологическим показаниям.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333333"/>
                </a:solidFill>
                <a:latin typeface="arial"/>
              </a:rPr>
              <a:t>2. Регистрация и учет лабораторно подтвержденных заболеваний по формам № 60-леч., 60-СЭС и 85. 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333333"/>
                </a:solidFill>
                <a:latin typeface="arial"/>
              </a:rPr>
              <a:t>3. Тщательная уборка помещения где был больной, с уничтожением остатков инфицированной пищи (после отбора проб на лабораторное исследование).</a:t>
            </a:r>
            <a:r>
              <a:rPr lang="ru-RU" dirty="0"/>
              <a:t/>
            </a:r>
            <a:br>
              <a:rPr lang="ru-RU" dirty="0"/>
            </a:br>
            <a:r>
              <a:rPr lang="ru-RU" dirty="0">
                <a:solidFill>
                  <a:srgbClr val="333333"/>
                </a:solidFill>
                <a:latin typeface="arial"/>
              </a:rPr>
              <a:t>4. Мероприятия в отношении контактировавших включают наблюдение за ними в течение недели с посещением очага на 2, 5, 7-й день после выявления </a:t>
            </a:r>
            <a:r>
              <a:rPr lang="ru-RU" dirty="0" smtClean="0">
                <a:solidFill>
                  <a:srgbClr val="333333"/>
                </a:solidFill>
                <a:latin typeface="arial"/>
              </a:rPr>
              <a:t>больного.</a:t>
            </a:r>
          </a:p>
          <a:p>
            <a:r>
              <a:rPr lang="ru-RU" dirty="0" smtClean="0">
                <a:solidFill>
                  <a:srgbClr val="333333"/>
                </a:solidFill>
                <a:latin typeface="arial"/>
              </a:rPr>
              <a:t>Контактировавшие </a:t>
            </a:r>
            <a:r>
              <a:rPr lang="ru-RU" dirty="0">
                <a:solidFill>
                  <a:srgbClr val="333333"/>
                </a:solidFill>
                <a:latin typeface="arial"/>
              </a:rPr>
              <a:t>с больным лица, работающие на предприятиях пищевой промышленности и приравненных к ним, дети, посещающие детские учреждения, а также дети из детских домов и школ-интернатов однократно обследуются </a:t>
            </a:r>
            <a:r>
              <a:rPr lang="ru-RU" dirty="0" err="1">
                <a:solidFill>
                  <a:srgbClr val="333333"/>
                </a:solidFill>
                <a:latin typeface="arial"/>
              </a:rPr>
              <a:t>бактериологически</a:t>
            </a:r>
            <a:r>
              <a:rPr lang="ru-RU" dirty="0">
                <a:solidFill>
                  <a:srgbClr val="333333"/>
                </a:solidFill>
                <a:latin typeface="arial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8578949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srgbClr val="333333"/>
                </a:solidFill>
                <a:latin typeface="arial"/>
              </a:rPr>
              <a:t>Мероприятия при групповых заболеваниях сальмонеллезом. </a:t>
            </a:r>
            <a:br>
              <a:rPr lang="ru-RU" dirty="0">
                <a:solidFill>
                  <a:srgbClr val="333333"/>
                </a:solidFill>
                <a:latin typeface="arial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07504" y="1052736"/>
            <a:ext cx="7817296" cy="5421216"/>
          </a:xfrm>
        </p:spPr>
        <p:txBody>
          <a:bodyPr>
            <a:normAutofit fontScale="92500" lnSpcReduction="10000"/>
          </a:bodyPr>
          <a:lstStyle/>
          <a:p>
            <a:r>
              <a:rPr lang="ru-RU" dirty="0">
                <a:solidFill>
                  <a:srgbClr val="333333"/>
                </a:solidFill>
                <a:latin typeface="arial"/>
              </a:rPr>
              <a:t>Во время вспышки, помимо оказания лечебной помощи заболевшим, необходимо предотвратить новые заражения, для чего следует прекратить использование пищеблока, где питались заболевшие. </a:t>
            </a:r>
            <a:endParaRPr lang="ru-RU" dirty="0" smtClean="0">
              <a:solidFill>
                <a:srgbClr val="333333"/>
              </a:solidFill>
              <a:latin typeface="arial"/>
            </a:endParaRPr>
          </a:p>
          <a:p>
            <a:r>
              <a:rPr lang="ru-RU" dirty="0" smtClean="0">
                <a:solidFill>
                  <a:srgbClr val="333333"/>
                </a:solidFill>
                <a:latin typeface="arial"/>
              </a:rPr>
              <a:t>Если </a:t>
            </a:r>
            <a:r>
              <a:rPr lang="ru-RU" dirty="0">
                <a:solidFill>
                  <a:srgbClr val="333333"/>
                </a:solidFill>
                <a:latin typeface="arial"/>
              </a:rPr>
              <a:t>это невозможно (другого пищеблока поблизости нет), следует до окончания обследования ограничить меню теми блюдами, доброкачественность которых не вызывает сомнений (обычно блюда из круп и овощей</a:t>
            </a:r>
            <a:r>
              <a:rPr lang="ru-RU" dirty="0" smtClean="0">
                <a:solidFill>
                  <a:srgbClr val="333333"/>
                </a:solidFill>
                <a:latin typeface="arial"/>
              </a:rPr>
              <a:t>).</a:t>
            </a:r>
            <a:endParaRPr lang="ru-RU" dirty="0" smtClean="0"/>
          </a:p>
          <a:p>
            <a:r>
              <a:rPr lang="ru-RU" dirty="0" smtClean="0">
                <a:solidFill>
                  <a:srgbClr val="333333"/>
                </a:solidFill>
                <a:latin typeface="arial"/>
              </a:rPr>
              <a:t>В </a:t>
            </a:r>
            <a:r>
              <a:rPr lang="ru-RU" dirty="0">
                <a:solidFill>
                  <a:srgbClr val="333333"/>
                </a:solidFill>
                <a:latin typeface="arial"/>
              </a:rPr>
              <a:t>возможно короткий срок следует произвести обследование и выявить зараженный продукт; установить этиологию вспышки; выявить механизм заражения продукта и факторы, способствовавшие накоплению </a:t>
            </a:r>
            <a:r>
              <a:rPr lang="ru-RU" dirty="0" smtClean="0">
                <a:solidFill>
                  <a:srgbClr val="333333"/>
                </a:solidFill>
                <a:latin typeface="arial"/>
              </a:rPr>
              <a:t>возбудителей.</a:t>
            </a:r>
            <a:endParaRPr lang="ru-RU" dirty="0" smtClean="0"/>
          </a:p>
          <a:p>
            <a:r>
              <a:rPr lang="ru-RU" dirty="0" smtClean="0">
                <a:solidFill>
                  <a:srgbClr val="333333"/>
                </a:solidFill>
                <a:latin typeface="arial"/>
              </a:rPr>
              <a:t>Обследование </a:t>
            </a:r>
            <a:r>
              <a:rPr lang="ru-RU" dirty="0">
                <a:solidFill>
                  <a:srgbClr val="333333"/>
                </a:solidFill>
                <a:latin typeface="arial"/>
              </a:rPr>
              <a:t>обычно проводится эпидемиологом совместно с санитарным врачом, иногда с участием ветеринарных специалистов.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688464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116632"/>
            <a:ext cx="7924800" cy="6357320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333333"/>
                </a:solidFill>
                <a:latin typeface="arial"/>
              </a:rPr>
              <a:t>Для установления зараженного продукта всех пострадавших подробно опрашивают, чем они питались в последние двое суток до </a:t>
            </a:r>
            <a:r>
              <a:rPr lang="ru-RU" dirty="0" smtClean="0">
                <a:solidFill>
                  <a:srgbClr val="333333"/>
                </a:solidFill>
                <a:latin typeface="arial"/>
              </a:rPr>
              <a:t>заболевания.</a:t>
            </a:r>
            <a:endParaRPr lang="ru-RU" dirty="0" smtClean="0"/>
          </a:p>
          <a:p>
            <a:r>
              <a:rPr lang="ru-RU" dirty="0" smtClean="0">
                <a:solidFill>
                  <a:srgbClr val="333333"/>
                </a:solidFill>
                <a:latin typeface="arial"/>
              </a:rPr>
              <a:t>Лабораторному </a:t>
            </a:r>
            <a:r>
              <a:rPr lang="ru-RU" dirty="0">
                <a:solidFill>
                  <a:srgbClr val="333333"/>
                </a:solidFill>
                <a:latin typeface="arial"/>
              </a:rPr>
              <a:t>исследованию подвергают пробы заподозренных пищевых продуктов, смывы с посуды, кухонного инвентаря. </a:t>
            </a:r>
            <a:endParaRPr lang="ru-RU" dirty="0" smtClean="0">
              <a:solidFill>
                <a:srgbClr val="333333"/>
              </a:solidFill>
              <a:latin typeface="arial"/>
            </a:endParaRPr>
          </a:p>
          <a:p>
            <a:r>
              <a:rPr lang="ru-RU" dirty="0" smtClean="0">
                <a:solidFill>
                  <a:srgbClr val="333333"/>
                </a:solidFill>
                <a:latin typeface="arial"/>
              </a:rPr>
              <a:t>Материал </a:t>
            </a:r>
            <a:r>
              <a:rPr lang="ru-RU" dirty="0">
                <a:solidFill>
                  <a:srgbClr val="333333"/>
                </a:solidFill>
                <a:latin typeface="arial"/>
              </a:rPr>
              <a:t>забирается также от больных (рвотные массы, кал, кровь на </a:t>
            </a:r>
            <a:r>
              <a:rPr lang="ru-RU" dirty="0" err="1">
                <a:solidFill>
                  <a:srgbClr val="333333"/>
                </a:solidFill>
                <a:latin typeface="arial"/>
              </a:rPr>
              <a:t>гемокультуру</a:t>
            </a:r>
            <a:r>
              <a:rPr lang="ru-RU" dirty="0">
                <a:solidFill>
                  <a:srgbClr val="333333"/>
                </a:solidFill>
                <a:latin typeface="arial"/>
              </a:rPr>
              <a:t> в первые часы заболевания, кровь </a:t>
            </a:r>
            <a:endParaRPr lang="ru-RU" dirty="0" smtClean="0">
              <a:solidFill>
                <a:srgbClr val="333333"/>
              </a:solidFill>
              <a:latin typeface="arial"/>
            </a:endParaRPr>
          </a:p>
          <a:p>
            <a:r>
              <a:rPr lang="ru-RU" dirty="0" smtClean="0">
                <a:solidFill>
                  <a:srgbClr val="333333"/>
                </a:solidFill>
                <a:latin typeface="arial"/>
              </a:rPr>
              <a:t>Для </a:t>
            </a:r>
            <a:r>
              <a:rPr lang="ru-RU" dirty="0">
                <a:solidFill>
                  <a:srgbClr val="333333"/>
                </a:solidFill>
                <a:latin typeface="arial"/>
              </a:rPr>
              <a:t>серологический исследований в конце первой - начале второй недели с момента заболевания</a:t>
            </a:r>
            <a:r>
              <a:rPr lang="ru-RU" dirty="0" smtClean="0">
                <a:solidFill>
                  <a:srgbClr val="333333"/>
                </a:solidFill>
                <a:latin typeface="arial"/>
              </a:rPr>
              <a:t>).</a:t>
            </a:r>
          </a:p>
          <a:p>
            <a:r>
              <a:rPr lang="ru-RU" dirty="0" smtClean="0">
                <a:solidFill>
                  <a:srgbClr val="333333"/>
                </a:solidFill>
                <a:latin typeface="arial"/>
              </a:rPr>
              <a:t>Этиология </a:t>
            </a:r>
            <a:r>
              <a:rPr lang="ru-RU" dirty="0">
                <a:solidFill>
                  <a:srgbClr val="333333"/>
                </a:solidFill>
                <a:latin typeface="arial"/>
              </a:rPr>
              <a:t>заболевания может считаться точно установленной при совпадении </a:t>
            </a:r>
            <a:r>
              <a:rPr lang="ru-RU" dirty="0" err="1">
                <a:solidFill>
                  <a:srgbClr val="333333"/>
                </a:solidFill>
                <a:latin typeface="arial"/>
              </a:rPr>
              <a:t>серовара</a:t>
            </a:r>
            <a:r>
              <a:rPr lang="ru-RU" dirty="0">
                <a:solidFill>
                  <a:srgbClr val="333333"/>
                </a:solidFill>
                <a:latin typeface="arial"/>
              </a:rPr>
              <a:t> (и желательно </a:t>
            </a:r>
            <a:r>
              <a:rPr lang="ru-RU" dirty="0" err="1">
                <a:solidFill>
                  <a:srgbClr val="333333"/>
                </a:solidFill>
                <a:latin typeface="arial"/>
              </a:rPr>
              <a:t>фаготипа</a:t>
            </a:r>
            <a:r>
              <a:rPr lang="ru-RU" dirty="0">
                <a:solidFill>
                  <a:srgbClr val="333333"/>
                </a:solidFill>
                <a:latin typeface="arial"/>
              </a:rPr>
              <a:t>) сальмонелл, выделенных от заболевших и из продукта, вызвавшего заражение.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039618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260648"/>
            <a:ext cx="7745288" cy="6213304"/>
          </a:xfrm>
        </p:spPr>
        <p:txBody>
          <a:bodyPr>
            <a:normAutofit fontScale="92500" lnSpcReduction="20000"/>
          </a:bodyPr>
          <a:lstStyle/>
          <a:p>
            <a:r>
              <a:rPr lang="ru-RU" dirty="0"/>
              <a:t>Для выявления механизма заражения продуктов и факторов, способствующих накоплению возбудителя, обследователь, зная зараженный продукт, «движется по ходу продукта» - от места получения до потребителя, выявляя все санитарные нарушения, имевшие место на разных этапах продвижения продукта. </a:t>
            </a:r>
            <a:endParaRPr lang="ru-RU" dirty="0" smtClean="0"/>
          </a:p>
          <a:p>
            <a:r>
              <a:rPr lang="ru-RU" dirty="0" smtClean="0"/>
              <a:t>Такое </a:t>
            </a:r>
            <a:r>
              <a:rPr lang="ru-RU" dirty="0"/>
              <a:t>обследование предусматривает личный осмотр различных предприятий, проверку документации, опрос работников пищевых предприятий, различные лабораторные исследования (обследование работающих в пищеблоках, смывы с оборудования, иногда исследование грызунов</a:t>
            </a:r>
            <a:r>
              <a:rPr lang="ru-RU" dirty="0" smtClean="0"/>
              <a:t>).</a:t>
            </a:r>
          </a:p>
          <a:p>
            <a:r>
              <a:rPr lang="ru-RU" dirty="0" smtClean="0"/>
              <a:t>При </a:t>
            </a:r>
            <a:r>
              <a:rPr lang="ru-RU" dirty="0"/>
              <a:t>ликвидации групповых заболеваний сальмонеллезом, помимо изъятия зараженных продуктов, необходимо провести дезинфекционные (помещения, оборудование) и в ряде случаев дезинсекционные и </a:t>
            </a:r>
            <a:r>
              <a:rPr lang="ru-RU" dirty="0" err="1"/>
              <a:t>дератизационные</a:t>
            </a:r>
            <a:r>
              <a:rPr lang="ru-RU" dirty="0"/>
              <a:t> </a:t>
            </a:r>
            <a:r>
              <a:rPr lang="ru-RU" dirty="0" smtClean="0"/>
              <a:t>мероприятия.</a:t>
            </a:r>
          </a:p>
          <a:p>
            <a:r>
              <a:rPr lang="ru-RU" dirty="0" smtClean="0"/>
              <a:t>Если </a:t>
            </a:r>
            <a:r>
              <a:rPr lang="ru-RU" dirty="0"/>
              <a:t>среди обслуживающего персонала выделены носители, то необходимо отстранить их от работы.</a:t>
            </a:r>
          </a:p>
        </p:txBody>
      </p:sp>
    </p:spTree>
    <p:extLst>
      <p:ext uri="{BB962C8B-B14F-4D97-AF65-F5344CB8AC3E}">
        <p14:creationId xmlns:p14="http://schemas.microsoft.com/office/powerpoint/2010/main" val="76715083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resteqio.ru/wp-content/uploads/2015/08/salmonellez-simptomy-i-lechenie-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476672"/>
            <a:ext cx="9232035" cy="5762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27927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869</TotalTime>
  <Words>1131</Words>
  <Application>Microsoft Office PowerPoint</Application>
  <PresentationFormat>Экран (4:3)</PresentationFormat>
  <Paragraphs>92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Эркер</vt:lpstr>
      <vt:lpstr>Характеристика пищевой вспышки сальмонеллеза. Особенности расследования.</vt:lpstr>
      <vt:lpstr>Презентация PowerPoint</vt:lpstr>
      <vt:lpstr>Эпидемиология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Факторы и пути передачи</vt:lpstr>
      <vt:lpstr>Презентация PowerPoint</vt:lpstr>
      <vt:lpstr>Презентация PowerPoint</vt:lpstr>
      <vt:lpstr>Презентация PowerPoint</vt:lpstr>
      <vt:lpstr>Характеристика эпидемического процесса. </vt:lpstr>
      <vt:lpstr>Презентация PowerPoint</vt:lpstr>
      <vt:lpstr>Течение</vt:lpstr>
      <vt:lpstr>Клиника. </vt:lpstr>
      <vt:lpstr>Презентация PowerPoint</vt:lpstr>
      <vt:lpstr>Решающими в установлении диагноза являются результаты бактериологического и серологического исследования. </vt:lpstr>
      <vt:lpstr>Серологические методы</vt:lpstr>
      <vt:lpstr>Мероприятия в эпидемическом очаге</vt:lpstr>
      <vt:lpstr>Мероприятия при групповых заболеваниях сальмонеллезом.  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Характеристика пищевой вспышки сальмонеллеза. Особенности расследования.</dc:title>
  <dc:creator>User</dc:creator>
  <cp:lastModifiedBy>Михеева Е.В. Михеева</cp:lastModifiedBy>
  <cp:revision>11</cp:revision>
  <dcterms:created xsi:type="dcterms:W3CDTF">2016-10-31T16:08:28Z</dcterms:created>
  <dcterms:modified xsi:type="dcterms:W3CDTF">2021-10-14T03:00:06Z</dcterms:modified>
</cp:coreProperties>
</file>