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6"/>
  </p:notesMasterIdLst>
  <p:sldIdLst>
    <p:sldId id="256" r:id="rId2"/>
    <p:sldId id="321" r:id="rId3"/>
    <p:sldId id="266" r:id="rId4"/>
    <p:sldId id="308" r:id="rId5"/>
    <p:sldId id="311" r:id="rId6"/>
    <p:sldId id="324" r:id="rId7"/>
    <p:sldId id="281" r:id="rId8"/>
    <p:sldId id="307" r:id="rId9"/>
    <p:sldId id="345" r:id="rId10"/>
    <p:sldId id="346" r:id="rId11"/>
    <p:sldId id="347" r:id="rId12"/>
    <p:sldId id="280" r:id="rId13"/>
    <p:sldId id="279" r:id="rId14"/>
    <p:sldId id="312" r:id="rId15"/>
    <p:sldId id="313" r:id="rId16"/>
    <p:sldId id="314" r:id="rId17"/>
    <p:sldId id="316" r:id="rId18"/>
    <p:sldId id="319" r:id="rId19"/>
    <p:sldId id="315" r:id="rId20"/>
    <p:sldId id="278" r:id="rId21"/>
    <p:sldId id="277" r:id="rId22"/>
    <p:sldId id="276" r:id="rId23"/>
    <p:sldId id="275" r:id="rId24"/>
    <p:sldId id="274" r:id="rId25"/>
    <p:sldId id="318" r:id="rId26"/>
    <p:sldId id="273" r:id="rId27"/>
    <p:sldId id="317" r:id="rId28"/>
    <p:sldId id="272" r:id="rId29"/>
    <p:sldId id="271" r:id="rId30"/>
    <p:sldId id="270" r:id="rId31"/>
    <p:sldId id="269" r:id="rId32"/>
    <p:sldId id="320" r:id="rId33"/>
    <p:sldId id="268" r:id="rId34"/>
    <p:sldId id="267" r:id="rId35"/>
    <p:sldId id="336" r:id="rId36"/>
    <p:sldId id="337" r:id="rId37"/>
    <p:sldId id="338" r:id="rId38"/>
    <p:sldId id="257" r:id="rId39"/>
    <p:sldId id="265" r:id="rId40"/>
    <p:sldId id="264" r:id="rId41"/>
    <p:sldId id="263" r:id="rId42"/>
    <p:sldId id="262" r:id="rId43"/>
    <p:sldId id="322" r:id="rId44"/>
    <p:sldId id="261" r:id="rId45"/>
    <p:sldId id="325" r:id="rId46"/>
    <p:sldId id="300" r:id="rId47"/>
    <p:sldId id="299" r:id="rId48"/>
    <p:sldId id="298" r:id="rId49"/>
    <p:sldId id="323" r:id="rId50"/>
    <p:sldId id="342" r:id="rId51"/>
    <p:sldId id="296" r:id="rId52"/>
    <p:sldId id="295" r:id="rId53"/>
    <p:sldId id="339" r:id="rId54"/>
    <p:sldId id="309" r:id="rId55"/>
    <p:sldId id="340" r:id="rId56"/>
    <p:sldId id="341" r:id="rId57"/>
    <p:sldId id="310" r:id="rId58"/>
    <p:sldId id="294" r:id="rId59"/>
    <p:sldId id="292" r:id="rId60"/>
    <p:sldId id="291" r:id="rId61"/>
    <p:sldId id="290" r:id="rId62"/>
    <p:sldId id="328" r:id="rId63"/>
    <p:sldId id="289" r:id="rId64"/>
    <p:sldId id="288" r:id="rId65"/>
    <p:sldId id="287" r:id="rId66"/>
    <p:sldId id="343" r:id="rId67"/>
    <p:sldId id="286" r:id="rId68"/>
    <p:sldId id="330" r:id="rId69"/>
    <p:sldId id="285" r:id="rId70"/>
    <p:sldId id="284" r:id="rId71"/>
    <p:sldId id="283" r:id="rId72"/>
    <p:sldId id="282" r:id="rId73"/>
    <p:sldId id="305" r:id="rId74"/>
    <p:sldId id="334" r:id="rId75"/>
    <p:sldId id="335" r:id="rId76"/>
    <p:sldId id="303" r:id="rId77"/>
    <p:sldId id="331" r:id="rId78"/>
    <p:sldId id="332" r:id="rId79"/>
    <p:sldId id="333" r:id="rId80"/>
    <p:sldId id="302" r:id="rId81"/>
    <p:sldId id="301" r:id="rId82"/>
    <p:sldId id="258" r:id="rId83"/>
    <p:sldId id="260" r:id="rId84"/>
    <p:sldId id="259" r:id="rId8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3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ableStyles" Target="tableStyle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D4453C-9314-43CC-B0A0-B08B979CE4D5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C1A1E-5FB8-4AFA-B6CC-44CA470E9B0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C1A1E-5FB8-4AFA-B6CC-44CA470E9B05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C1A1E-5FB8-4AFA-B6CC-44CA470E9B05}" type="slidenum">
              <a:rPr lang="ru-RU" smtClean="0"/>
              <a:pPr/>
              <a:t>64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928670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ГБОУ ВПО</a:t>
            </a:r>
            <a:r>
              <a:rPr lang="en-US" sz="3200" dirty="0" smtClean="0"/>
              <a:t> </a:t>
            </a:r>
            <a:r>
              <a:rPr lang="ru-RU" sz="3200" dirty="0" smtClean="0"/>
              <a:t>НГМУ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кафедра гигиены и экологии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ru-RU" dirty="0" smtClean="0"/>
              <a:t>Специальность</a:t>
            </a:r>
            <a:r>
              <a:rPr lang="en-US" dirty="0" smtClean="0"/>
              <a:t> -</a:t>
            </a:r>
            <a:r>
              <a:rPr lang="ru-RU" dirty="0" smtClean="0"/>
              <a:t> 0</a:t>
            </a:r>
            <a:r>
              <a:rPr lang="en-US" dirty="0" smtClean="0"/>
              <a:t>6</a:t>
            </a:r>
            <a:r>
              <a:rPr lang="ru-RU" dirty="0" smtClean="0"/>
              <a:t>010</a:t>
            </a:r>
            <a:r>
              <a:rPr lang="en-US" dirty="0" smtClean="0"/>
              <a:t>1</a:t>
            </a:r>
            <a:r>
              <a:rPr lang="ru-RU" dirty="0" smtClean="0"/>
              <a:t> «Лечебное дело»</a:t>
            </a:r>
          </a:p>
          <a:p>
            <a:pPr algn="l"/>
            <a:r>
              <a:rPr lang="ru-RU" dirty="0" smtClean="0"/>
              <a:t>Дисциплина</a:t>
            </a:r>
            <a:r>
              <a:rPr lang="en-US" dirty="0" smtClean="0"/>
              <a:t> - </a:t>
            </a:r>
            <a:r>
              <a:rPr lang="ru-RU" dirty="0" smtClean="0"/>
              <a:t> ОПД.Ф.01 «Гигиена с основами экологии</a:t>
            </a:r>
            <a:r>
              <a:rPr lang="en-US" dirty="0" smtClean="0"/>
              <a:t> </a:t>
            </a:r>
            <a:r>
              <a:rPr lang="ru-RU" dirty="0" smtClean="0"/>
              <a:t> человека, военная гигиена»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algn="ctr"/>
            <a:r>
              <a:rPr lang="ru-RU" sz="8000" b="1" i="1" dirty="0" smtClean="0"/>
              <a:t>Раздел  «Гигиена питания</a:t>
            </a:r>
            <a:r>
              <a:rPr lang="ru-RU" b="1" i="1" dirty="0" smtClean="0"/>
              <a:t>»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Тема  1.  Методика гигиенической оценки индивидуального питания, методы изучения и оценки пищевого статуса питания.</a:t>
            </a:r>
            <a:endParaRPr lang="ru-RU" sz="8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Тема  2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8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Гигиеническая оценка адекватности питания по показателям витаминной обеспеченности организма.</a:t>
            </a:r>
            <a:endParaRPr lang="ru-RU" sz="8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Тема  3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8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Методы определения биологической ценности и доброкачественности продуктов питания </a:t>
            </a:r>
          </a:p>
          <a:p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Тема  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.  Особенности питания различных групп населения. Методика оценки адекватности питания по меню-раскладке.</a:t>
            </a:r>
            <a:endParaRPr lang="ru-RU" sz="8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Тема  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5.  Пищевые отравления: методика расследования и профилактика.</a:t>
            </a:r>
            <a:endParaRPr lang="ru-RU" sz="8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ПЛАН  7 семестра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ctr"/>
            <a:r>
              <a:rPr lang="ru-RU" sz="3600" b="1" i="1" dirty="0" smtClean="0">
                <a:latin typeface="Arial Black" pitchFamily="34" charset="0"/>
              </a:rPr>
              <a:t>Раздел: «Военная гигиена»</a:t>
            </a:r>
            <a:endParaRPr lang="ru-RU" sz="3600" dirty="0" smtClean="0"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atin typeface="Arial Black" pitchFamily="34" charset="0"/>
              </a:rPr>
              <a:t> </a:t>
            </a:r>
            <a:endParaRPr lang="ru-RU" sz="2800" dirty="0" smtClean="0">
              <a:latin typeface="Arial Black" pitchFamily="34" charset="0"/>
            </a:endParaRPr>
          </a:p>
          <a:p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     Тема  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6.  Основы организации и проведения  санитарного надзора за питанием войск в полевых условиях.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Arial Black" pitchFamily="34" charset="0"/>
              </a:rPr>
              <a:t>  </a:t>
            </a:r>
            <a:endParaRPr lang="ru-RU" sz="2800" dirty="0" smtClean="0">
              <a:latin typeface="Arial Black" pitchFamily="34" charset="0"/>
            </a:endParaRPr>
          </a:p>
          <a:p>
            <a:pPr algn="ctr"/>
            <a:r>
              <a:rPr lang="ru-RU" sz="3600" b="1" i="1" dirty="0" smtClean="0">
                <a:latin typeface="Arial Black" pitchFamily="34" charset="0"/>
              </a:rPr>
              <a:t>Раздел  «Гигиена детей и подростков»</a:t>
            </a:r>
            <a:endParaRPr lang="ru-RU" sz="3600" dirty="0" smtClean="0">
              <a:latin typeface="Arial Black" pitchFamily="34" charset="0"/>
            </a:endParaRPr>
          </a:p>
          <a:p>
            <a:pPr>
              <a:buNone/>
            </a:pPr>
            <a:r>
              <a:rPr lang="ru-RU" sz="2800" b="1" dirty="0" smtClean="0">
                <a:latin typeface="Arial Black" pitchFamily="34" charset="0"/>
              </a:rPr>
              <a:t> </a:t>
            </a:r>
            <a:endParaRPr lang="ru-RU" sz="2800" dirty="0" smtClean="0">
              <a:latin typeface="Arial Black" pitchFamily="34" charset="0"/>
            </a:endParaRPr>
          </a:p>
          <a:p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      Тема  7.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Гигиеническая  оценка физического развития детей и подростков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      Тема  8. 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Комплексная оценка состояния здоровья детей и подростков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      Тема 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Гигиена образовательной деятельности. Оценка степени готовности детей для поступления в школу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План, продолжение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b="1" dirty="0" smtClean="0"/>
          </a:p>
          <a:p>
            <a:pPr algn="ctr"/>
            <a:r>
              <a:rPr lang="ru-RU" b="1" dirty="0" smtClean="0"/>
              <a:t>1 этап </a:t>
            </a:r>
          </a:p>
          <a:p>
            <a:pPr>
              <a:buNone/>
            </a:pPr>
            <a:r>
              <a:rPr lang="ru-RU" dirty="0" smtClean="0"/>
              <a:t>– АСТ тестирование</a:t>
            </a:r>
          </a:p>
          <a:p>
            <a:pPr>
              <a:buNone/>
            </a:pPr>
            <a:r>
              <a:rPr lang="ru-RU" dirty="0" smtClean="0"/>
              <a:t>   230 заданий</a:t>
            </a:r>
          </a:p>
          <a:p>
            <a:pPr algn="ctr"/>
            <a:r>
              <a:rPr lang="ru-RU" b="1" dirty="0" smtClean="0"/>
              <a:t>2 этап </a:t>
            </a:r>
          </a:p>
          <a:p>
            <a:pPr>
              <a:buNone/>
            </a:pPr>
            <a:r>
              <a:rPr lang="ru-RU" dirty="0" smtClean="0"/>
              <a:t>–  устное собеседование (билет 3 вопроса)    </a:t>
            </a:r>
          </a:p>
          <a:p>
            <a:pPr>
              <a:buNone/>
            </a:pPr>
            <a:r>
              <a:rPr lang="ru-RU" dirty="0" smtClean="0"/>
              <a:t>-  прием  практических навыков (решение ситуационной задачи)</a:t>
            </a:r>
          </a:p>
          <a:p>
            <a:pPr>
              <a:buNone/>
            </a:pPr>
            <a:r>
              <a:rPr lang="ru-RU" dirty="0" smtClean="0"/>
              <a:t>  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Экзамен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Архангельский В.И., Бабенко О.В.Руководство к практическим занятиям по военной гигиене – М.: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ГЭОТаР-Медиа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2007. – 432 с.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Гигиена  /под ред. Г.И. Румянцева. – М.: ГЭОТАР Медицина, 2000. – 608 с.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Гигиена: учебник. \Под ред. акад. РАМН  Г.И. Румянцева. – 2-е изд.,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перераб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и доп. – М.: ГЭОТАР -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Медиа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2009. – 608 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Кучма В.Р. Гигиена детей и подростков Учебник М.: Медицина, 2004. – 426 с., 2009 –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Мельниченко П.И., Огарков П.И., Лизунов Ю.В. Военная гигиена и военная эпидемиология: Учебник. – М.: ОАО «Издательство « Медицина»», 2005. – 400с..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Пивоваров Ю.П.,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Королик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В.В.,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Зиневич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Л.С. Гигиена и основы экологии человека. Серия «Учебники и учебные пособия». Ростов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/Д Ж Феникс, 2002 – 512 с.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Литература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i="1" dirty="0" smtClean="0"/>
              <a:t>Цель занятия</a:t>
            </a:r>
            <a:r>
              <a:rPr lang="ru-RU" dirty="0" smtClean="0"/>
              <a:t>:</a:t>
            </a:r>
          </a:p>
          <a:p>
            <a:r>
              <a:rPr lang="ru-RU" dirty="0" smtClean="0"/>
              <a:t>Ознакомить студентов со значимостью и основными принципами построения рационального питания</a:t>
            </a:r>
          </a:p>
          <a:p>
            <a:r>
              <a:rPr lang="ru-RU" dirty="0" smtClean="0"/>
              <a:t>Усвоить структуру и содержание норм физиологической потребности организма в энергии и </a:t>
            </a:r>
            <a:r>
              <a:rPr lang="ru-RU" dirty="0" err="1" smtClean="0"/>
              <a:t>нутриентах</a:t>
            </a:r>
            <a:endParaRPr lang="ru-RU" dirty="0" smtClean="0"/>
          </a:p>
          <a:p>
            <a:r>
              <a:rPr lang="ru-RU" dirty="0" smtClean="0"/>
              <a:t>Ознакомить с основными методами оценки адекватности питания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Тема  1.  </a:t>
            </a:r>
            <a:br>
              <a:rPr lang="ru-RU" sz="2200" dirty="0" smtClean="0"/>
            </a:br>
            <a:r>
              <a:rPr lang="ru-RU" sz="2000" dirty="0" smtClean="0">
                <a:latin typeface="Arial Black" pitchFamily="34" charset="0"/>
              </a:rPr>
              <a:t>ПИТАНИЕ КАК ФАКТОР СОХРАНЕНИЯ И</a:t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>УКРЕПЛЕНИЯ  </a:t>
            </a:r>
            <a:r>
              <a:rPr lang="ru-RU" sz="2700" dirty="0" smtClean="0">
                <a:latin typeface="Arial Black" pitchFamily="34" charset="0"/>
              </a:rPr>
              <a:t>здоровья</a:t>
            </a:r>
            <a:endParaRPr lang="ru-RU" sz="27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Определить энергетическую ценность рациона</a:t>
            </a:r>
          </a:p>
          <a:p>
            <a:r>
              <a:rPr lang="ru-RU" dirty="0" smtClean="0"/>
              <a:t>Обосновать физиологическую потребность организма в основных </a:t>
            </a:r>
            <a:r>
              <a:rPr lang="ru-RU" dirty="0" err="1" smtClean="0"/>
              <a:t>нутриентах</a:t>
            </a:r>
            <a:endParaRPr lang="ru-RU" dirty="0" smtClean="0"/>
          </a:p>
          <a:p>
            <a:r>
              <a:rPr lang="ru-RU" dirty="0" smtClean="0"/>
              <a:t>Обосновать режим питания</a:t>
            </a:r>
          </a:p>
          <a:p>
            <a:r>
              <a:rPr lang="ru-RU" dirty="0" smtClean="0"/>
              <a:t>Оценить пищевой статус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Умения, навыки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    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Актуальные проблемы гигиены питания на современном этапе.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2. Рациональное питание: понятие, значение, основные принципы.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Функции пищи.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4. Физиологические нормы питания, их сущность и структура.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5. Методы оценки питания населения.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6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Расход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энергии и калорийность рационов питания представителей различных социально-демографических групп.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Коэффициент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физической активности – понятие, значение.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 Режим питания, понятие, характеристика для различных возрастных групп.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9. Роль белка в питании человека, продукты - источники, суточная потребность.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10.Жиры, их физиологическое значение в питании, продукты - источники, суточная потребность.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11. Углеводы, их физиологическое значение в питании, продукты - источники, суточная потребность.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12. Пищевой статус: понятие, характеристика типов, оценка.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13. Алиментарно-зависимые заболевания, их характеристика и профилактика.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знаем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Установите соответствие количества килокалорий, выделяемых при сгорании 1г нутриента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1: белков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2: жиров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3: углеводов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1: 4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2: 9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3: 4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4: 12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Крахмал и пектиновые вещества относятся к: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моносахаридам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дисахаридам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полисахаридам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Arial Black" pitchFamily="34" charset="0"/>
              </a:rPr>
              <a:t>3.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Одна килокалория равна (Дж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а) 1,52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б) 2,4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в) 4,18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г) 6,9</a:t>
            </a:r>
          </a:p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8,73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Холестерин выделяется из организма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слюной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желчью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желудочным соком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г) соком поджелудочной железы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Установите соответствие названий классам жирных кислот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1: насыщенные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2: мононенасыщенные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3: полиненасыщенные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1: масляная, капроновая,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каприловая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2: олеиновая,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эруковая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3:линолевая, линоленовая,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арахидоновая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арахидоновая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эруковая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Основной обмен у жителей южных широт по сравнению с жителями северных широт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###.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Методы определения величины основного обмена: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 прямой калориметрии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 прямой калориметрии, непрямой калориметрии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 прямой калориметрии, непрямой калориметрии, расчетные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г)  прямой калориметрии, непрямой калориметрии, расчетные, лабораторные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Лизин относится к ### аминокислотам.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9. Метионин относится к ### аминокислотам.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10. Триптофан относится к ### аминокислотам.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11. Часть яйца, в которой находится приближающийся к идеальному белок ###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Нутрициология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Медицинская профилактическая научная дисциплина и область практической деятельности , изучающая влияние питания на человека (популяцию) с целью сохранения, укрепления и приумножения его здоровья методом предупреждения болезней и преждевременного изнашивания организма.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Гигиена питания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>
            <a:grpSpLocks noGrp="1" noChangeAspect="1"/>
          </p:cNvGrpSpPr>
          <p:nvPr>
            <p:ph idx="1"/>
          </p:nvPr>
        </p:nvGrpSpPr>
        <p:grpSpPr bwMode="auto">
          <a:xfrm>
            <a:off x="571472" y="1357298"/>
            <a:ext cx="8229600" cy="4525962"/>
            <a:chOff x="2520" y="9869"/>
            <a:chExt cx="9180" cy="4129"/>
          </a:xfrm>
        </p:grpSpPr>
        <p:sp>
          <p:nvSpPr>
            <p:cNvPr id="5" name="AutoShape 15"/>
            <p:cNvSpPr>
              <a:spLocks noChangeAspect="1" noChangeArrowheads="1" noTextEdit="1"/>
            </p:cNvSpPr>
            <p:nvPr/>
          </p:nvSpPr>
          <p:spPr bwMode="auto">
            <a:xfrm>
              <a:off x="2520" y="9869"/>
              <a:ext cx="9180" cy="4129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6" name="Oval 14"/>
            <p:cNvSpPr>
              <a:spLocks noChangeArrowheads="1"/>
            </p:cNvSpPr>
            <p:nvPr/>
          </p:nvSpPr>
          <p:spPr bwMode="auto">
            <a:xfrm>
              <a:off x="4860" y="11635"/>
              <a:ext cx="3780" cy="9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Функции</a:t>
              </a:r>
              <a:r>
                <a:rPr kumimoji="0" 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 </a:t>
              </a:r>
              <a:r>
                <a:rPr kumimoji="0" 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пищи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7" name="Rectangle 13"/>
            <p:cNvSpPr>
              <a:spLocks noChangeArrowheads="1"/>
            </p:cNvSpPr>
            <p:nvPr/>
          </p:nvSpPr>
          <p:spPr bwMode="auto">
            <a:xfrm>
              <a:off x="3061" y="10199"/>
              <a:ext cx="1978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Энергетическая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8" name="Rectangle 12"/>
            <p:cNvSpPr>
              <a:spLocks noChangeArrowheads="1"/>
            </p:cNvSpPr>
            <p:nvPr/>
          </p:nvSpPr>
          <p:spPr bwMode="auto">
            <a:xfrm>
              <a:off x="5760" y="10094"/>
              <a:ext cx="198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Пластическая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>
              <a:off x="8190" y="10199"/>
              <a:ext cx="234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Биорегуляторная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2986" y="13124"/>
              <a:ext cx="2339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Приспособительно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-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регуляторная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5580" y="13124"/>
              <a:ext cx="27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Защитно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-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реабилитационная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" name="Rectangle 8"/>
            <p:cNvSpPr>
              <a:spLocks noChangeArrowheads="1"/>
            </p:cNvSpPr>
            <p:nvPr/>
          </p:nvSpPr>
          <p:spPr bwMode="auto">
            <a:xfrm>
              <a:off x="8460" y="13124"/>
              <a:ext cx="207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Сигнально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-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мотивационная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3" name="Line 7"/>
            <p:cNvSpPr>
              <a:spLocks noChangeShapeType="1"/>
            </p:cNvSpPr>
            <p:nvPr/>
          </p:nvSpPr>
          <p:spPr bwMode="auto">
            <a:xfrm>
              <a:off x="6660" y="10634"/>
              <a:ext cx="1" cy="100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4" name="Line 6"/>
            <p:cNvSpPr>
              <a:spLocks noChangeShapeType="1"/>
            </p:cNvSpPr>
            <p:nvPr/>
          </p:nvSpPr>
          <p:spPr bwMode="auto">
            <a:xfrm flipV="1">
              <a:off x="6661" y="12535"/>
              <a:ext cx="1" cy="58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5" name="Line 5"/>
            <p:cNvSpPr>
              <a:spLocks noChangeShapeType="1"/>
            </p:cNvSpPr>
            <p:nvPr/>
          </p:nvSpPr>
          <p:spPr bwMode="auto">
            <a:xfrm flipV="1">
              <a:off x="4074" y="12449"/>
              <a:ext cx="1506" cy="67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6" name="Line 4"/>
            <p:cNvSpPr>
              <a:spLocks noChangeShapeType="1"/>
            </p:cNvSpPr>
            <p:nvPr/>
          </p:nvSpPr>
          <p:spPr bwMode="auto">
            <a:xfrm flipH="1">
              <a:off x="7200" y="10739"/>
              <a:ext cx="1260" cy="8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7" name="Line 3"/>
            <p:cNvSpPr>
              <a:spLocks noChangeShapeType="1"/>
            </p:cNvSpPr>
            <p:nvPr/>
          </p:nvSpPr>
          <p:spPr bwMode="auto">
            <a:xfrm>
              <a:off x="4860" y="10739"/>
              <a:ext cx="1260" cy="8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8" name="Line 2"/>
            <p:cNvSpPr>
              <a:spLocks noChangeShapeType="1"/>
            </p:cNvSpPr>
            <p:nvPr/>
          </p:nvSpPr>
          <p:spPr bwMode="auto">
            <a:xfrm flipH="1" flipV="1">
              <a:off x="7869" y="12449"/>
              <a:ext cx="1665" cy="67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Функции пищи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Основные </a:t>
            </a:r>
            <a:r>
              <a:rPr lang="ru-RU" dirty="0" err="1" smtClean="0"/>
              <a:t>нутриенты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(</a:t>
            </a:r>
            <a:r>
              <a:rPr lang="ru-RU" sz="2400" i="1" dirty="0" err="1" smtClean="0"/>
              <a:t>белки,жиры</a:t>
            </a:r>
            <a:r>
              <a:rPr lang="ru-RU" sz="2400" i="1" dirty="0" smtClean="0"/>
              <a:t>, углеводы, витамины, минеральные вещества</a:t>
            </a:r>
            <a:r>
              <a:rPr lang="ru-RU" dirty="0" smtClean="0"/>
              <a:t>)</a:t>
            </a:r>
          </a:p>
          <a:p>
            <a:r>
              <a:rPr lang="ru-RU" dirty="0" smtClean="0"/>
              <a:t>Вкусовые компоненты</a:t>
            </a:r>
          </a:p>
          <a:p>
            <a:r>
              <a:rPr lang="ru-RU" dirty="0" smtClean="0"/>
              <a:t>Вода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Антиалиментарные</a:t>
            </a:r>
            <a:r>
              <a:rPr lang="ru-RU" dirty="0" smtClean="0"/>
              <a:t> факторы</a:t>
            </a:r>
          </a:p>
          <a:p>
            <a:pPr>
              <a:buNone/>
            </a:pPr>
            <a:r>
              <a:rPr lang="ru-RU" dirty="0" smtClean="0"/>
              <a:t>   - </a:t>
            </a:r>
            <a:r>
              <a:rPr lang="ru-RU" sz="2400" i="1" dirty="0" smtClean="0"/>
              <a:t>ингибиторы протеаз</a:t>
            </a:r>
          </a:p>
          <a:p>
            <a:pPr>
              <a:buNone/>
            </a:pPr>
            <a:r>
              <a:rPr lang="ru-RU" sz="2400" i="1" dirty="0" smtClean="0"/>
              <a:t>   - антивитамины</a:t>
            </a:r>
          </a:p>
          <a:p>
            <a:pPr>
              <a:buNone/>
            </a:pPr>
            <a:r>
              <a:rPr lang="ru-RU" dirty="0" smtClean="0"/>
              <a:t>   -</a:t>
            </a:r>
            <a:r>
              <a:rPr lang="ru-RU" sz="2400" i="1" dirty="0" err="1" smtClean="0"/>
              <a:t>деминерализующие</a:t>
            </a:r>
            <a:r>
              <a:rPr lang="ru-RU" sz="2400" i="1" dirty="0" smtClean="0"/>
              <a:t> вещества</a:t>
            </a:r>
          </a:p>
          <a:p>
            <a:r>
              <a:rPr lang="ru-RU" dirty="0" smtClean="0"/>
              <a:t>Чужеродные компоненты </a:t>
            </a:r>
            <a:r>
              <a:rPr lang="ru-RU" sz="2400" i="1" dirty="0" smtClean="0"/>
              <a:t>(живой и неживой природы</a:t>
            </a:r>
            <a:r>
              <a:rPr lang="ru-RU" sz="2400" dirty="0" smtClean="0"/>
              <a:t>)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Состав пищи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Болезни количественной и качественной неполноценности (</a:t>
            </a:r>
            <a:r>
              <a:rPr lang="ru-RU" sz="2000" i="1" dirty="0" smtClean="0"/>
              <a:t>БЭН, ожирение, </a:t>
            </a:r>
            <a:r>
              <a:rPr lang="ru-RU" sz="2000" i="1" dirty="0" err="1" smtClean="0"/>
              <a:t>микроэлементозы</a:t>
            </a:r>
            <a:r>
              <a:rPr lang="ru-RU" sz="2000" i="1" dirty="0" smtClean="0"/>
              <a:t>, а-, </a:t>
            </a:r>
            <a:r>
              <a:rPr lang="ru-RU" sz="2000" i="1" dirty="0" err="1" smtClean="0"/>
              <a:t>гипо</a:t>
            </a:r>
            <a:r>
              <a:rPr lang="ru-RU" sz="2000" i="1" dirty="0" smtClean="0"/>
              <a:t>- и гипервитаминозы)</a:t>
            </a:r>
          </a:p>
          <a:p>
            <a:r>
              <a:rPr lang="ru-RU" dirty="0" smtClean="0"/>
              <a:t>Заболевания желудочно-кишечного тракта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Фон для формирования патологии многих органов и систем (</a:t>
            </a:r>
            <a:r>
              <a:rPr lang="ru-RU" sz="1800" i="1" dirty="0" smtClean="0"/>
              <a:t>ССС, онкология ,</a:t>
            </a:r>
            <a:r>
              <a:rPr lang="ru-RU" sz="1800" i="1" dirty="0" err="1" smtClean="0"/>
              <a:t>остеопороз</a:t>
            </a:r>
            <a:r>
              <a:rPr lang="ru-RU" sz="1800" i="1" dirty="0" smtClean="0"/>
              <a:t>)</a:t>
            </a:r>
          </a:p>
          <a:p>
            <a:r>
              <a:rPr lang="ru-RU" dirty="0" smtClean="0"/>
              <a:t>Инфекционные заболевания, пищевые отравления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Алиментарно-зависимые заболевания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ru-RU" b="1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Рациональное питание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это питание здорового человека, основанное на специфической способности пищи предупреждать возникновение алиментарных заболеваний.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Лечебное и диетическое питание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это питание больного человека, направленное на лечение острых заболеваний и профилактику  рецидивов болезни или перехода их в хронические формы; основанное на фармакологическом действии пищи, способном восстанавливать нарушенный гомеостаз и функции.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Лечебно-профилактическое питание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направлено на профилактику профессиональных заболеваний и уменьшение вредного действия производственных факторов и неблагоприятного воздействия факторов окружающей среды на население, проживающее в экологически неблагополучных районах.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Превентивное питание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профилактическое питание здоровых лиц, относящихся к группам риска, основанное на  неспецифическом  действии пищи, препятствующее развитию и прогрессированию неинфекционных (неспецифических) заболеваний.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Варианты питания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Обеспечить</a:t>
            </a:r>
            <a:r>
              <a:rPr lang="ru-RU" dirty="0" smtClean="0"/>
              <a:t>  </a:t>
            </a:r>
          </a:p>
          <a:p>
            <a:pPr>
              <a:buNone/>
            </a:pPr>
            <a:r>
              <a:rPr lang="ru-RU" dirty="0" smtClean="0"/>
              <a:t> 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нормальные  рост развитие, функционирование организма,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высокий уровень  работоспособности, выполнение всех социальных и биологических функций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репродуктивную функцию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состояние здоровья  и, как следствие,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оптимальные продолжительность и качество жизни человека.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Значение питания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sz="3200" b="1" dirty="0" smtClean="0"/>
              <a:t>ЧТО? </a:t>
            </a:r>
            <a:r>
              <a:rPr lang="ru-RU" dirty="0" smtClean="0"/>
              <a:t>– рацион питания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    </a:t>
            </a:r>
            <a:r>
              <a:rPr lang="ru-RU" sz="3200" b="1" dirty="0" smtClean="0"/>
              <a:t>ГДЕ?</a:t>
            </a:r>
            <a:r>
              <a:rPr lang="ru-RU" dirty="0" smtClean="0"/>
              <a:t> – условия приема пищи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                                    </a:t>
            </a:r>
            <a:r>
              <a:rPr lang="ru-RU" sz="3200" b="1" dirty="0" smtClean="0"/>
              <a:t>КОГДА? </a:t>
            </a:r>
            <a:r>
              <a:rPr lang="ru-RU" dirty="0" smtClean="0"/>
              <a:t>- режим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Требования  к питанию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закон энергетической адекватности питания;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закон пластической адекватности питания;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закон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энзиматической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адекватности питания;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закон биотической адекватности питания;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закон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биоритмологической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адекватности питания.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Законы рационального питания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Количественная полноценность (энергия)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Качественная полноценность (макро-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микронутриенты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Сбалансированность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Санитарно-эпидемиологическая надежность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Режим питания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Адекватность 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пол, возраст,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климато-географи</a:t>
            </a:r>
            <a:r>
              <a:rPr lang="ru-RU" sz="2000" dirty="0" err="1" smtClean="0"/>
              <a:t>ческие</a:t>
            </a:r>
            <a:r>
              <a:rPr lang="ru-RU" sz="2000" dirty="0" smtClean="0"/>
              <a:t> </a:t>
            </a:r>
            <a:r>
              <a:rPr lang="ru-RU" sz="1800" dirty="0" smtClean="0"/>
              <a:t>и сезонные особенности, образ жизни, включая профессиональную деятельность, здоровье – физиологические особенности, патологические проявления)</a:t>
            </a:r>
            <a:endParaRPr lang="ru-RU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Принципы рационального питания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ru-RU" dirty="0" smtClean="0"/>
          </a:p>
          <a:p>
            <a:r>
              <a:rPr lang="ru-RU" dirty="0" smtClean="0"/>
              <a:t>Задание 1.1.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Определите необходимую энергетическую ценность (калорийность) рациона питания студента ……….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Протокол № 1</a:t>
            </a:r>
          </a:p>
          <a:p>
            <a:pPr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Исходные характеристики</a:t>
            </a:r>
            <a:r>
              <a:rPr lang="ru-RU" b="1" dirty="0" smtClean="0"/>
              <a:t>:</a:t>
            </a:r>
          </a:p>
          <a:p>
            <a:pPr>
              <a:buNone/>
            </a:pPr>
            <a:r>
              <a:rPr lang="ru-RU" dirty="0" smtClean="0"/>
              <a:t>— п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ол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—  возраст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—  длина тела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—  масса тела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—  род деятельности</a:t>
            </a:r>
          </a:p>
          <a:p>
            <a:pPr algn="ctr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Задание 1.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samsung\Рабочий стол\c8eef432a5c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571612"/>
            <a:ext cx="34099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КАК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«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Найти себя»  в физиологических нормах</a:t>
            </a:r>
          </a:p>
          <a:p>
            <a:pPr algn="ctr"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Физиологические нормы питания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–конечный вывод из всех исследований в области физиологии, биохимии и гигиены питания. Они определяют потребность в энергии и пищевых веществах в зависимости от пола, возраста, характера труда, состояния здоровья, климатических условий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«Нормы физиологических потребностей в энергии и пищевых веществах для различных групп населения Российской Федерации.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Методические рекомендации.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2432-08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1 подход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z="2400" b="1" i="1" dirty="0" smtClean="0"/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Социально-демографические группы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Дети и подростки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( 8 возрастных групп. Половая дифференциация с 11 лет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Трудоспособное население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(5 групп интенсивности труда. В каждой   группе 3 возрастно-половые категории)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Лица пожилого возраста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( 2 подгруппы  60-74 года, от 75 лет и старше)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Беременные и кормящие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Физиологические нормы. Структура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 1 группа</a:t>
            </a:r>
          </a:p>
          <a:p>
            <a:pPr>
              <a:buNone/>
            </a:pPr>
            <a:r>
              <a:rPr lang="ru-RU" dirty="0" smtClean="0"/>
              <a:t>возраст</a:t>
            </a:r>
          </a:p>
          <a:p>
            <a:pPr>
              <a:buNone/>
            </a:pPr>
            <a:r>
              <a:rPr lang="ru-RU" dirty="0" smtClean="0"/>
              <a:t>М –     ккал</a:t>
            </a:r>
          </a:p>
          <a:p>
            <a:pPr>
              <a:buNone/>
            </a:pPr>
            <a:r>
              <a:rPr lang="ru-RU" dirty="0" smtClean="0"/>
              <a:t>Ж -     ккал</a:t>
            </a:r>
          </a:p>
          <a:p>
            <a:endParaRPr lang="ru-RU" dirty="0" smtClean="0"/>
          </a:p>
          <a:p>
            <a:r>
              <a:rPr lang="ru-RU" dirty="0" smtClean="0"/>
              <a:t>2 группа -  работает в ЛПУ</a:t>
            </a:r>
          </a:p>
          <a:p>
            <a:pPr>
              <a:buNone/>
            </a:pPr>
            <a:r>
              <a:rPr lang="ru-RU" dirty="0" smtClean="0"/>
              <a:t>возраст</a:t>
            </a:r>
          </a:p>
          <a:p>
            <a:pPr>
              <a:buNone/>
            </a:pPr>
            <a:r>
              <a:rPr lang="ru-RU" dirty="0" smtClean="0"/>
              <a:t>М –     ккал</a:t>
            </a:r>
          </a:p>
          <a:p>
            <a:pPr>
              <a:buNone/>
            </a:pPr>
            <a:r>
              <a:rPr lang="ru-RU" dirty="0" smtClean="0"/>
              <a:t>Ж -     ккал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4 группа – грузчик</a:t>
            </a:r>
          </a:p>
          <a:p>
            <a:r>
              <a:rPr lang="ru-RU" dirty="0" smtClean="0"/>
              <a:t>5 группа – каменщик и т.п.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Студент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Реализация первого принципа рационального питания</a:t>
            </a:r>
          </a:p>
          <a:p>
            <a:pPr algn="ctr"/>
            <a:endParaRPr lang="ru-RU" dirty="0"/>
          </a:p>
          <a:p>
            <a:pPr algn="ctr">
              <a:buNone/>
            </a:pPr>
            <a:r>
              <a:rPr lang="ru-RU" sz="3600" b="1" dirty="0" smtClean="0"/>
              <a:t> ЭЦСР</a:t>
            </a:r>
            <a:r>
              <a:rPr lang="en-US" sz="3600" b="1" dirty="0" smtClean="0"/>
              <a:t>    = </a:t>
            </a:r>
            <a:r>
              <a:rPr lang="ru-RU" sz="3600" b="1" dirty="0" smtClean="0"/>
              <a:t>   </a:t>
            </a:r>
            <a:r>
              <a:rPr lang="en-US" sz="3600" b="1" dirty="0" smtClean="0"/>
              <a:t>C</a:t>
            </a:r>
            <a:r>
              <a:rPr lang="ru-RU" sz="3600" b="1" dirty="0" smtClean="0"/>
              <a:t>РЭ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Второй подход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Направления     расхода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основной обмен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-- пищевой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термогенез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-- умственная  и    физическая деятельность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Методы определения</a:t>
            </a:r>
          </a:p>
          <a:p>
            <a:endParaRPr lang="ru-RU" i="1" dirty="0" smtClean="0"/>
          </a:p>
          <a:p>
            <a:pPr>
              <a:buNone/>
            </a:pPr>
            <a:r>
              <a:rPr lang="ru-RU" dirty="0" smtClean="0"/>
              <a:t> 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прямой калориметрии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-- непрямой калориметрии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-- расчетные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хронометражно-расчетные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 ЭНЕРГОТРАТЫ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Метод прямой калориметрии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Недостатки метода прямой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энергометрии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сложность устройства камеры;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невозможность воспроизведения всех видов трудовой деятельности человека из-за ограниченных размеров камеры;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изоляция обследуемого человека от многих факторов производственной и бытовой среды, влияющих на обмен веществ и. энергии (климатических, социальных и др.).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Все это делает невозможным использование метода прямой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энергометрии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для определения расхода энергии в обычных условиях жизни и трудовой деятельности человека.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Метод прямой калориметрии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Непрямая калориметрия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Показатель интенсивности энергетического обмена, определяемый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-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 состоянии покоя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  - натощак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  - в условиях комнатной температуры воздуха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  - не менее чем через 14 часов после приема пищи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Основной обмен</a:t>
            </a: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 Повышающие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Увеличение мускулатуры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Мужской пол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Повышение</a:t>
            </a:r>
          </a:p>
          <a:p>
            <a:pPr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-температуры тела</a:t>
            </a:r>
          </a:p>
          <a:p>
            <a:pPr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-функции щитовидной железы</a:t>
            </a:r>
          </a:p>
          <a:p>
            <a:pPr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-адреналина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   Снижающие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Увеличение возраста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Женский пол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Накопление жира при уменьшении мускулатуры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Снижение функции щитовидной железы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Недоедание и истощение организма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Факторы, влияющие на основной обмен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Уравнение Харриса-Бенедикта: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ВОО(м) = 66 + 13,7М + 5Р – 6,8В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ВОО(ж) = 655 + 9,6М + 1,8Р – 4,5В,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где М — масса тела, кг;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 — рост, см;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— возраст, лет.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Уравнение Харриса-Бенедикта основывается на зависимости ВОО от роста, массы тела и возраста человека.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Может использоваться для расчета ВОО у мужчин с 10-летнего возраста и женщин любого возраста.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Расчет основного обмена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b="1" dirty="0" smtClean="0"/>
              <a:t>Мальчики и мужчины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0-3 лет  = 60,9М  +  54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3-10 лет  = 22,7М  +  405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10-18 лет = 17,5М  +  651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18-30 лет = 15,3М  +  679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30-60 лет = 16,6М   + 879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Старше 60 лет = 13,6М + 487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 smtClean="0">
                <a:latin typeface="+mj-lt"/>
                <a:cs typeface="Times New Roman" pitchFamily="18" charset="0"/>
              </a:rPr>
              <a:t>Девочки и женщины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0-3 лет = 61М + 51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3-10 лет = 22,5М  + 499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10-18 лет = 12,2М + 746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18-30 лет = 14,7М + 496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30-60 лет = 8,7М + 829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Старше 60 лет = 10,5М + 596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Формулы, рекомендованные ФАО\ВОЗ</a:t>
            </a:r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КФА – соотношение общих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энерготрат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на все виды деятельности с величиной основного обмена (согласно рекомендациям ВОЗ)</a:t>
            </a:r>
          </a:p>
          <a:p>
            <a:r>
              <a:rPr lang="ru-RU" dirty="0" smtClean="0"/>
              <a:t>1 группа*  - 1,4</a:t>
            </a:r>
          </a:p>
          <a:p>
            <a:r>
              <a:rPr lang="ru-RU" dirty="0" smtClean="0"/>
              <a:t>2 группа   - 1,6</a:t>
            </a:r>
          </a:p>
          <a:p>
            <a:r>
              <a:rPr lang="ru-RU" dirty="0" smtClean="0"/>
              <a:t>3 группа  -  1,9</a:t>
            </a:r>
          </a:p>
          <a:p>
            <a:r>
              <a:rPr lang="ru-RU" dirty="0" smtClean="0"/>
              <a:t>4 группа –   2,2</a:t>
            </a:r>
          </a:p>
          <a:p>
            <a:r>
              <a:rPr lang="ru-RU" dirty="0" smtClean="0"/>
              <a:t>5 группа –   2,5</a:t>
            </a:r>
          </a:p>
          <a:p>
            <a:r>
              <a:rPr lang="ru-RU" dirty="0" smtClean="0"/>
              <a:t>* </a:t>
            </a:r>
            <a:r>
              <a:rPr lang="ru-RU" sz="1800" i="1" dirty="0" smtClean="0"/>
              <a:t>трудоспособное население</a:t>
            </a:r>
            <a:endParaRPr lang="ru-RU" sz="1800" i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Коэффициент физической активности (КФА)</a:t>
            </a: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 Рассчитываем величину основного обмена, Х1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Рассчитываем величину основного обмена в час,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X2 = X1 /24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3. Рассчитываем суточный расход энергии, Х3  (СРЭ)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X3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= КФА1 * X2 *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  + КФА2 * X2 *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 …..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КФАn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* X2 *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где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КФА1,2...n  — величина коэффициента физической активности при  выполнении различных видов деятельности</a:t>
            </a:r>
          </a:p>
          <a:p>
            <a:pPr>
              <a:buFont typeface="Wingdings" pitchFamily="2" charset="2"/>
              <a:buChar char="ü"/>
            </a:pP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1,2...n  — время выполнения различных видов деятельности на  основании хронограммы дня в режиме реального времени или воспроизведения (например, прошедшие сутки)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Протокол №  1, </a:t>
            </a:r>
            <a:r>
              <a:rPr lang="ru-RU" sz="3100" i="1" dirty="0" smtClean="0"/>
              <a:t>продолжение. </a:t>
            </a:r>
            <a:r>
              <a:rPr lang="ru-RU" dirty="0" smtClean="0"/>
              <a:t>Расход энергии, расчет</a:t>
            </a:r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Протокол № 1, хронограмма</a:t>
            </a:r>
            <a:endParaRPr lang="ru-RU" sz="3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00166" y="2111364"/>
          <a:ext cx="6096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п\п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Вид деятельности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Время выполнения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</a:t>
                      </a:r>
                    </a:p>
                    <a:p>
                      <a:r>
                        <a:rPr lang="ru-RU" dirty="0" smtClean="0"/>
                        <a:t>    КФА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Расход энергии</a:t>
                      </a:r>
                      <a:endParaRPr lang="ru-RU" dirty="0"/>
                    </a:p>
                  </a:txBody>
                  <a:tcPr/>
                </a:tc>
              </a:tr>
              <a:tr h="1292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Семинар   1,8</a:t>
            </a:r>
          </a:p>
          <a:p>
            <a:r>
              <a:rPr lang="ru-RU" dirty="0" smtClean="0"/>
              <a:t>Лекция     2,0</a:t>
            </a:r>
          </a:p>
          <a:p>
            <a:r>
              <a:rPr lang="ru-RU" dirty="0" smtClean="0"/>
              <a:t>Лабораторная работа      2,6</a:t>
            </a:r>
          </a:p>
          <a:p>
            <a:r>
              <a:rPr lang="ru-RU" dirty="0" smtClean="0"/>
              <a:t>Чтение, подготовка к занятиям   1,6</a:t>
            </a:r>
          </a:p>
          <a:p>
            <a:r>
              <a:rPr lang="ru-RU" dirty="0" smtClean="0"/>
              <a:t>Перерыв между занятиями 2,8\2,5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Душ               1,8</a:t>
            </a:r>
          </a:p>
          <a:p>
            <a:r>
              <a:rPr lang="ru-RU" dirty="0" smtClean="0"/>
              <a:t>Прием пищи  1,5</a:t>
            </a:r>
          </a:p>
          <a:p>
            <a:r>
              <a:rPr lang="ru-RU" dirty="0" smtClean="0"/>
              <a:t>Ходьба (средний темп)          3,2\3,4</a:t>
            </a:r>
          </a:p>
          <a:p>
            <a:r>
              <a:rPr lang="ru-RU" dirty="0" smtClean="0"/>
              <a:t>Транспорт      1,7</a:t>
            </a:r>
          </a:p>
          <a:p>
            <a:r>
              <a:rPr lang="ru-RU" dirty="0" smtClean="0"/>
              <a:t>Отдых </a:t>
            </a:r>
            <a:r>
              <a:rPr lang="ru-RU" sz="1600" dirty="0" smtClean="0"/>
              <a:t>лежа, сидя    </a:t>
            </a:r>
            <a:r>
              <a:rPr lang="ru-RU" dirty="0" smtClean="0"/>
              <a:t>1, 2</a:t>
            </a:r>
          </a:p>
          <a:p>
            <a:r>
              <a:rPr lang="ru-RU" dirty="0" smtClean="0"/>
              <a:t>Спорт </a:t>
            </a:r>
            <a:r>
              <a:rPr lang="ru-RU" sz="1600" dirty="0" smtClean="0"/>
              <a:t>(умер</a:t>
            </a:r>
            <a:r>
              <a:rPr lang="ru-RU" dirty="0" smtClean="0"/>
              <a:t>.) 5,7\4,6</a:t>
            </a:r>
          </a:p>
          <a:p>
            <a:r>
              <a:rPr lang="ru-RU" dirty="0" smtClean="0"/>
              <a:t>Спорт </a:t>
            </a:r>
            <a:r>
              <a:rPr lang="ru-RU" sz="1600" dirty="0" smtClean="0"/>
              <a:t>(</a:t>
            </a:r>
            <a:r>
              <a:rPr lang="ru-RU" sz="1600" dirty="0" err="1" smtClean="0"/>
              <a:t>интен</a:t>
            </a:r>
            <a:r>
              <a:rPr lang="ru-RU" sz="1600" dirty="0" smtClean="0"/>
              <a:t>.)  </a:t>
            </a:r>
            <a:r>
              <a:rPr lang="ru-RU" dirty="0" smtClean="0"/>
              <a:t>7,5\6,6</a:t>
            </a:r>
          </a:p>
          <a:p>
            <a:r>
              <a:rPr lang="ru-RU" dirty="0" smtClean="0"/>
              <a:t>Сон                  1,0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КФА, студенты  (</a:t>
            </a:r>
            <a:r>
              <a:rPr lang="ru-RU" dirty="0" err="1" smtClean="0"/>
              <a:t>м\ж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Вывод: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Направление дальнейшей  работы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Заключение</a:t>
            </a:r>
            <a:endParaRPr lang="ru-RU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Определить необходимое суточное потребление основных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нутриентов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(г)</a:t>
            </a: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белки</a:t>
            </a: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жиры</a:t>
            </a: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углеводы</a:t>
            </a:r>
          </a:p>
          <a:p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КАК????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Задание 1.2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2714620"/>
            <a:ext cx="3876188" cy="6290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  1. «Найти себя» в физиологических нормах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 2. </a:t>
            </a:r>
            <a:r>
              <a:rPr lang="ru-RU" b="1" dirty="0" smtClean="0"/>
              <a:t>На основе реализации принципа сбалансированности</a:t>
            </a:r>
            <a:r>
              <a:rPr lang="ru-RU" dirty="0" smtClean="0"/>
              <a:t>: </a:t>
            </a:r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sz="2400" b="1" i="1" dirty="0" smtClean="0"/>
              <a:t>Доля белков = 10-15% ( в среднем 12)</a:t>
            </a:r>
          </a:p>
          <a:p>
            <a:pPr>
              <a:buFont typeface="Wingdings" pitchFamily="2" charset="2"/>
              <a:buChar char="Ø"/>
            </a:pPr>
            <a:r>
              <a:rPr lang="ru-RU" sz="2400" b="1" i="1" dirty="0" smtClean="0"/>
              <a:t>Доля жиров  = 30%</a:t>
            </a:r>
          </a:p>
          <a:p>
            <a:pPr>
              <a:buFont typeface="Wingdings" pitchFamily="2" charset="2"/>
              <a:buChar char="Ø"/>
            </a:pPr>
            <a:r>
              <a:rPr lang="ru-RU" sz="2400" b="1" i="1" dirty="0" smtClean="0"/>
              <a:t>Доля углеводов = 55 – 65% (в среднем 58%)</a:t>
            </a:r>
            <a:endParaRPr lang="ru-RU" sz="2400" b="1" i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КАК?????</a:t>
            </a:r>
            <a:endParaRPr lang="ru-RU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Доля белков животного происхождения , 55%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Доля растительных жиров, 30%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ПНЖК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000" dirty="0" smtClean="0"/>
              <a:t>4% “</a:t>
            </a:r>
            <a:r>
              <a:rPr lang="ru-RU" sz="2000" dirty="0" smtClean="0"/>
              <a:t>ЭЦСР   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10% ПНЖК,</a:t>
            </a:r>
            <a:r>
              <a:rPr lang="en-US" sz="2000" dirty="0" smtClean="0"/>
              <a:t> 30% </a:t>
            </a:r>
            <a:r>
              <a:rPr lang="ru-RU" sz="2000" dirty="0" smtClean="0"/>
              <a:t>насыщенных и 60% ненасыщенных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Омега 6 : омега 3 =6……10 : 1</a:t>
            </a:r>
            <a:endParaRPr lang="en-US" sz="2000" dirty="0" smtClean="0"/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Углеводы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75% крахмал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20% сахар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3% пектиновые вещества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2% клетчатка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: Р = 1 : 1,2 – 1,5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 : Ж : У = 1 : 1,1 : 4,8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Сбалансированность</a:t>
            </a:r>
            <a:endParaRPr lang="ru-RU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Аминокислотны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й состав, содержание</a:t>
            </a:r>
          </a:p>
          <a:p>
            <a:pPr algn="ctr">
              <a:buNone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в 1 г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ru-RU" dirty="0" smtClean="0"/>
              <a:t> 40 мг изолейцина;</a:t>
            </a:r>
          </a:p>
          <a:p>
            <a:pPr lvl="1"/>
            <a:r>
              <a:rPr lang="ru-RU" dirty="0" smtClean="0"/>
              <a:t> 70 мг лейцина;</a:t>
            </a:r>
          </a:p>
          <a:p>
            <a:pPr lvl="1"/>
            <a:r>
              <a:rPr lang="ru-RU" dirty="0" smtClean="0"/>
              <a:t> 55 мг лизина;</a:t>
            </a:r>
          </a:p>
          <a:p>
            <a:pPr lvl="1"/>
            <a:r>
              <a:rPr lang="ru-RU" dirty="0" smtClean="0"/>
              <a:t> 35 мг серосодержащих соединений;</a:t>
            </a:r>
          </a:p>
          <a:p>
            <a:pPr lvl="1"/>
            <a:r>
              <a:rPr lang="ru-RU" dirty="0" smtClean="0"/>
              <a:t> 60 мг ароматических соединений;</a:t>
            </a:r>
          </a:p>
          <a:p>
            <a:pPr lvl="1"/>
            <a:r>
              <a:rPr lang="ru-RU" dirty="0" smtClean="0"/>
              <a:t> 10 мг триптофана;</a:t>
            </a:r>
          </a:p>
          <a:p>
            <a:pPr lvl="1"/>
            <a:r>
              <a:rPr lang="ru-RU" dirty="0" smtClean="0"/>
              <a:t> 40 мг </a:t>
            </a:r>
            <a:r>
              <a:rPr lang="ru-RU" dirty="0" err="1" smtClean="0"/>
              <a:t>треонина</a:t>
            </a:r>
            <a:r>
              <a:rPr lang="ru-RU" dirty="0" smtClean="0"/>
              <a:t>;</a:t>
            </a:r>
          </a:p>
          <a:p>
            <a:pPr lvl="1"/>
            <a:r>
              <a:rPr lang="ru-RU" dirty="0" smtClean="0"/>
              <a:t> 50 мг </a:t>
            </a:r>
            <a:r>
              <a:rPr lang="ru-RU" dirty="0" err="1" smtClean="0"/>
              <a:t>валина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Идеальный белок</a:t>
            </a:r>
            <a:endParaRPr lang="ru-RU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«Калории – в граммы»????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Калорический коэффициент – количество энергии, выделяющееся при сгорании 1 г нутриента</a:t>
            </a:r>
          </a:p>
          <a:p>
            <a:pPr>
              <a:buFont typeface="Wingdings" pitchFamily="2" charset="2"/>
              <a:buChar char="ü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белки и углеводы = 4</a:t>
            </a:r>
          </a:p>
          <a:p>
            <a:pPr>
              <a:buFont typeface="Wingdings" pitchFamily="2" charset="2"/>
              <a:buChar char="ü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жиры =9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Задание 1.2, </a:t>
            </a:r>
            <a:r>
              <a:rPr lang="ru-RU" sz="2400" i="1" dirty="0" smtClean="0"/>
              <a:t>продолжение</a:t>
            </a:r>
            <a:endParaRPr lang="ru-RU" sz="2400" i="1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3400" b="1" i="1" dirty="0" smtClean="0">
                <a:latin typeface="Times New Roman" pitchFamily="18" charset="0"/>
                <a:cs typeface="Times New Roman" pitchFamily="18" charset="0"/>
              </a:rPr>
              <a:t>Составляющие режима питания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Кратность приемов пищи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Время приемов,  интервалы между приемами пищи и их  соотношение с другими режимными элементами суточного цикла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Продолжительность приема(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Распределение суточного рациона по приемам  по</a:t>
            </a:r>
          </a:p>
          <a:p>
            <a:pPr lvl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энергетической ценности</a:t>
            </a:r>
          </a:p>
          <a:p>
            <a:pPr lvl="1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нутриентному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составу</a:t>
            </a:r>
          </a:p>
          <a:p>
            <a:pPr lvl="2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Учет особенностей индивидуума или группы лиц (аналогично остальным принципам рационального питания):</a:t>
            </a:r>
          </a:p>
          <a:p>
            <a:pPr lvl="3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возрастных АФО</a:t>
            </a:r>
          </a:p>
          <a:p>
            <a:pPr lvl="3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климато-географических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погодных условий</a:t>
            </a:r>
          </a:p>
          <a:p>
            <a:pPr lvl="3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образа жизни и профессиональной деятельности</a:t>
            </a:r>
          </a:p>
          <a:p>
            <a:pPr lvl="3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состояния здоровья</a:t>
            </a:r>
          </a:p>
          <a:p>
            <a:r>
              <a:rPr lang="ru-RU" sz="2800" b="1" dirty="0" smtClean="0"/>
              <a:t> </a:t>
            </a:r>
            <a:endParaRPr lang="ru-RU" sz="2800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Задание 1.3. Режим питания</a:t>
            </a:r>
            <a:endParaRPr lang="ru-RU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Режим питания (</a:t>
            </a:r>
            <a:r>
              <a:rPr lang="ru-RU" sz="3200" dirty="0" smtClean="0"/>
              <a:t>варианты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Наиболее целесообразный вариант при 4-х разовом питании :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завтрак — 25 %,</a:t>
            </a:r>
          </a:p>
          <a:p>
            <a:pPr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обед — 35 %,  </a:t>
            </a:r>
          </a:p>
          <a:p>
            <a:pPr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полдник — 15 %, </a:t>
            </a:r>
          </a:p>
          <a:p>
            <a:pPr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ужин — 25 %. 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Эти величины носят усредненный характер. Нет возражений против более частого приема пищи — 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5–6 раз, особенно лицами пенсионного и дошкольного возраста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Режим питания</a:t>
            </a:r>
            <a:endParaRPr lang="ru-RU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Изучение фактического питания</a:t>
            </a:r>
          </a:p>
          <a:p>
            <a:pPr algn="ctr"/>
            <a:endParaRPr lang="ru-RU" dirty="0" smtClean="0"/>
          </a:p>
          <a:p>
            <a:pPr algn="ctr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характеристика питания</a:t>
            </a:r>
          </a:p>
          <a:p>
            <a:pPr algn="ctr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оценка (сравнение  с «нормами»)</a:t>
            </a:r>
          </a:p>
          <a:p>
            <a:pPr algn="ctr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</a:t>
            </a:r>
          </a:p>
          <a:p>
            <a:pPr algn="ctr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рекомендации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ru-RU" dirty="0" smtClean="0"/>
              <a:t> Изучение вклада питания</a:t>
            </a:r>
          </a:p>
          <a:p>
            <a:pPr algn="ctr"/>
            <a:endParaRPr lang="ru-RU" dirty="0" smtClean="0"/>
          </a:p>
          <a:p>
            <a:pPr algn="ctr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Субъективные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Объективные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антропометрические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клинические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физиологические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биохимические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Методы изучения питания</a:t>
            </a:r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1">
              <a:buFont typeface="Wingdings" pitchFamily="2" charset="2"/>
              <a:buChar char="Ø"/>
            </a:pPr>
            <a:r>
              <a:rPr lang="ru-RU" sz="2400" dirty="0" smtClean="0"/>
              <a:t> социально-экономические (балансовый, бюджетный);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dirty="0" smtClean="0"/>
              <a:t> социально-гигиенические (применяются при конкретной аналитической работе на индивидуальном и групповом уровнях).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Информация о том, как питается человек, группа, организованный коллектив может быть получена способами с различным объемом, качеством и степенью доступности, такими как: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анкетно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–опросная информация о «любимых» блюдах, продуктах, характерном рационе питания и т.п.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изучение меню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гигиеническая оценка меню- раскладки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лабораторные исследования пищевого рацион</a:t>
            </a:r>
            <a:r>
              <a:rPr lang="ru-RU" sz="2800" dirty="0" smtClean="0"/>
              <a:t>а.</a:t>
            </a:r>
          </a:p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Методы изучения фактического питания</a:t>
            </a:r>
            <a:endParaRPr lang="ru-RU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5100" b="1" i="1" dirty="0" smtClean="0">
                <a:latin typeface="Times New Roman" pitchFamily="18" charset="0"/>
                <a:cs typeface="Times New Roman" pitchFamily="18" charset="0"/>
              </a:rPr>
              <a:t>Пищевой статус человека - это такое состояние его структуры, функции и адаптационных резервов, которые сложились под влиянием предшествующего фактического питания.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Обычный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питание по нормам, достаточный для нормальных условий существования. Таким статусом питания обладает большинство здоровых людей, питающихся обычной полноценной пищей.</a:t>
            </a:r>
          </a:p>
          <a:p>
            <a:r>
              <a:rPr lang="ru-RU" sz="3500" b="1" i="1" dirty="0" smtClean="0">
                <a:latin typeface="Times New Roman" pitchFamily="18" charset="0"/>
                <a:cs typeface="Times New Roman" pitchFamily="18" charset="0"/>
              </a:rPr>
              <a:t>Оптимальный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пищевой статус характеризуется теми же признаками, но отличием адаптационных резервов, обеспечивающих существование или работу в экстремальных ситуациях. Такой статус формируется специальными рационами, им обладают или должны обладать лица определенных профессий.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Задание 2. Определение пищевого статуса</a:t>
            </a:r>
            <a:endParaRPr lang="ru-RU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17681"/>
            <a:ext cx="8229600" cy="4525963"/>
          </a:xfrm>
        </p:spPr>
        <p:txBody>
          <a:bodyPr/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пищевого статуса</a:t>
            </a:r>
            <a:endParaRPr lang="ru-RU" dirty="0"/>
          </a:p>
        </p:txBody>
      </p: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0" y="1142984"/>
            <a:ext cx="8929718" cy="4981578"/>
            <a:chOff x="1648" y="7878"/>
            <a:chExt cx="9235" cy="7283"/>
          </a:xfrm>
        </p:grpSpPr>
        <p:sp>
          <p:nvSpPr>
            <p:cNvPr id="5" name="AutoShape 25"/>
            <p:cNvSpPr>
              <a:spLocks noChangeArrowheads="1"/>
            </p:cNvSpPr>
            <p:nvPr/>
          </p:nvSpPr>
          <p:spPr bwMode="auto">
            <a:xfrm>
              <a:off x="1648" y="7878"/>
              <a:ext cx="9235" cy="728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6" name="AutoShape 24"/>
            <p:cNvSpPr>
              <a:spLocks noChangeArrowheads="1"/>
            </p:cNvSpPr>
            <p:nvPr/>
          </p:nvSpPr>
          <p:spPr bwMode="auto">
            <a:xfrm>
              <a:off x="3600" y="8405"/>
              <a:ext cx="5358" cy="47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ВИДЫ ПИЩЕВОГО СТАТУСА</a:t>
              </a: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7" name="AutoShape 23"/>
            <p:cNvSpPr>
              <a:spLocks noChangeArrowheads="1"/>
            </p:cNvSpPr>
            <p:nvPr/>
          </p:nvSpPr>
          <p:spPr bwMode="auto">
            <a:xfrm>
              <a:off x="2657" y="9734"/>
              <a:ext cx="1773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Обычный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8" name="AutoShape 22"/>
            <p:cNvSpPr>
              <a:spLocks noChangeArrowheads="1"/>
            </p:cNvSpPr>
            <p:nvPr/>
          </p:nvSpPr>
          <p:spPr bwMode="auto">
            <a:xfrm>
              <a:off x="5996" y="9734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Оптимальный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9" name="AutoShape 21"/>
            <p:cNvSpPr>
              <a:spLocks noChangeArrowheads="1"/>
            </p:cNvSpPr>
            <p:nvPr/>
          </p:nvSpPr>
          <p:spPr bwMode="auto">
            <a:xfrm>
              <a:off x="8225" y="10815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I Степень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" name="AutoShape 20"/>
            <p:cNvSpPr>
              <a:spLocks noChangeArrowheads="1"/>
            </p:cNvSpPr>
            <p:nvPr/>
          </p:nvSpPr>
          <p:spPr bwMode="auto">
            <a:xfrm>
              <a:off x="8225" y="11715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I I  Степень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1" name="AutoShape 19"/>
            <p:cNvSpPr>
              <a:spLocks noChangeArrowheads="1"/>
            </p:cNvSpPr>
            <p:nvPr/>
          </p:nvSpPr>
          <p:spPr bwMode="auto">
            <a:xfrm>
              <a:off x="8225" y="12642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I I I Степень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" name="AutoShape 18"/>
            <p:cNvSpPr>
              <a:spLocks noChangeArrowheads="1"/>
            </p:cNvSpPr>
            <p:nvPr/>
          </p:nvSpPr>
          <p:spPr bwMode="auto">
            <a:xfrm>
              <a:off x="8225" y="13542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IV Степень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3" name="AutoShape 17"/>
            <p:cNvSpPr>
              <a:spLocks noChangeArrowheads="1"/>
            </p:cNvSpPr>
            <p:nvPr/>
          </p:nvSpPr>
          <p:spPr bwMode="auto">
            <a:xfrm>
              <a:off x="5593" y="12005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Избыточный 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4" name="AutoShape 16"/>
            <p:cNvSpPr>
              <a:spLocks noChangeArrowheads="1"/>
            </p:cNvSpPr>
            <p:nvPr/>
          </p:nvSpPr>
          <p:spPr bwMode="auto">
            <a:xfrm>
              <a:off x="3407" y="11091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Недостаточный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5" name="AutoShape 15"/>
            <p:cNvSpPr>
              <a:spLocks noChangeShapeType="1"/>
            </p:cNvSpPr>
            <p:nvPr/>
          </p:nvSpPr>
          <p:spPr bwMode="auto">
            <a:xfrm flipH="1">
              <a:off x="4182" y="8875"/>
              <a:ext cx="13" cy="85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6" name="AutoShape 14"/>
            <p:cNvSpPr>
              <a:spLocks noChangeShapeType="1"/>
            </p:cNvSpPr>
            <p:nvPr/>
          </p:nvSpPr>
          <p:spPr bwMode="auto">
            <a:xfrm flipH="1">
              <a:off x="6952" y="8875"/>
              <a:ext cx="13" cy="85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7" name="AutoShape 13"/>
            <p:cNvSpPr>
              <a:spLocks noChangeShapeType="1"/>
            </p:cNvSpPr>
            <p:nvPr/>
          </p:nvSpPr>
          <p:spPr bwMode="auto">
            <a:xfrm flipH="1">
              <a:off x="4874" y="8875"/>
              <a:ext cx="13" cy="221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8" name="AutoShape 12"/>
            <p:cNvSpPr>
              <a:spLocks noChangeShapeType="1"/>
            </p:cNvSpPr>
            <p:nvPr/>
          </p:nvSpPr>
          <p:spPr bwMode="auto">
            <a:xfrm>
              <a:off x="5842" y="8875"/>
              <a:ext cx="0" cy="313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9" name="AutoShape 11"/>
            <p:cNvSpPr>
              <a:spLocks noChangeShapeType="1"/>
            </p:cNvSpPr>
            <p:nvPr/>
          </p:nvSpPr>
          <p:spPr bwMode="auto">
            <a:xfrm flipV="1">
              <a:off x="7545" y="11202"/>
              <a:ext cx="680" cy="112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0" name="AutoShape 10"/>
            <p:cNvSpPr>
              <a:spLocks noChangeShapeType="1"/>
            </p:cNvSpPr>
            <p:nvPr/>
          </p:nvSpPr>
          <p:spPr bwMode="auto">
            <a:xfrm flipV="1">
              <a:off x="7545" y="12005"/>
              <a:ext cx="680" cy="31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1" name="AutoShape 9"/>
            <p:cNvSpPr>
              <a:spLocks noChangeShapeType="1"/>
            </p:cNvSpPr>
            <p:nvPr/>
          </p:nvSpPr>
          <p:spPr bwMode="auto">
            <a:xfrm>
              <a:off x="7545" y="12323"/>
              <a:ext cx="680" cy="69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2" name="AutoShape 8"/>
            <p:cNvSpPr>
              <a:spLocks noChangeShapeType="1"/>
            </p:cNvSpPr>
            <p:nvPr/>
          </p:nvSpPr>
          <p:spPr bwMode="auto">
            <a:xfrm flipH="1" flipV="1">
              <a:off x="7545" y="12323"/>
              <a:ext cx="680" cy="160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3" name="AutoShape 7"/>
            <p:cNvSpPr>
              <a:spLocks noChangeArrowheads="1"/>
            </p:cNvSpPr>
            <p:nvPr/>
          </p:nvSpPr>
          <p:spPr bwMode="auto">
            <a:xfrm>
              <a:off x="1857" y="12005"/>
              <a:ext cx="2061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Неполноценный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4" name="AutoShape 6"/>
            <p:cNvSpPr>
              <a:spLocks noChangeArrowheads="1"/>
            </p:cNvSpPr>
            <p:nvPr/>
          </p:nvSpPr>
          <p:spPr bwMode="auto">
            <a:xfrm>
              <a:off x="2743" y="13015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Преморбидный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>
              <a:off x="4182" y="13929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Морбидный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6" name="AutoShape 4"/>
            <p:cNvSpPr>
              <a:spLocks noChangeShapeType="1"/>
            </p:cNvSpPr>
            <p:nvPr/>
          </p:nvSpPr>
          <p:spPr bwMode="auto">
            <a:xfrm flipH="1" flipV="1">
              <a:off x="4555" y="11824"/>
              <a:ext cx="804" cy="210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7" name="AutoShape 3"/>
            <p:cNvSpPr>
              <a:spLocks noChangeShapeType="1"/>
            </p:cNvSpPr>
            <p:nvPr/>
          </p:nvSpPr>
          <p:spPr bwMode="auto">
            <a:xfrm flipV="1">
              <a:off x="4430" y="11824"/>
              <a:ext cx="125" cy="119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8" name="AutoShape 2"/>
            <p:cNvSpPr>
              <a:spLocks noChangeShapeType="1"/>
            </p:cNvSpPr>
            <p:nvPr/>
          </p:nvSpPr>
          <p:spPr bwMode="auto">
            <a:xfrm flipV="1">
              <a:off x="3918" y="11824"/>
              <a:ext cx="637" cy="49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</p:grp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Избыточный -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статус формируется под воздействием рационов, содержащих избыточное количество энергии.</a:t>
            </a:r>
            <a:endParaRPr lang="ru-RU" sz="3200" b="1" dirty="0" smtClean="0"/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Выделяют 4 степени ожирения: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I степень — избыток массы тела на 10–29 %,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II степень — на 30–49 %,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III степень —на 50–99 %   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IV степень — на 100 % и более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                           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Избыточный статус</a:t>
            </a:r>
            <a:endParaRPr lang="ru-RU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ru-RU" sz="35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500" b="1" i="1" dirty="0" smtClean="0">
                <a:latin typeface="Times New Roman" pitchFamily="18" charset="0"/>
                <a:cs typeface="Times New Roman" pitchFamily="18" charset="0"/>
              </a:rPr>
              <a:t>Недостаточны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й статус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возникает при количественной или качественной недостаточности питания, при ограниченной или полной невозможности усвоения питательных веществ, или того и другого вместе, в результате чего могут нарушаться структура и функции, снижаются адаптационные возможности, уровень работоспособности и здоровья.</a:t>
            </a:r>
          </a:p>
          <a:p>
            <a:r>
              <a:rPr lang="ru-RU" sz="3500" b="1" i="1" dirty="0" err="1" smtClean="0">
                <a:latin typeface="Times New Roman" pitchFamily="18" charset="0"/>
                <a:cs typeface="Times New Roman" pitchFamily="18" charset="0"/>
              </a:rPr>
              <a:t>Преморбидный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(скрытый) статус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характеризуется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микросимптомами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пищевой недостаточности, ухудшением функций основных физиологических систем, снижением общей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резистентности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адаптационных резервов. Болезненных синдромов еще не обнаруживаем.</a:t>
            </a:r>
          </a:p>
          <a:p>
            <a:r>
              <a:rPr lang="ru-RU" sz="3500" b="1" i="1" dirty="0" smtClean="0">
                <a:latin typeface="Times New Roman" pitchFamily="18" charset="0"/>
                <a:cs typeface="Times New Roman" pitchFamily="18" charset="0"/>
              </a:rPr>
              <a:t>Болезненный 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статус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намечаются не только функциональные и структурные нарушения, но и проявление отчетливого синдрома пищевой недостаточности, сопровождающегося нарушением обмена веществ, что подтверждается данными биохимических и клинических исследований.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Недостаточный</a:t>
            </a:r>
            <a:endParaRPr lang="ru-RU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lvl="0">
              <a:buNone/>
            </a:pPr>
            <a:r>
              <a:rPr lang="ru-RU" sz="5100" b="1" i="1" dirty="0" smtClean="0">
                <a:latin typeface="Times New Roman" pitchFamily="18" charset="0"/>
                <a:cs typeface="Times New Roman" pitchFamily="18" charset="0"/>
              </a:rPr>
              <a:t>           Группы</a:t>
            </a:r>
          </a:p>
          <a:p>
            <a:pPr lvl="0">
              <a:buNone/>
            </a:pPr>
            <a:endParaRPr lang="en-US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300" b="1" i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Выделение  группы «риска» на основании  простых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соматометрических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общеклинических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и общелабораторных методов.</a:t>
            </a:r>
          </a:p>
          <a:p>
            <a:pPr lvl="0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     Обследование лиц из группы «риска»  с использованием биохимических и функциональных показателей в амбулаторных или стационарных услови</a:t>
            </a:r>
            <a:r>
              <a:rPr lang="ru-RU" sz="3600" dirty="0" smtClean="0"/>
              <a:t>ях.</a:t>
            </a:r>
          </a:p>
          <a:p>
            <a:endParaRPr lang="en-US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5100" b="1" i="1" dirty="0" smtClean="0">
                <a:latin typeface="Times New Roman" pitchFamily="18" charset="0"/>
                <a:cs typeface="Times New Roman" pitchFamily="18" charset="0"/>
              </a:rPr>
              <a:t>Индивидуум</a:t>
            </a:r>
          </a:p>
          <a:p>
            <a:pPr>
              <a:buNone/>
            </a:pPr>
            <a:endParaRPr lang="ru-RU" sz="51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масса тела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ИМТ</a:t>
            </a:r>
            <a:br>
              <a:rPr lang="ru-RU" sz="3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ТКС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содержание жира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клинические проявления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биохимические исследования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Технология определения</a:t>
            </a:r>
            <a:endParaRPr lang="ru-RU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Описание, расчет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оценка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Протокол № 2</a:t>
            </a:r>
            <a:endParaRPr lang="ru-RU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                       масса тела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см. таблицы, стр. 15, 16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идеальный теоретический вес (ИТВ):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*ИТВ = Н* 0,7 – 50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*ИТВ = 0,0082Н*L/2 ,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где Н — рост, L — окружность грудной клетки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    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индекс </a:t>
            </a: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Кетле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, ИМТ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ИМТ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= масса (кг) / длина тела (см</a:t>
            </a:r>
            <a:r>
              <a:rPr lang="ru-RU" sz="2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),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индекс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Кетле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= масса (кг) / длина тела</a:t>
            </a:r>
            <a:r>
              <a:rPr lang="ru-RU" sz="2400" baseline="30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(м</a:t>
            </a:r>
            <a:r>
              <a:rPr lang="ru-RU" sz="2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Технология </a:t>
            </a:r>
            <a:r>
              <a:rPr lang="ru-RU" dirty="0" smtClean="0"/>
              <a:t>определения (инд.)</a:t>
            </a:r>
            <a:endParaRPr lang="ru-RU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       Нормальный диапазон = 18,6-25,5 (20,0-25,0)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      Степени хронической энергетической недостаточности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менее 16, 0 = 3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16,0-17,5    = 2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17,5-18,5    = 1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Избыточная масса     25,0-30,0</a:t>
            </a:r>
          </a:p>
          <a:p>
            <a:endParaRPr lang="ru-RU" dirty="0" smtClean="0"/>
          </a:p>
          <a:p>
            <a:r>
              <a:rPr lang="ru-RU" dirty="0" smtClean="0"/>
              <a:t>Степени ожирения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30,0-35,0  = 1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35,0-40,0  = 2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более 40,0 = 3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 ИМТ</a:t>
            </a:r>
            <a:endParaRPr lang="ru-RU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Толщина кожно-жировой складки  измеряется с помощью специального прибора — </a:t>
            </a: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калипера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Для получения сопоставимых данных </a:t>
            </a: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калипер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(штангенциркуль) должен иметь стандартную поверхность контакта (20—40 мм</a:t>
            </a:r>
            <a:r>
              <a:rPr lang="ru-RU" sz="29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), цену деления (0,1 мм) и постоянное давление (10 г/мм</a:t>
            </a:r>
            <a:r>
              <a:rPr lang="ru-RU" sz="29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) в процессе измерений.</a:t>
            </a:r>
          </a:p>
          <a:p>
            <a:pPr lvl="0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Измерение толщины кожно-жировой складки производят в трех точках:</a:t>
            </a:r>
          </a:p>
          <a:p>
            <a:pPr lvl="0">
              <a:buFont typeface="Wingdings" pitchFamily="2" charset="2"/>
              <a:buChar char="ü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по средней подмышечной линии слева на уровне грудного соска, </a:t>
            </a:r>
          </a:p>
          <a:p>
            <a:pPr lvl="0">
              <a:buFont typeface="Wingdings" pitchFamily="2" charset="2"/>
              <a:buChar char="ü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на уровне пупка слева на середине расстояния между пупком и проекцией наружного края прямой мышцы живота, </a:t>
            </a:r>
          </a:p>
          <a:p>
            <a:pPr lvl="0">
              <a:buFont typeface="Wingdings" pitchFamily="2" charset="2"/>
              <a:buChar char="ü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под углом левой лопатки.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Рассчитывают среднюю величину КЖС из измерений в трех точках.                       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Норматив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: 4 – 14 см</a:t>
            </a:r>
            <a:endParaRPr lang="ru-RU" sz="2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Толщина кожно-жировой складки (ТКС)</a:t>
            </a:r>
            <a:endParaRPr lang="ru-RU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калипер</a:t>
            </a:r>
            <a:endParaRPr lang="ru-RU" dirty="0" smtClean="0"/>
          </a:p>
          <a:p>
            <a:r>
              <a:rPr lang="ru-RU" dirty="0" smtClean="0"/>
              <a:t>точки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Толщина ТКС</a:t>
            </a:r>
            <a:endParaRPr lang="ru-RU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Один  из доступных методов -</a:t>
            </a:r>
          </a:p>
          <a:p>
            <a:pPr algn="ctr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измерение толщины кожно-жировой складки в области трехглавой мышцы плеча -</a:t>
            </a:r>
          </a:p>
          <a:p>
            <a:pPr lvl="1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задней поверхности плеча посередине расстоя­ния между латеральным концом ости лопатки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акромион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и локтевым отростком локтевой кости.</a:t>
            </a:r>
          </a:p>
          <a:p>
            <a:pPr lvl="1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Рука должна свободно висеть вдоль туловища.</a:t>
            </a:r>
          </a:p>
          <a:p>
            <a:pPr lvl="1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Зажимают кожно-жировую складку в продольном направлении  между большим и указательным пальцем на 1 см выше места прикладывания ножек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калипера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нормаль­ной упитанности толщина кожно-жировой складки у мужчин не превышает 15 мм, а у женщин — 25 мм.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ТКС</a:t>
            </a:r>
            <a:endParaRPr lang="ru-RU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ru-RU" dirty="0" smtClean="0"/>
              <a:t>Рассчитывается по </a:t>
            </a:r>
            <a:r>
              <a:rPr lang="ru-RU" i="1" dirty="0" smtClean="0"/>
              <a:t>формуле: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/>
              <a:t>        Д(%) = </a:t>
            </a:r>
          </a:p>
          <a:p>
            <a:pPr>
              <a:buNone/>
            </a:pPr>
            <a:r>
              <a:rPr lang="ru-RU" b="1" dirty="0" smtClean="0"/>
              <a:t> М </a:t>
            </a:r>
            <a:r>
              <a:rPr lang="ru-RU" b="1" dirty="0" err="1" smtClean="0"/>
              <a:t>х</a:t>
            </a:r>
            <a:r>
              <a:rPr lang="ru-RU" b="1" dirty="0" smtClean="0"/>
              <a:t> С  </a:t>
            </a:r>
            <a:r>
              <a:rPr lang="ru-RU" b="1" dirty="0" err="1" smtClean="0"/>
              <a:t>х</a:t>
            </a:r>
            <a:r>
              <a:rPr lang="ru-RU" b="1" dirty="0" smtClean="0"/>
              <a:t>  0,0632, </a:t>
            </a:r>
          </a:p>
          <a:p>
            <a:pPr>
              <a:buNone/>
            </a:pPr>
            <a:r>
              <a:rPr lang="ru-RU" sz="1900" dirty="0" smtClean="0"/>
              <a:t>где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/>
              <a:t>  М – толщина кожно-жировой складки (мм), 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/>
              <a:t>  С – поверхность тела  (м2)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i="1" dirty="0" smtClean="0"/>
              <a:t>Поверхность тела          </a:t>
            </a:r>
            <a:r>
              <a:rPr lang="ru-RU" dirty="0" smtClean="0"/>
              <a:t>(м2)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45 кг = 1,482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50 кг = 1,525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55 кг = 1,625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60 кг = 1,729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65 кг = 1,820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70 кг = 1,922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75 кг = 2,008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80 кг = 2,098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85 кг = 2,155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90 кг = 2,262</a:t>
            </a:r>
            <a:endParaRPr lang="ru-RU" sz="24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Содержание жира</a:t>
            </a:r>
            <a:endParaRPr lang="ru-RU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Стр. 21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клинические показатели</a:t>
            </a:r>
            <a:endParaRPr lang="ru-RU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См. стр. 21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клинические показатели (</a:t>
            </a:r>
            <a:r>
              <a:rPr lang="ru-RU" sz="3100" i="1" dirty="0" smtClean="0"/>
              <a:t>продолжение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См. стр.21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клинические показатели (</a:t>
            </a:r>
            <a:r>
              <a:rPr lang="ru-RU" sz="3100" i="1" dirty="0" smtClean="0"/>
              <a:t>продолжение)</a:t>
            </a:r>
            <a:endParaRPr lang="ru-RU" sz="3100" i="1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См. стр.22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См. стр.23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Биохимические показатели</a:t>
            </a:r>
            <a:endParaRPr lang="ru-RU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Заключение:</a:t>
            </a:r>
            <a:r>
              <a:rPr lang="ru-RU" dirty="0" smtClean="0"/>
              <a:t> тип (вид) пищевого статуса ?????</a:t>
            </a:r>
          </a:p>
          <a:p>
            <a:r>
              <a:rPr lang="en-US" b="1" dirty="0" smtClean="0"/>
              <a:t>NB</a:t>
            </a:r>
            <a:r>
              <a:rPr lang="ru-RU" b="1" dirty="0" smtClean="0"/>
              <a:t>!</a:t>
            </a:r>
            <a:r>
              <a:rPr lang="ru-RU" dirty="0" smtClean="0"/>
              <a:t> </a:t>
            </a:r>
            <a:r>
              <a:rPr lang="ru-RU" i="1" dirty="0" smtClean="0"/>
              <a:t>Дополнить сведениями о витаминной и минеральной составляющей</a:t>
            </a:r>
          </a:p>
          <a:p>
            <a:r>
              <a:rPr lang="ru-RU" b="1" dirty="0" smtClean="0"/>
              <a:t>Рекомендации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Протокол  № 2</a:t>
            </a:r>
            <a:endParaRPr lang="ru-RU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z="3200" dirty="0" smtClean="0"/>
          </a:p>
          <a:p>
            <a:r>
              <a:rPr lang="ru-RU" sz="3200" dirty="0" smtClean="0"/>
              <a:t>Мужчины</a:t>
            </a:r>
          </a:p>
          <a:p>
            <a:pPr>
              <a:buNone/>
            </a:pPr>
            <a:r>
              <a:rPr lang="ru-RU" sz="3200" dirty="0" smtClean="0"/>
              <a:t>               </a:t>
            </a:r>
            <a:r>
              <a:rPr lang="en-US" sz="3200" dirty="0" smtClean="0"/>
              <a:t>Q</a:t>
            </a:r>
            <a:r>
              <a:rPr lang="ru-RU" sz="3200" dirty="0" smtClean="0"/>
              <a:t> </a:t>
            </a:r>
            <a:r>
              <a:rPr lang="en-US" sz="3200" dirty="0" smtClean="0"/>
              <a:t> </a:t>
            </a:r>
            <a:r>
              <a:rPr lang="ru-RU" sz="3200" dirty="0" smtClean="0"/>
              <a:t>= 815 + 36,6 </a:t>
            </a:r>
            <a:r>
              <a:rPr lang="ru-RU" sz="3200" dirty="0" err="1" smtClean="0"/>
              <a:t>х</a:t>
            </a:r>
            <a:r>
              <a:rPr lang="ru-RU" sz="3200" dirty="0" smtClean="0"/>
              <a:t> </a:t>
            </a:r>
            <a:r>
              <a:rPr lang="en-US" sz="3200" dirty="0" smtClean="0"/>
              <a:t>W</a:t>
            </a:r>
            <a:r>
              <a:rPr lang="ru-RU" sz="3200" dirty="0" smtClean="0"/>
              <a:t> </a:t>
            </a:r>
          </a:p>
          <a:p>
            <a:r>
              <a:rPr lang="ru-RU" sz="3200" dirty="0" smtClean="0"/>
              <a:t>Женщины</a:t>
            </a:r>
          </a:p>
          <a:p>
            <a:pPr>
              <a:buNone/>
            </a:pPr>
            <a:r>
              <a:rPr lang="ru-RU" sz="3200" dirty="0" smtClean="0"/>
              <a:t>               </a:t>
            </a:r>
            <a:r>
              <a:rPr lang="en-US" sz="3200" dirty="0" smtClean="0"/>
              <a:t>Q</a:t>
            </a:r>
            <a:r>
              <a:rPr lang="ru-RU" sz="3200" dirty="0" smtClean="0"/>
              <a:t> </a:t>
            </a:r>
            <a:r>
              <a:rPr lang="en-US" sz="3200" dirty="0" smtClean="0"/>
              <a:t> </a:t>
            </a:r>
            <a:r>
              <a:rPr lang="ru-RU" sz="3200" dirty="0" smtClean="0"/>
              <a:t>= 530 + 31,1 </a:t>
            </a:r>
            <a:r>
              <a:rPr lang="ru-RU" sz="3200" dirty="0" err="1" smtClean="0"/>
              <a:t>х</a:t>
            </a:r>
            <a:r>
              <a:rPr lang="ru-RU" sz="3200" dirty="0" smtClean="0"/>
              <a:t> </a:t>
            </a:r>
            <a:r>
              <a:rPr lang="en-US" sz="3200" dirty="0" smtClean="0"/>
              <a:t>W</a:t>
            </a:r>
            <a:r>
              <a:rPr lang="ru-RU" sz="3200" dirty="0" smtClean="0"/>
              <a:t>,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    *</a:t>
            </a:r>
            <a:r>
              <a:rPr lang="en-US" sz="2000" dirty="0" smtClean="0"/>
              <a:t>W – </a:t>
            </a:r>
            <a:r>
              <a:rPr lang="ru-RU" sz="2000" dirty="0" smtClean="0"/>
              <a:t>идеальный теоретический вес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Рекомендации. Расчет калорийности для поддержания идеального веса</a:t>
            </a:r>
            <a:endParaRPr lang="ru-RU" sz="3200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Условие: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Девушка, рост 164 см, масса 70 кг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ИТВ = 164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0,7 – 50 = 64,8 (65) кг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 530 + 31,1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65 = 2551 ккал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Ежедневно  2551: 4=600 (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не более 20-25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%)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70 – 65 = 5 кг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6800* ккал = 34000ккал («лишние»)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2551 – 600 = 1951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34000  : 600 = 56 дней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Прибавка в весе на 1 кг = 6800ккал</a:t>
            </a:r>
            <a:endParaRPr lang="ru-RU" sz="2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Молодцы!!!!!!!!</a:t>
            </a:r>
          </a:p>
          <a:p>
            <a:r>
              <a:rPr lang="ru-RU" sz="2400" dirty="0" smtClean="0"/>
              <a:t>Похвально</a:t>
            </a:r>
          </a:p>
          <a:p>
            <a:r>
              <a:rPr lang="ru-RU" sz="2400" dirty="0" smtClean="0"/>
              <a:t>Есть некоторые успехи</a:t>
            </a:r>
          </a:p>
          <a:p>
            <a:r>
              <a:rPr lang="ru-RU" sz="2400" dirty="0" smtClean="0"/>
              <a:t>Плохо</a:t>
            </a:r>
          </a:p>
          <a:p>
            <a:r>
              <a:rPr lang="ru-RU" sz="2400" dirty="0" smtClean="0"/>
              <a:t>Ужасно</a:t>
            </a:r>
          </a:p>
          <a:p>
            <a:r>
              <a:rPr lang="ru-RU" sz="2400" dirty="0" smtClean="0"/>
              <a:t>?</a:t>
            </a:r>
          </a:p>
          <a:p>
            <a:r>
              <a:rPr lang="ru-RU" sz="2400" dirty="0" smtClean="0"/>
              <a:t>?</a:t>
            </a:r>
          </a:p>
          <a:p>
            <a:r>
              <a:rPr lang="ru-RU" sz="2400" dirty="0" smtClean="0"/>
              <a:t>?</a:t>
            </a:r>
          </a:p>
          <a:p>
            <a:r>
              <a:rPr lang="ru-RU" sz="2400" dirty="0" smtClean="0"/>
              <a:t>?</a:t>
            </a:r>
          </a:p>
          <a:p>
            <a:pPr>
              <a:buNone/>
            </a:pPr>
            <a:endParaRPr lang="ru-RU" sz="2400" dirty="0" smtClean="0"/>
          </a:p>
          <a:p>
            <a:r>
              <a:rPr lang="en-US" sz="2400" dirty="0" smtClean="0"/>
              <a:t>NB! </a:t>
            </a:r>
            <a:r>
              <a:rPr lang="ru-RU" sz="2400" dirty="0" smtClean="0"/>
              <a:t>Выбираем (дополняем) правильный ответ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Оценка</a:t>
            </a:r>
            <a:endParaRPr lang="ru-RU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Подтверждение.</a:t>
            </a:r>
            <a:br>
              <a:rPr lang="ru-RU" dirty="0" smtClean="0"/>
            </a:br>
            <a:r>
              <a:rPr lang="ru-RU" dirty="0" smtClean="0"/>
              <a:t> 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   Тема следующего занятия</a:t>
            </a:r>
            <a:endParaRPr lang="ru-RU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515</TotalTime>
  <Words>3166</Words>
  <PresentationFormat>Экран (4:3)</PresentationFormat>
  <Paragraphs>585</Paragraphs>
  <Slides>84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84</vt:i4>
      </vt:variant>
    </vt:vector>
  </HeadingPairs>
  <TitlesOfParts>
    <vt:vector size="85" baseType="lpstr">
      <vt:lpstr>Открытая</vt:lpstr>
      <vt:lpstr>ГБОУ ВПО НГМУ  кафедра гигиены и экологии</vt:lpstr>
      <vt:lpstr>Слайд 2</vt:lpstr>
      <vt:lpstr>ПЛАН  7 семестра</vt:lpstr>
      <vt:lpstr>План, продолжение</vt:lpstr>
      <vt:lpstr>Экзамен</vt:lpstr>
      <vt:lpstr>Литература</vt:lpstr>
      <vt:lpstr> Тема  1.   ПИТАНИЕ КАК ФАКТОР СОХРАНЕНИЯ И УКРЕПЛЕНИЯ  здоровья</vt:lpstr>
      <vt:lpstr>Умения, навыки</vt:lpstr>
      <vt:lpstr>Вопросы</vt:lpstr>
      <vt:lpstr>Вопросы</vt:lpstr>
      <vt:lpstr>Что знаем</vt:lpstr>
      <vt:lpstr>Входной контроль</vt:lpstr>
      <vt:lpstr>Входной контроль</vt:lpstr>
      <vt:lpstr>Входной контроль</vt:lpstr>
      <vt:lpstr>Входной контроль</vt:lpstr>
      <vt:lpstr>Входной контроль</vt:lpstr>
      <vt:lpstr>Нутрициология</vt:lpstr>
      <vt:lpstr>Гигиена питания</vt:lpstr>
      <vt:lpstr>Слайд 19</vt:lpstr>
      <vt:lpstr>Функции пищи</vt:lpstr>
      <vt:lpstr>Состав пищи</vt:lpstr>
      <vt:lpstr>Алиментарно-зависимые заболевания</vt:lpstr>
      <vt:lpstr>Варианты питания</vt:lpstr>
      <vt:lpstr>Значение питания</vt:lpstr>
      <vt:lpstr>Требования  к питанию</vt:lpstr>
      <vt:lpstr>Законы рационального питания</vt:lpstr>
      <vt:lpstr>Принципы рационального питания</vt:lpstr>
      <vt:lpstr>Задание 1.</vt:lpstr>
      <vt:lpstr>КАК</vt:lpstr>
      <vt:lpstr>1 подход</vt:lpstr>
      <vt:lpstr>Физиологические нормы. Структура</vt:lpstr>
      <vt:lpstr>Студент</vt:lpstr>
      <vt:lpstr>Второй подход</vt:lpstr>
      <vt:lpstr> ЭНЕРГОТРАТЫ</vt:lpstr>
      <vt:lpstr>Метод прямой калориметрии</vt:lpstr>
      <vt:lpstr>Метод прямой калориметрии</vt:lpstr>
      <vt:lpstr>Непрямая калориметрия</vt:lpstr>
      <vt:lpstr>Основной обмен</vt:lpstr>
      <vt:lpstr>Факторы, влияющие на основной обмен</vt:lpstr>
      <vt:lpstr>Расчет основного обмена</vt:lpstr>
      <vt:lpstr>Формулы, рекомендованные ФАО\ВОЗ</vt:lpstr>
      <vt:lpstr>  Коэффициент физической активности (КФА)</vt:lpstr>
      <vt:lpstr>Протокол №  1, продолжение. Расход энергии, расчет</vt:lpstr>
      <vt:lpstr>Протокол № 1, хронограмма</vt:lpstr>
      <vt:lpstr>КФА, студенты  (м\ж)</vt:lpstr>
      <vt:lpstr>Заключение</vt:lpstr>
      <vt:lpstr>Задание 1.2</vt:lpstr>
      <vt:lpstr>КАК?????</vt:lpstr>
      <vt:lpstr>Сбалансированность</vt:lpstr>
      <vt:lpstr>Идеальный белок</vt:lpstr>
      <vt:lpstr>Задание 1.2, продолжение</vt:lpstr>
      <vt:lpstr>Задание 1.3. Режим питания</vt:lpstr>
      <vt:lpstr>Режим питания (варианты)</vt:lpstr>
      <vt:lpstr>Режим питания</vt:lpstr>
      <vt:lpstr>Методы изучения питания</vt:lpstr>
      <vt:lpstr>Методы изучения фактического питания</vt:lpstr>
      <vt:lpstr>Задание 2. Определение пищевого статуса</vt:lpstr>
      <vt:lpstr>Виды пищевого статуса</vt:lpstr>
      <vt:lpstr>Избыточный статус</vt:lpstr>
      <vt:lpstr>Недостаточный</vt:lpstr>
      <vt:lpstr>Технология определения</vt:lpstr>
      <vt:lpstr>Протокол № 2</vt:lpstr>
      <vt:lpstr>Технология определения (инд.)</vt:lpstr>
      <vt:lpstr>Классификация ИМТ</vt:lpstr>
      <vt:lpstr>Толщина кожно-жировой складки (ТКС)</vt:lpstr>
      <vt:lpstr>Толщина ТКС</vt:lpstr>
      <vt:lpstr>ТКС</vt:lpstr>
      <vt:lpstr>Содержание жира</vt:lpstr>
      <vt:lpstr>Основные клинические показатели</vt:lpstr>
      <vt:lpstr>Основные клинические показатели (продолжение)</vt:lpstr>
      <vt:lpstr>Основные клинические показатели (продолжение)</vt:lpstr>
      <vt:lpstr>Биохимические показатели</vt:lpstr>
      <vt:lpstr>Протокол  № 2</vt:lpstr>
      <vt:lpstr>Рекомендации. Расчет калорийности для поддержания идеального веса</vt:lpstr>
      <vt:lpstr>Пример</vt:lpstr>
      <vt:lpstr>Оценка</vt:lpstr>
      <vt:lpstr>Подтверждение.  Итоговый контроль</vt:lpstr>
      <vt:lpstr>Итоговый контроль</vt:lpstr>
      <vt:lpstr>Итоговый контроль</vt:lpstr>
      <vt:lpstr>    Тема следующего занятия</vt:lpstr>
      <vt:lpstr>Слайд 81</vt:lpstr>
      <vt:lpstr>Слайд 82</vt:lpstr>
      <vt:lpstr>Слайд 83</vt:lpstr>
      <vt:lpstr>Слайд 84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65</cp:revision>
  <dcterms:modified xsi:type="dcterms:W3CDTF">2011-10-21T11:55:41Z</dcterms:modified>
</cp:coreProperties>
</file>