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2"/>
  </p:notesMasterIdLst>
  <p:sldIdLst>
    <p:sldId id="256" r:id="rId2"/>
    <p:sldId id="258" r:id="rId3"/>
    <p:sldId id="257" r:id="rId4"/>
    <p:sldId id="261" r:id="rId5"/>
    <p:sldId id="271" r:id="rId6"/>
    <p:sldId id="320" r:id="rId7"/>
    <p:sldId id="270" r:id="rId8"/>
    <p:sldId id="319" r:id="rId9"/>
    <p:sldId id="269" r:id="rId10"/>
    <p:sldId id="268" r:id="rId11"/>
    <p:sldId id="267" r:id="rId12"/>
    <p:sldId id="266" r:id="rId13"/>
    <p:sldId id="309" r:id="rId14"/>
    <p:sldId id="265" r:id="rId15"/>
    <p:sldId id="323" r:id="rId16"/>
    <p:sldId id="307" r:id="rId17"/>
    <p:sldId id="308" r:id="rId18"/>
    <p:sldId id="311" r:id="rId19"/>
    <p:sldId id="312" r:id="rId20"/>
    <p:sldId id="313" r:id="rId21"/>
    <p:sldId id="314" r:id="rId22"/>
    <p:sldId id="264" r:id="rId23"/>
    <p:sldId id="310" r:id="rId24"/>
    <p:sldId id="315" r:id="rId25"/>
    <p:sldId id="263" r:id="rId26"/>
    <p:sldId id="306" r:id="rId27"/>
    <p:sldId id="321" r:id="rId28"/>
    <p:sldId id="322" r:id="rId29"/>
    <p:sldId id="316" r:id="rId30"/>
    <p:sldId id="317" r:id="rId31"/>
    <p:sldId id="318" r:id="rId32"/>
    <p:sldId id="283" r:id="rId33"/>
    <p:sldId id="289" r:id="rId34"/>
    <p:sldId id="288" r:id="rId35"/>
    <p:sldId id="287" r:id="rId36"/>
    <p:sldId id="324" r:id="rId37"/>
    <p:sldId id="325" r:id="rId38"/>
    <p:sldId id="286" r:id="rId39"/>
    <p:sldId id="285" r:id="rId40"/>
    <p:sldId id="284" r:id="rId41"/>
    <p:sldId id="282" r:id="rId42"/>
    <p:sldId id="281" r:id="rId43"/>
    <p:sldId id="280" r:id="rId44"/>
    <p:sldId id="279" r:id="rId45"/>
    <p:sldId id="278" r:id="rId46"/>
    <p:sldId id="277" r:id="rId47"/>
    <p:sldId id="276" r:id="rId48"/>
    <p:sldId id="275" r:id="rId49"/>
    <p:sldId id="274" r:id="rId50"/>
    <p:sldId id="273" r:id="rId51"/>
    <p:sldId id="262" r:id="rId52"/>
    <p:sldId id="260" r:id="rId53"/>
    <p:sldId id="300" r:id="rId54"/>
    <p:sldId id="305" r:id="rId55"/>
    <p:sldId id="304" r:id="rId56"/>
    <p:sldId id="303" r:id="rId57"/>
    <p:sldId id="302" r:id="rId58"/>
    <p:sldId id="301" r:id="rId59"/>
    <p:sldId id="272" r:id="rId60"/>
    <p:sldId id="299" r:id="rId61"/>
    <p:sldId id="298" r:id="rId62"/>
    <p:sldId id="297" r:id="rId63"/>
    <p:sldId id="296" r:id="rId64"/>
    <p:sldId id="295" r:id="rId65"/>
    <p:sldId id="294" r:id="rId66"/>
    <p:sldId id="293" r:id="rId67"/>
    <p:sldId id="292" r:id="rId68"/>
    <p:sldId id="259" r:id="rId69"/>
    <p:sldId id="291" r:id="rId70"/>
    <p:sldId id="290" r:id="rId7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97" autoAdjust="0"/>
  </p:normalViewPr>
  <p:slideViewPr>
    <p:cSldViewPr>
      <p:cViewPr varScale="1">
        <p:scale>
          <a:sx n="73" d="100"/>
          <a:sy n="73" d="100"/>
        </p:scale>
        <p:origin x="-90" y="-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073017-76CC-4D42-B83B-0B7BDCB128FD}" type="datetimeFigureOut">
              <a:rPr lang="ru-RU" smtClean="0"/>
              <a:t>24.10.2011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8A90C-8036-4E67-A919-F9327D6F2A9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F8A90C-8036-4E67-A919-F9327D6F2A9C}" type="slidenum">
              <a:rPr lang="ru-RU" smtClean="0"/>
              <a:t>36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24.10.2011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24.10.2011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24.10.2011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24.10.2011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24.10.2011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14298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ГБОУ ВПО НГМУ</a:t>
            </a:r>
            <a:br>
              <a:rPr lang="ru-RU" sz="4000" dirty="0" smtClean="0"/>
            </a:br>
            <a:r>
              <a:rPr lang="ru-RU" sz="4000" dirty="0" smtClean="0"/>
              <a:t>кафедра гигиены и экологии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ru-RU" b="1" dirty="0" smtClean="0"/>
              <a:t>Специальность  060101 «Лечебное дело»</a:t>
            </a:r>
          </a:p>
          <a:p>
            <a:pPr algn="l"/>
            <a:r>
              <a:rPr lang="ru-RU" b="1" dirty="0" smtClean="0"/>
              <a:t>Дисциплина </a:t>
            </a:r>
            <a:r>
              <a:rPr lang="en-US" b="1" dirty="0" smtClean="0"/>
              <a:t> </a:t>
            </a:r>
            <a:r>
              <a:rPr lang="ru-RU" b="1" dirty="0" smtClean="0"/>
              <a:t>ОПД.Ф.01»Гигиена  с основами экологии человека, военная гигиена</a:t>
            </a:r>
            <a:r>
              <a:rPr lang="ru-RU" dirty="0" smtClean="0"/>
              <a:t>»</a:t>
            </a:r>
            <a:r>
              <a:rPr lang="en-US" dirty="0" smtClean="0"/>
              <a:t> 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Гигиеническая оценка адекватности  питания по показателям витаминной и минеральной обеспеченности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Тема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 algn="ctr">
              <a:buNone/>
            </a:pPr>
            <a:r>
              <a:rPr lang="ru-RU" sz="5100" b="1" i="1" dirty="0" smtClean="0">
                <a:latin typeface="Times New Roman" pitchFamily="18" charset="0"/>
                <a:cs typeface="Times New Roman" pitchFamily="18" charset="0"/>
              </a:rPr>
              <a:t>              Ознакомить студентов с </a:t>
            </a:r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биологической ролью витаминов и минералов,</a:t>
            </a:r>
            <a:endParaRPr lang="en-US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 проявлениями </a:t>
            </a:r>
            <a:r>
              <a:rPr lang="ru-RU" sz="3800" b="1" dirty="0" err="1" smtClean="0">
                <a:latin typeface="Times New Roman" pitchFamily="18" charset="0"/>
                <a:cs typeface="Times New Roman" pitchFamily="18" charset="0"/>
              </a:rPr>
              <a:t>гипо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-, гипервитаминозов, </a:t>
            </a:r>
            <a:r>
              <a:rPr lang="ru-RU" sz="3800" b="1" dirty="0" err="1" smtClean="0">
                <a:latin typeface="Times New Roman" pitchFamily="18" charset="0"/>
                <a:cs typeface="Times New Roman" pitchFamily="18" charset="0"/>
              </a:rPr>
              <a:t>микроэлементозов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нормативами суточного потребления витаминов и минеральных веществ, </a:t>
            </a:r>
            <a:endParaRPr lang="en-US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продуктами –  источниками  витаминов и минеральных веществ</a:t>
            </a:r>
          </a:p>
          <a:p>
            <a:pPr lvl="1" algn="ctr"/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основными направлениями профилактики</a:t>
            </a:r>
          </a:p>
          <a:p>
            <a:pPr algn="ctr"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Цель занятия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800" dirty="0" smtClean="0"/>
              <a:t> </a:t>
            </a:r>
          </a:p>
          <a:p>
            <a:pPr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Уметь</a:t>
            </a:r>
            <a:r>
              <a:rPr lang="ru-RU" sz="40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buFont typeface="Wingdings" pitchFamily="2" charset="2"/>
              <a:buChar char="ü"/>
            </a:pPr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 диагностировать витаминную недостаточность, </a:t>
            </a:r>
            <a:r>
              <a:rPr lang="ru-RU" sz="3900" b="1" dirty="0" err="1" smtClean="0">
                <a:latin typeface="Times New Roman" pitchFamily="18" charset="0"/>
                <a:cs typeface="Times New Roman" pitchFamily="18" charset="0"/>
              </a:rPr>
              <a:t>микроэлементозы</a:t>
            </a:r>
            <a:endParaRPr lang="ru-RU" sz="39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Font typeface="Wingdings" pitchFamily="2" charset="2"/>
              <a:buChar char="ü"/>
            </a:pPr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 проводить профилактику гиповитаминозов и </a:t>
            </a:r>
            <a:r>
              <a:rPr lang="ru-RU" sz="3900" b="1" dirty="0" err="1" smtClean="0">
                <a:latin typeface="Times New Roman" pitchFamily="18" charset="0"/>
                <a:cs typeface="Times New Roman" pitchFamily="18" charset="0"/>
              </a:rPr>
              <a:t>микроэлементозов</a:t>
            </a:r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 оценивать содержание витамина С в продуктах.</a:t>
            </a:r>
            <a:endParaRPr lang="ru-RU" sz="3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Умения, навыки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300" dirty="0" smtClean="0"/>
              <a:t>1. 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Витамины – понятие, классификация, особенности, физиологические факторы, определяющие потребность организма.</a:t>
            </a:r>
          </a:p>
          <a:p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2. Причины возникновения гиповитаминозов у человека, классификация форм витаминной недостаточности.</a:t>
            </a:r>
          </a:p>
          <a:p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3. Клинические и биохимические показатели гиповитаминоза С. </a:t>
            </a:r>
          </a:p>
          <a:p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4. Клинические и биохимические показатели гиповитаминоза А. </a:t>
            </a:r>
          </a:p>
          <a:p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5. Клинические и биохимические показатели гиповитаминоза 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3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3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6. Клинические и биохимические показатели гиповитаминоза 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300" b="1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PP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sz="29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7. Клинические показатели гипервитаминоза А, С. 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8. Клинические показатели гипервитаминоза Д. 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9. Клинические показатели гипервитаминозов.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10. Физиологическая потребность организма в витаминах А, С,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PP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основные пищевые источники этих витаминов. 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11.Физиологическая потребность организма в витаминах В</a:t>
            </a:r>
            <a:r>
              <a:rPr lang="ru-RU" sz="28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,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800" b="1" baseline="-25000" dirty="0" smtClean="0">
                <a:latin typeface="Times New Roman" pitchFamily="18" charset="0"/>
                <a:cs typeface="Times New Roman" pitchFamily="18" charset="0"/>
              </a:rPr>
              <a:t>2,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800" b="1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 основные пищевые источники этих витаминов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endParaRPr lang="ru-RU" dirty="0" smtClean="0"/>
          </a:p>
          <a:p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12. Профилактика а- и гиповитаминозов.</a:t>
            </a:r>
          </a:p>
          <a:p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13. Классификация минеральных элементов, факторы, определяющие их потребность.</a:t>
            </a:r>
          </a:p>
          <a:p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14.Физиологическое значение кальция и магния для жизнедеятельности</a:t>
            </a:r>
            <a:br>
              <a:rPr lang="ru-RU" sz="8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организма.</a:t>
            </a:r>
          </a:p>
          <a:p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15.Физиологическое значение калия и натрия для организма.</a:t>
            </a:r>
          </a:p>
          <a:p>
            <a:pPr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8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16. Физиологическое значение микроэлементов кислотного действия.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17.Физиологическое действие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биомикроэлементов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 связанных с кроветворением.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18. Физиологическое действие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биомикроэлементов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 связанных с эндемическими заболеваниями.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19. Физиологическое действие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биомикроэлементов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 связанных с костеобразованием.</a:t>
            </a:r>
          </a:p>
          <a:p>
            <a:pPr lvl="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20.Пищевая и биологическая ценность овощей, фруктов.</a:t>
            </a:r>
          </a:p>
          <a:p>
            <a:pPr lvl="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21.Пищевая и биологическая ценность зерновых продуктов.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i="1" dirty="0" smtClean="0"/>
              <a:t>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Витамины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это незаменимые факторы питания органического происхождения,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регулирующи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биохимические и физиологические процессы в организме за счет активизации ферментативных реакций.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Характеризуются следующими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качествами: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проявляют выраженную биологическую активность в малых дозах;</a:t>
            </a:r>
          </a:p>
          <a:p>
            <a:pPr algn="ctr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не являются источником энергии или пластического материала</a:t>
            </a:r>
          </a:p>
          <a:p>
            <a:pPr algn="ctr">
              <a:buFont typeface="Wingdings" pitchFamily="2" charset="2"/>
              <a:buChar char="ü"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ü"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ü"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Общая характеристика витаминов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7200" b="1" i="1" dirty="0" err="1" smtClean="0"/>
              <a:t>Водорастворимые</a:t>
            </a:r>
            <a:endParaRPr lang="ru-RU" sz="7200" b="1" i="1" dirty="0" smtClean="0"/>
          </a:p>
          <a:p>
            <a:pPr algn="ctr">
              <a:buNone/>
            </a:pPr>
            <a:endParaRPr lang="ru-RU" sz="2400" b="1" i="1" dirty="0" smtClean="0"/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В</a:t>
            </a:r>
            <a:r>
              <a:rPr lang="ru-RU" sz="9600" baseline="-25000" dirty="0" smtClean="0">
                <a:latin typeface="Times New Roman" pitchFamily="18" charset="0"/>
                <a:cs typeface="Times New Roman" pitchFamily="18" charset="0"/>
              </a:rPr>
              <a:t>1   - </a:t>
            </a:r>
            <a:r>
              <a:rPr lang="ru-RU" sz="12800" baseline="-25000" dirty="0" smtClean="0">
                <a:latin typeface="Times New Roman" pitchFamily="18" charset="0"/>
                <a:cs typeface="Times New Roman" pitchFamily="18" charset="0"/>
              </a:rPr>
              <a:t>тиамин</a:t>
            </a:r>
            <a:endParaRPr lang="ru-RU" sz="1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В</a:t>
            </a:r>
            <a:r>
              <a:rPr lang="ru-RU" sz="9600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12800" baseline="-25000" dirty="0" smtClean="0">
                <a:latin typeface="Times New Roman" pitchFamily="18" charset="0"/>
                <a:cs typeface="Times New Roman" pitchFamily="18" charset="0"/>
              </a:rPr>
              <a:t>-  рибофлавин</a:t>
            </a:r>
            <a:endParaRPr lang="ru-RU" sz="1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РР - </a:t>
            </a:r>
            <a:r>
              <a:rPr lang="ru-RU" sz="9600" dirty="0" err="1" smtClean="0">
                <a:latin typeface="Times New Roman" pitchFamily="18" charset="0"/>
                <a:cs typeface="Times New Roman" pitchFamily="18" charset="0"/>
              </a:rPr>
              <a:t>икотинамид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В</a:t>
            </a:r>
            <a:r>
              <a:rPr lang="ru-RU" sz="9600" baseline="-25000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1200" baseline="-25000" dirty="0" smtClean="0">
                <a:latin typeface="Times New Roman" pitchFamily="18" charset="0"/>
                <a:cs typeface="Times New Roman" pitchFamily="18" charset="0"/>
              </a:rPr>
              <a:t>6-  пиридоксин</a:t>
            </a:r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В</a:t>
            </a:r>
            <a:r>
              <a:rPr lang="ru-RU" sz="9600" baseline="-25000" dirty="0" smtClean="0">
                <a:latin typeface="Times New Roman" pitchFamily="18" charset="0"/>
                <a:cs typeface="Times New Roman" pitchFamily="18" charset="0"/>
              </a:rPr>
              <a:t>12 -  </a:t>
            </a:r>
            <a:r>
              <a:rPr lang="ru-RU" sz="11200" baseline="-25000" dirty="0" err="1" smtClean="0">
                <a:latin typeface="Times New Roman" pitchFamily="18" charset="0"/>
                <a:cs typeface="Times New Roman" pitchFamily="18" charset="0"/>
              </a:rPr>
              <a:t>циакобаламин</a:t>
            </a:r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</a:t>
            </a:r>
            <a:r>
              <a:rPr lang="ru-RU" sz="9600" dirty="0" err="1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9600" baseline="-25000" dirty="0" err="1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С – аскорбиновая кислота</a:t>
            </a: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Р - </a:t>
            </a:r>
            <a:r>
              <a:rPr lang="ru-RU" sz="9600" dirty="0" err="1" smtClean="0">
                <a:latin typeface="Times New Roman" pitchFamily="18" charset="0"/>
                <a:cs typeface="Times New Roman" pitchFamily="18" charset="0"/>
              </a:rPr>
              <a:t>биофлавоноиды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Н - биотин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6400" b="1" i="1" dirty="0" smtClean="0"/>
              <a:t>Жирорастворимые</a:t>
            </a: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А  - </a:t>
            </a:r>
            <a:r>
              <a:rPr lang="ru-RU" sz="6200" dirty="0" err="1" smtClean="0">
                <a:latin typeface="Times New Roman" pitchFamily="18" charset="0"/>
                <a:cs typeface="Times New Roman" pitchFamily="18" charset="0"/>
              </a:rPr>
              <a:t>ретинол</a:t>
            </a: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</a:t>
            </a:r>
            <a:r>
              <a:rPr lang="en-US" sz="62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62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6200" baseline="-25000" dirty="0" smtClean="0">
                <a:latin typeface="Times New Roman" pitchFamily="18" charset="0"/>
                <a:cs typeface="Times New Roman" pitchFamily="18" charset="0"/>
              </a:rPr>
              <a:t>  - </a:t>
            </a:r>
            <a:r>
              <a:rPr lang="ru-RU" sz="6200" dirty="0" err="1" smtClean="0">
                <a:latin typeface="Times New Roman" pitchFamily="18" charset="0"/>
                <a:cs typeface="Times New Roman" pitchFamily="18" charset="0"/>
              </a:rPr>
              <a:t>эргокальциферол</a:t>
            </a: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</a:t>
            </a:r>
            <a:r>
              <a:rPr lang="en-US" sz="62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62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6200" baseline="-25000" dirty="0" smtClean="0">
                <a:latin typeface="Times New Roman" pitchFamily="18" charset="0"/>
                <a:cs typeface="Times New Roman" pitchFamily="18" charset="0"/>
              </a:rPr>
              <a:t> -  </a:t>
            </a:r>
            <a:r>
              <a:rPr lang="ru-RU" sz="6200" dirty="0" err="1" smtClean="0">
                <a:latin typeface="Times New Roman" pitchFamily="18" charset="0"/>
                <a:cs typeface="Times New Roman" pitchFamily="18" charset="0"/>
              </a:rPr>
              <a:t>холекальциферол</a:t>
            </a: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Е  -  токоферол</a:t>
            </a: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К  -  нафтохиноны</a:t>
            </a: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К</a:t>
            </a:r>
            <a:r>
              <a:rPr lang="ru-RU" sz="6200" baseline="-25000" dirty="0" smtClean="0">
                <a:latin typeface="Times New Roman" pitchFamily="18" charset="0"/>
                <a:cs typeface="Times New Roman" pitchFamily="18" charset="0"/>
              </a:rPr>
              <a:t>1  -  </a:t>
            </a:r>
            <a:r>
              <a:rPr lang="ru-RU" sz="6200" dirty="0" err="1" smtClean="0">
                <a:latin typeface="Times New Roman" pitchFamily="18" charset="0"/>
                <a:cs typeface="Times New Roman" pitchFamily="18" charset="0"/>
              </a:rPr>
              <a:t>филлохинон</a:t>
            </a: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К</a:t>
            </a:r>
            <a:r>
              <a:rPr lang="ru-RU" sz="6200" baseline="-25000" dirty="0" smtClean="0">
                <a:latin typeface="Times New Roman" pitchFamily="18" charset="0"/>
                <a:cs typeface="Times New Roman" pitchFamily="18" charset="0"/>
              </a:rPr>
              <a:t>2  -  </a:t>
            </a:r>
            <a:r>
              <a:rPr lang="ru-RU" sz="6200" dirty="0" err="1" smtClean="0">
                <a:latin typeface="Times New Roman" pitchFamily="18" charset="0"/>
                <a:cs typeface="Times New Roman" pitchFamily="18" charset="0"/>
              </a:rPr>
              <a:t>менахинон</a:t>
            </a: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/>
          </a:p>
          <a:p>
            <a:r>
              <a:rPr lang="ru-RU" sz="7200" b="1" i="1" dirty="0" err="1" smtClean="0"/>
              <a:t>Витаминоподобные</a:t>
            </a:r>
            <a:r>
              <a:rPr lang="ru-RU" sz="7200" b="1" i="1" dirty="0" smtClean="0"/>
              <a:t> соединения</a:t>
            </a: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Холин </a:t>
            </a:r>
          </a:p>
          <a:p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Миоинозит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Инозит,е</a:t>
            </a:r>
            <a:endParaRPr lang="ru-RU" sz="5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Витамин </a:t>
            </a:r>
            <a:r>
              <a:rPr lang="en-US" sz="5500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Липоевая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кислота </a:t>
            </a:r>
          </a:p>
          <a:p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Оротовая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кислота</a:t>
            </a: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Витамин В</a:t>
            </a:r>
            <a:r>
              <a:rPr lang="ru-RU" sz="5500" baseline="-25000" dirty="0" smtClean="0">
                <a:latin typeface="Times New Roman" pitchFamily="18" charset="0"/>
                <a:cs typeface="Times New Roman" pitchFamily="18" charset="0"/>
              </a:rPr>
              <a:t>15  -  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пангамовая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кислота </a:t>
            </a:r>
          </a:p>
          <a:p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Карнитин</a:t>
            </a:r>
            <a:endParaRPr lang="ru-RU" sz="55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Классификация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Слушаем, записываем</a:t>
            </a:r>
            <a:r>
              <a:rPr lang="ru-RU" dirty="0" smtClean="0"/>
              <a:t>!!!!!</a:t>
            </a: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Рефераты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500166" y="2500306"/>
          <a:ext cx="6096000" cy="313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Название витамина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Биологическое действие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Продукты- источники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Клинические проявления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500034" y="1500174"/>
          <a:ext cx="8229600" cy="500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8"/>
                <a:gridCol w="2143140"/>
                <a:gridCol w="387188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Вызываемый</a:t>
                      </a:r>
                      <a:r>
                        <a:rPr lang="ru-RU" baseline="0" dirty="0" smtClean="0"/>
                        <a:t> эффект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Биологическое действие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общей </a:t>
                      </a:r>
                      <a:r>
                        <a:rPr lang="ru-RU" sz="2000" b="1" i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резистентности</a:t>
                      </a:r>
                      <a:endParaRPr lang="ru-RU" sz="20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В1, В2, В6, РР, А,       С, Д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Регулируют функциональное состояние </a:t>
                      </a:r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WYC?</a:t>
                      </a:r>
                      <a:r>
                        <a:rPr lang="en-US" sz="2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Обмен веществ и трофику тканей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2000" b="1" i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2000" b="1" i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Антигеморрагический</a:t>
                      </a:r>
                      <a:endParaRPr lang="ru-RU" sz="20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</a:t>
                      </a:r>
                    </a:p>
                    <a:p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С, Р, 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Обеспечивают нормальную проницаемость и </a:t>
                      </a:r>
                      <a:r>
                        <a:rPr lang="ru-RU" sz="20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резистентность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кровеносных сосудов, повышают свертываемость крови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Антианемический</a:t>
                      </a:r>
                      <a:endParaRPr lang="ru-RU" sz="20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В12, С, </a:t>
                      </a:r>
                      <a:r>
                        <a:rPr lang="ru-RU" sz="20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фолиевая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кислота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Нормализуют и стимулируют кроветворение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Характеристика витаминов по биологическому действию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4536"/>
                <a:gridCol w="2428892"/>
                <a:gridCol w="368617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Вызываемый эффект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Биологическое действие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r>
                        <a:rPr lang="ru-RU" b="1" i="1" dirty="0" smtClean="0"/>
                        <a:t>Антиинфекционный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aseline="0" dirty="0" smtClean="0"/>
                        <a:t>       </a:t>
                      </a:r>
                      <a:r>
                        <a:rPr lang="ru-RU" dirty="0" smtClean="0"/>
                        <a:t> </a:t>
                      </a:r>
                    </a:p>
                    <a:p>
                      <a:r>
                        <a:rPr lang="ru-RU" dirty="0" smtClean="0"/>
                        <a:t>             А, С,      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      В1,В2,В6,РР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Повышают устойчивость к инфекциям:</a:t>
                      </a:r>
                    </a:p>
                    <a:p>
                      <a:r>
                        <a:rPr lang="ru-RU" dirty="0" smtClean="0"/>
                        <a:t>стимулируют выработку антител,</a:t>
                      </a:r>
                    </a:p>
                    <a:p>
                      <a:r>
                        <a:rPr lang="ru-RU" dirty="0" smtClean="0"/>
                        <a:t>усиливают защитные свойства эпителия и фагоцитоз</a:t>
                      </a:r>
                    </a:p>
                    <a:p>
                      <a:r>
                        <a:rPr lang="ru-RU" dirty="0" smtClean="0"/>
                        <a:t>нейтрализуют токсическое действие возбудителей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/>
                        <a:t>Регуляция зрения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А, В2, 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Обеспечивают адаптацию глаза к темноте</a:t>
                      </a:r>
                    </a:p>
                    <a:p>
                      <a:r>
                        <a:rPr lang="ru-RU" dirty="0" smtClean="0"/>
                        <a:t>Повышают остроту зрения</a:t>
                      </a:r>
                    </a:p>
                    <a:p>
                      <a:r>
                        <a:rPr lang="ru-RU" dirty="0" smtClean="0"/>
                        <a:t>Расширяют поле цветного зрения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Характеристика витаминов по биологическому действию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синтезируется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депонируется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быстро разрушается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«работоспособный»</a:t>
            </a:r>
            <a:endParaRPr lang="ru-RU" dirty="0" smtClean="0"/>
          </a:p>
          <a:p>
            <a:r>
              <a:rPr lang="ru-RU" dirty="0" smtClean="0"/>
              <a:t>25 мг\1000ккал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Потребность увеличивает – </a:t>
            </a:r>
            <a:r>
              <a:rPr lang="ru-RU" sz="1900" i="1" dirty="0" err="1" smtClean="0">
                <a:latin typeface="Times New Roman" pitchFamily="18" charset="0"/>
                <a:cs typeface="Times New Roman" pitchFamily="18" charset="0"/>
              </a:rPr>
              <a:t>курение,экологический</a:t>
            </a:r>
            <a:r>
              <a:rPr lang="ru-RU" sz="1900" i="1" dirty="0" smtClean="0">
                <a:latin typeface="Times New Roman" pitchFamily="18" charset="0"/>
                <a:cs typeface="Times New Roman" pitchFamily="18" charset="0"/>
              </a:rPr>
              <a:t> фактор, беременность и лактация, низкая температура, вредные условия труда</a:t>
            </a:r>
            <a:endParaRPr lang="ru-RU" sz="19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Шиповник  свежий – 500-650мг\%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Шиповник сухой- 1100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Перец, смородина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ч.,облепиха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петрушка, укроп, капуста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брюс</a:t>
            </a:r>
            <a:r>
              <a:rPr lang="ru-RU" sz="2000" dirty="0" smtClean="0"/>
              <a:t>.),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стручковый горох – 100-250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Картофель, капуста бел., помидоры, яблоки, ананасы, киви, клубника, апельсины,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мандарины,крыжовник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лимоны, сок цитрусовых – 10-100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Витамин С, а </a:t>
            </a:r>
            <a:r>
              <a:rPr lang="ru-RU" dirty="0" err="1" smtClean="0"/>
              <a:t>скорбиновая</a:t>
            </a:r>
            <a:r>
              <a:rPr lang="ru-RU" dirty="0" smtClean="0"/>
              <a:t> кислота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Витамин Е, токоферол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«бери-бери»</a:t>
            </a:r>
          </a:p>
          <a:p>
            <a:r>
              <a:rPr lang="ru-RU" dirty="0" smtClean="0"/>
              <a:t>1,1…2,1\ 1000ккал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Маркеры –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активность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транскетолазы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, концентрация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пирувата</a:t>
            </a:r>
            <a:endParaRPr lang="ru-RU" sz="1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Витамин В1, тиамин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Витамин А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buNone/>
            </a:pPr>
            <a:r>
              <a:rPr lang="ru-RU" sz="3000" b="1" i="1" dirty="0" smtClean="0"/>
              <a:t>Количественные формы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полная (авитаминоз)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 частичная (гиповитаминоз)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  <a:r>
              <a:rPr lang="ru-RU" sz="3000" b="1" i="1" dirty="0" smtClean="0"/>
              <a:t>Качественные формы</a:t>
            </a:r>
            <a:endParaRPr lang="ru-RU" sz="3000" b="1" dirty="0" smtClean="0"/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единичные 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множественные (поли-, а- или гиповитаминоз) 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3200" b="1" i="1" dirty="0" smtClean="0"/>
              <a:t> По патогенезу 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алиментарная 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ингибиторная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резорбтивная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диссимиляционная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endParaRPr lang="ru-RU" dirty="0" smtClean="0"/>
          </a:p>
          <a:p>
            <a:pPr lvl="0" algn="ctr">
              <a:buNone/>
            </a:pPr>
            <a:r>
              <a:rPr lang="ru-RU" dirty="0" smtClean="0"/>
              <a:t> </a:t>
            </a:r>
            <a:r>
              <a:rPr lang="ru-RU" b="1" i="1" dirty="0" smtClean="0"/>
              <a:t>По этиологии</a:t>
            </a:r>
            <a:endParaRPr lang="ru-RU" b="1" dirty="0" smtClean="0"/>
          </a:p>
          <a:p>
            <a:pPr lvl="1">
              <a:buFont typeface="Wingdings" pitchFamily="2" charset="2"/>
              <a:buChar char="ü"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первичные</a:t>
            </a:r>
          </a:p>
          <a:p>
            <a:pPr lvl="1">
              <a:buFont typeface="Wingdings" pitchFamily="2" charset="2"/>
              <a:buChar char="ü"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вторичные</a:t>
            </a:r>
          </a:p>
          <a:p>
            <a:pPr lvl="1">
              <a:buFont typeface="Wingdings" pitchFamily="2" charset="2"/>
              <a:buChar char="ü"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смешанные</a:t>
            </a:r>
            <a:endParaRPr lang="ru-RU" sz="35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Классификация форм витаминной недостаточности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дети и подростки в период наиболее интенсивного роста;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лица, занимающиеся спортом (имеющие максимальные физические нагрузки);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больные (острые инфекционные заболевания, патология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сердечно-сосудистой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системы, мочевой системы, желудочно-кишечного тракта и др.), длительно принимающие некоторые лекарственные препараты (антибиотики и др.);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беременные и кормящие женщины;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вегетарианцы;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пожилые люди;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дети и взрослые с низким социально-экономическим уровнем;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страдающие алкогольной, никотиновой и наркотической зависимостью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Группы риска развития </a:t>
            </a:r>
            <a:r>
              <a:rPr lang="ru-RU" dirty="0" err="1" smtClean="0"/>
              <a:t>витаминодефицитных</a:t>
            </a:r>
            <a:r>
              <a:rPr lang="ru-RU" dirty="0" smtClean="0"/>
              <a:t> состояний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Ингибиторы</a:t>
            </a:r>
          </a:p>
          <a:p>
            <a:pPr algn="ctr">
              <a:buNone/>
            </a:pPr>
            <a:r>
              <a:rPr lang="ru-RU" dirty="0" smtClean="0"/>
              <a:t>(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лекарственные вещества.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Zb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тубазид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фтивазид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В6,РР)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/>
              <a:t>Деструкторы</a:t>
            </a:r>
          </a:p>
          <a:p>
            <a:pPr>
              <a:buNone/>
            </a:pPr>
            <a:r>
              <a:rPr lang="ru-RU" dirty="0" smtClean="0"/>
              <a:t>(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кислород – С,УФЛ – С,А, Е, К,В1, В6,В12…)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r>
              <a:rPr lang="ru-RU" dirty="0" smtClean="0"/>
              <a:t>Комплексообразователи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авидин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биотин)</a:t>
            </a:r>
          </a:p>
          <a:p>
            <a:endParaRPr lang="ru-RU" dirty="0" smtClean="0"/>
          </a:p>
          <a:p>
            <a:endParaRPr lang="ru-RU" dirty="0" smtClean="0"/>
          </a:p>
          <a:p>
            <a:pPr algn="ctr"/>
            <a:r>
              <a:rPr lang="ru-RU" dirty="0" smtClean="0"/>
              <a:t>Депрессоры</a:t>
            </a: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салицилаты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дикумарин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Антивитамины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Субъективные и объективные характеристики человека</a:t>
            </a:r>
          </a:p>
          <a:p>
            <a:pPr>
              <a:buFont typeface="Wingdings" pitchFamily="2" charset="2"/>
              <a:buChar char="ü"/>
            </a:pP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  жалобы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неспецифические, специфические</a:t>
            </a:r>
          </a:p>
          <a:p>
            <a:pPr>
              <a:buFont typeface="Wingdings" pitchFamily="2" charset="2"/>
              <a:buChar char="ü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визуальные изменения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кожи, слизистых и т.п.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Клинические и биохимические данные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Диагностика витаминной недостаточности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lvl="0" algn="ctr">
              <a:buNone/>
            </a:pPr>
            <a:r>
              <a:rPr lang="ru-RU" sz="7200" b="1" i="1" dirty="0" smtClean="0"/>
              <a:t>Рациональное питание</a:t>
            </a:r>
          </a:p>
          <a:p>
            <a:pPr lvl="0" algn="ctr">
              <a:buNone/>
            </a:pPr>
            <a:r>
              <a:rPr lang="ru-RU" sz="7200" b="1" i="1" dirty="0" smtClean="0"/>
              <a:t>в двух ипостасях)</a:t>
            </a:r>
            <a:endParaRPr lang="ru-RU" sz="7200" b="1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    соблюдение всех принципов рационального питания, в том числе  поступление достаточных количеств витаминов с пищей, с учетом</a:t>
            </a:r>
          </a:p>
          <a:p>
            <a:pPr algn="ctr">
              <a:buNone/>
            </a:pP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     всех факторов, формирующих потребность.</a:t>
            </a:r>
          </a:p>
          <a:p>
            <a:pPr lvl="0"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lvl="0" algn="ctr">
              <a:buFont typeface="Wingdings" pitchFamily="2" charset="2"/>
              <a:buChar char="ü"/>
            </a:pP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как фактор, определяющий состояние здоровья, функционирование</a:t>
            </a:r>
          </a:p>
          <a:p>
            <a:pPr algn="ctr">
              <a:buNone/>
            </a:pP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     различных органов и систем, обеспечивающий благоприятный</a:t>
            </a:r>
          </a:p>
          <a:p>
            <a:pPr algn="ctr">
              <a:buNone/>
            </a:pP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    фон для полного усвоения витаминов (и не только)</a:t>
            </a:r>
            <a:endParaRPr lang="ru-RU" sz="112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Профилактика витаминной недостаточности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365760" lvl="1" indent="-256032" algn="ctr">
              <a:spcBef>
                <a:spcPts val="400"/>
              </a:spcBef>
              <a:buSzPct val="68000"/>
              <a:buFont typeface="Wingdings 3"/>
              <a:buChar char=""/>
            </a:pPr>
            <a:endParaRPr lang="ru-RU" sz="4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lvl="1" indent="-256032" algn="ctr">
              <a:spcBef>
                <a:spcPts val="400"/>
              </a:spcBef>
              <a:buSzPct val="68000"/>
              <a:buNone/>
            </a:pPr>
            <a:r>
              <a:rPr lang="ru-RU" sz="4200" b="1" i="1" dirty="0" smtClean="0">
                <a:latin typeface="Times New Roman" pitchFamily="18" charset="0"/>
                <a:cs typeface="Times New Roman" pitchFamily="18" charset="0"/>
              </a:rPr>
              <a:t>Применение искусственно</a:t>
            </a:r>
          </a:p>
          <a:p>
            <a:pPr marL="365760" lvl="1" indent="-256032" algn="ctr">
              <a:spcBef>
                <a:spcPts val="400"/>
              </a:spcBef>
              <a:buSzPct val="68000"/>
              <a:buNone/>
            </a:pPr>
            <a:r>
              <a:rPr lang="ru-RU" sz="4200" b="1" i="1" dirty="0" smtClean="0">
                <a:latin typeface="Times New Roman" pitchFamily="18" charset="0"/>
                <a:cs typeface="Times New Roman" pitchFamily="18" charset="0"/>
              </a:rPr>
              <a:t>синтезированных   витаминов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 lvl="0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индивидуальная и групповая витаминизация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(моно -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поливитаминизации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комплексе с минералами)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витаминизация продуктов питания (молоко, хлеб, сок и т.д.)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витаминизация готовой пищи в организованных  коллективах  (в соответствии с инструкцией МЗ РФ)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Профилактика. 2 направление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 sz="4000" dirty="0" smtClean="0"/>
          </a:p>
          <a:p>
            <a:endParaRPr lang="ru-RU" sz="4000" dirty="0" smtClean="0"/>
          </a:p>
          <a:p>
            <a:r>
              <a:rPr lang="ru-RU" sz="4000" i="1" dirty="0" smtClean="0"/>
              <a:t>Проблемы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endParaRPr lang="ru-RU" b="1" dirty="0" smtClean="0"/>
          </a:p>
          <a:p>
            <a:pPr lvl="0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возможность развития гипервитаминозов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другие побочные эффекты 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взаимодействия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микронутриентов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Профилактика. 2 направление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b="1" i="1" dirty="0" smtClean="0"/>
              <a:t>Условие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Мужчина  …лет, лесоруб, Север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жалобы  - кровоточивость десен,……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болел за 0,5 года – 5 раз ОРЗ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число петехий – 29 \см2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фолликулярный гиперкератоз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содержание витамина С в моче  - 9мг\сутки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языковая проба </a:t>
            </a:r>
            <a:r>
              <a:rPr lang="ru-RU" dirty="0" smtClean="0"/>
              <a:t>-   35 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ек</a:t>
            </a:r>
          </a:p>
          <a:p>
            <a:pPr>
              <a:buFont typeface="Wingdings" pitchFamily="2" charset="2"/>
              <a:buChar char="ü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преморбидный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пищевой статус,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С-витаминная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недостаточность 3 степени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ru-RU" b="1" i="1" dirty="0" smtClean="0"/>
              <a:t>Условие</a:t>
            </a: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титрование 1 мл шиповника пошло 4 мл реактива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Тильманса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i="1" dirty="0" smtClean="0"/>
          </a:p>
          <a:p>
            <a:pPr algn="ctr"/>
            <a:r>
              <a:rPr lang="ru-RU" b="1" i="1" dirty="0" smtClean="0"/>
              <a:t>Решение</a:t>
            </a:r>
          </a:p>
          <a:p>
            <a:pPr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Х = 0,088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4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1000= 252мг\л, где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0,088 – постоянный коэффициент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1 – поправка на титр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1000 – пересчет на 1лит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 (1000мл)</a:t>
            </a:r>
          </a:p>
          <a:p>
            <a:pPr>
              <a:buFont typeface="Courier New" pitchFamily="49" charset="0"/>
              <a:buChar char="o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Если человек будет употреблять ежедневно по 100 мл данного настоя, то получит в сутки дополнительно к рациону  35 мг аскорбиновой кислоты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Условие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титрование фильтрата картофеля</a:t>
            </a:r>
            <a:r>
              <a:rPr lang="ru-RU" dirty="0" smtClean="0"/>
              <a:t>…….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Расчет потерь……….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/>
              <a:t>   </a:t>
            </a:r>
            <a:r>
              <a:rPr lang="ru-RU" b="1" i="1" dirty="0" smtClean="0"/>
              <a:t>Из 92 встречающихся в природе химических элементов 81 обнаружен в организме человека.</a:t>
            </a:r>
          </a:p>
          <a:p>
            <a:pPr algn="ctr">
              <a:buNone/>
            </a:pPr>
            <a:r>
              <a:rPr lang="ru-RU" dirty="0" smtClean="0"/>
              <a:t>: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12 структурных элементов (они составляют 99 % элементного состава человеческого организма), это С, О, Н,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Ca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Mg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К,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1;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15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эссенциальных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(жизненно необходимых) —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Си,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Mo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 условно-необходимых — В,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Вг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 элемента являются серьезными "кандидатами на необходимость" -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Cd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Pb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Rb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остальные 48 элементов менее значимы для организма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Минеральные вещества</a:t>
            </a: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2214554"/>
          <a:ext cx="822960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0222"/>
                <a:gridCol w="1785950"/>
                <a:gridCol w="454342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Минеральные</a:t>
                      </a:r>
                      <a:r>
                        <a:rPr lang="ru-RU" baseline="0" dirty="0" smtClean="0"/>
                        <a:t> элементы щелочного характера (катионы)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Минеральные элементы кислотного характера (анионы)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pPr algn="ctr"/>
                      <a:r>
                        <a:rPr lang="ru-RU" dirty="0" err="1" smtClean="0"/>
                        <a:t>Биомикроэлементы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1" dirty="0" smtClean="0"/>
                        <a:t>кальций</a:t>
                      </a:r>
                    </a:p>
                    <a:p>
                      <a:r>
                        <a:rPr lang="ru-RU" b="1" i="1" dirty="0" smtClean="0"/>
                        <a:t>магний</a:t>
                      </a:r>
                    </a:p>
                    <a:p>
                      <a:r>
                        <a:rPr lang="ru-RU" b="1" i="1" dirty="0" smtClean="0"/>
                        <a:t>калий</a:t>
                      </a:r>
                    </a:p>
                    <a:p>
                      <a:r>
                        <a:rPr lang="ru-RU" b="1" i="1" dirty="0" smtClean="0"/>
                        <a:t>натрий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i="1" dirty="0" smtClean="0"/>
                        <a:t>фосфор</a:t>
                      </a:r>
                    </a:p>
                    <a:p>
                      <a:r>
                        <a:rPr lang="ru-RU" b="1" i="1" dirty="0" smtClean="0"/>
                        <a:t>сера</a:t>
                      </a:r>
                    </a:p>
                    <a:p>
                      <a:r>
                        <a:rPr lang="ru-RU" b="1" i="1" dirty="0" smtClean="0"/>
                        <a:t>хлор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участвующие</a:t>
                      </a:r>
                      <a:r>
                        <a:rPr lang="ru-RU" baseline="0" dirty="0" smtClean="0"/>
                        <a:t> в кроветворении – </a:t>
                      </a:r>
                      <a:r>
                        <a:rPr lang="ru-RU" b="1" i="1" baseline="0" dirty="0" smtClean="0"/>
                        <a:t>железо, медь, кобальт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baseline="0" dirty="0" smtClean="0"/>
                        <a:t>связанные с костеобразованием – </a:t>
                      </a:r>
                      <a:r>
                        <a:rPr lang="ru-RU" b="1" i="1" baseline="0" dirty="0" smtClean="0"/>
                        <a:t>марганец, стронций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baseline="0" dirty="0" smtClean="0"/>
                        <a:t>связанные с эндемическими заболеваниями – </a:t>
                      </a:r>
                      <a:r>
                        <a:rPr lang="ru-RU" b="1" i="1" baseline="0" dirty="0" smtClean="0"/>
                        <a:t>йод, фтор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baseline="0" dirty="0" smtClean="0"/>
                        <a:t>прочие - </a:t>
                      </a:r>
                      <a:r>
                        <a:rPr lang="ru-RU" b="1" i="1" baseline="0" dirty="0" smtClean="0"/>
                        <a:t>цинк</a:t>
                      </a:r>
                      <a:endParaRPr lang="ru-RU" b="1" i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Классификация минеральных элементов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500174"/>
          <a:ext cx="8229600" cy="5122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728030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роль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элементы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Формирование зубов, скелета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 smtClean="0"/>
                        <a:t>Са</a:t>
                      </a:r>
                      <a:r>
                        <a:rPr lang="ru-RU" dirty="0" smtClean="0"/>
                        <a:t>,</a:t>
                      </a:r>
                      <a:r>
                        <a:rPr lang="ru-RU" baseline="0" dirty="0" smtClean="0"/>
                        <a:t> Р, М</a:t>
                      </a:r>
                      <a:r>
                        <a:rPr lang="en-US" baseline="0" dirty="0" smtClean="0"/>
                        <a:t>g</a:t>
                      </a:r>
                      <a:r>
                        <a:rPr lang="ru-RU" baseline="0" dirty="0" smtClean="0"/>
                        <a:t>,</a:t>
                      </a:r>
                      <a:r>
                        <a:rPr lang="en-US" baseline="0" dirty="0" smtClean="0"/>
                        <a:t> </a:t>
                      </a:r>
                      <a:r>
                        <a:rPr lang="ru-RU" baseline="0" dirty="0" smtClean="0"/>
                        <a:t>М</a:t>
                      </a:r>
                      <a:r>
                        <a:rPr lang="en-US" baseline="0" dirty="0" smtClean="0"/>
                        <a:t>n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Формирование нервной ткани, влияние на передачу нервного импульса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err="1" smtClean="0"/>
                        <a:t>Са</a:t>
                      </a:r>
                      <a:r>
                        <a:rPr lang="ru-RU" dirty="0" smtClean="0"/>
                        <a:t>,</a:t>
                      </a:r>
                      <a:r>
                        <a:rPr lang="ru-RU" baseline="0" dirty="0" smtClean="0"/>
                        <a:t> Р, М</a:t>
                      </a:r>
                      <a:r>
                        <a:rPr lang="en-US" baseline="0" dirty="0" smtClean="0"/>
                        <a:t>g</a:t>
                      </a:r>
                      <a:r>
                        <a:rPr lang="ru-RU" baseline="0" dirty="0" smtClean="0"/>
                        <a:t>,</a:t>
                      </a:r>
                      <a:r>
                        <a:rPr lang="en-US" baseline="0" dirty="0" smtClean="0"/>
                        <a:t> 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Формирование гормонов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М</a:t>
                      </a:r>
                      <a:r>
                        <a:rPr lang="en-US" baseline="0" dirty="0" smtClean="0"/>
                        <a:t>n</a:t>
                      </a:r>
                      <a:r>
                        <a:rPr lang="ru-RU" baseline="0" dirty="0" smtClean="0"/>
                        <a:t>, </a:t>
                      </a:r>
                      <a:r>
                        <a:rPr lang="en-US" baseline="0" dirty="0" smtClean="0"/>
                        <a:t>Zn  J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Влияние на регуляцию</a:t>
                      </a:r>
                      <a:r>
                        <a:rPr lang="ru-RU" baseline="0" dirty="0" smtClean="0"/>
                        <a:t> содержания воды в тканях и обеспечение </a:t>
                      </a:r>
                      <a:r>
                        <a:rPr lang="ru-RU" baseline="0" dirty="0" err="1" smtClean="0"/>
                        <a:t>онкотического</a:t>
                      </a:r>
                      <a:r>
                        <a:rPr lang="ru-RU" baseline="0" dirty="0" smtClean="0"/>
                        <a:t> давления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К,</a:t>
                      </a:r>
                      <a:r>
                        <a:rPr lang="ru-RU" baseline="0" dirty="0" smtClean="0"/>
                        <a:t> </a:t>
                      </a:r>
                      <a:r>
                        <a:rPr lang="en-US" baseline="0" dirty="0" smtClean="0"/>
                        <a:t>Na</a:t>
                      </a:r>
                      <a:r>
                        <a:rPr lang="ru-RU" baseline="0" dirty="0" smtClean="0"/>
                        <a:t>, </a:t>
                      </a:r>
                      <a:r>
                        <a:rPr lang="ru-RU" baseline="0" dirty="0" err="1" smtClean="0"/>
                        <a:t>Са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Влияние на кроветворение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Fe</a:t>
                      </a:r>
                      <a:r>
                        <a:rPr lang="ru-RU" dirty="0" smtClean="0"/>
                        <a:t>,  Со, С</a:t>
                      </a:r>
                      <a:r>
                        <a:rPr lang="en-US" dirty="0" smtClean="0"/>
                        <a:t>u</a:t>
                      </a:r>
                      <a:r>
                        <a:rPr lang="ru-RU" dirty="0" smtClean="0"/>
                        <a:t>,</a:t>
                      </a:r>
                      <a:r>
                        <a:rPr lang="ru-RU" baseline="0" dirty="0" smtClean="0"/>
                        <a:t> М</a:t>
                      </a:r>
                      <a:r>
                        <a:rPr lang="en-US" baseline="0" dirty="0" smtClean="0"/>
                        <a:t>n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Формирование окислительных тканевых ферментов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Fe</a:t>
                      </a:r>
                      <a:r>
                        <a:rPr lang="ru-RU" dirty="0" smtClean="0"/>
                        <a:t>,  С</a:t>
                      </a:r>
                      <a:r>
                        <a:rPr lang="en-US" dirty="0" smtClean="0"/>
                        <a:t>u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Роль микроэлементов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sz="3600" b="1" i="1" dirty="0" smtClean="0"/>
          </a:p>
          <a:p>
            <a:pPr algn="ctr">
              <a:buNone/>
            </a:pPr>
            <a:r>
              <a:rPr lang="ru-RU" sz="4000" b="1" i="1" dirty="0" err="1" smtClean="0"/>
              <a:t>Микроэлементозы</a:t>
            </a:r>
            <a:endParaRPr lang="ru-RU" sz="4000" b="1" i="1" dirty="0" smtClean="0"/>
          </a:p>
          <a:p>
            <a:pPr>
              <a:buNone/>
            </a:pPr>
            <a:r>
              <a:rPr lang="ru-RU" dirty="0" smtClean="0"/>
              <a:t>патологические состояния, вызванные</a:t>
            </a:r>
          </a:p>
          <a:p>
            <a:pPr>
              <a:buFont typeface="Wingdings" pitchFamily="2" charset="2"/>
              <a:buChar char="ü"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дефицитом</a:t>
            </a:r>
          </a:p>
          <a:p>
            <a:pPr>
              <a:buFont typeface="Wingdings" pitchFamily="2" charset="2"/>
              <a:buChar char="ü"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избытком</a:t>
            </a:r>
          </a:p>
          <a:p>
            <a:pPr>
              <a:buFont typeface="Wingdings" pitchFamily="2" charset="2"/>
              <a:buChar char="ü"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дисбалансом</a:t>
            </a:r>
            <a:r>
              <a:rPr lang="ru-RU" i="1" dirty="0" smtClean="0"/>
              <a:t> </a:t>
            </a:r>
            <a:r>
              <a:rPr lang="ru-RU" dirty="0" smtClean="0"/>
              <a:t>микро- и макроэлементов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Заболевания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2214554"/>
          <a:ext cx="8229600" cy="457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Микроэлементозы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Основные </a:t>
                      </a:r>
                      <a:r>
                        <a:rPr lang="ru-RU" dirty="0" err="1" smtClean="0"/>
                        <a:t>формызаболеваний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Краткая </a:t>
                      </a:r>
                      <a:r>
                        <a:rPr lang="ru-RU" dirty="0" err="1" smtClean="0"/>
                        <a:t>зарактеристика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Природные</a:t>
                      </a:r>
                    </a:p>
                    <a:p>
                      <a:r>
                        <a:rPr lang="ru-RU" dirty="0" smtClean="0"/>
                        <a:t>эндогенные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врожденные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наследственные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Природные </a:t>
                      </a:r>
                    </a:p>
                    <a:p>
                      <a:r>
                        <a:rPr lang="ru-RU" dirty="0" smtClean="0"/>
                        <a:t>экзогенные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вызванные дефицитом МЭ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вызванные избытком МЭ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вызванные дисбалансом МЭ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Техногенные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промышленные (профессиональные)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соседские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трансгрессивные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Ятрогенные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Классификация </a:t>
            </a:r>
            <a:r>
              <a:rPr lang="ru-RU" dirty="0" err="1" smtClean="0"/>
              <a:t>микроэлементозов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214554"/>
          <a:ext cx="822960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Ятрогенные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вызванные дефицитом МЭ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вызванные избытком МЭ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вызванные дисбалансом МЭ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Классификация, продолжение</a:t>
            </a: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b="1" i="1" dirty="0" smtClean="0"/>
              <a:t> </a:t>
            </a:r>
            <a:endParaRPr lang="ru-RU" dirty="0" smtClean="0"/>
          </a:p>
          <a:p>
            <a:pPr lvl="0"/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Пополнение рациона питания продуктами, содержащими в повышенных концентрациях дефицитные в организме вещества, с добавлением витаминно-минеральных препаратов. </a:t>
            </a:r>
          </a:p>
          <a:p>
            <a:pPr>
              <a:buNone/>
            </a:pP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Элиминация обнаруженных токсичных элементов - тяжелых металлов как с использованием продуктов, содержащих повышенное количество пищевых волокон и пектинов, так и специальных препаратов-сорбентов.</a:t>
            </a:r>
          </a:p>
          <a:p>
            <a:pPr lvl="0"/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Нормализация кишечной микрофлоры за счет употребления кисломолочных продуктов типа лакто- или </a:t>
            </a:r>
            <a:r>
              <a:rPr lang="ru-RU" sz="8000" b="1" dirty="0" err="1" smtClean="0">
                <a:latin typeface="Times New Roman" pitchFamily="18" charset="0"/>
                <a:cs typeface="Times New Roman" pitchFamily="18" charset="0"/>
              </a:rPr>
              <a:t>бифидумкефира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b="1" dirty="0" err="1" smtClean="0">
                <a:latin typeface="Times New Roman" pitchFamily="18" charset="0"/>
                <a:cs typeface="Times New Roman" pitchFamily="18" charset="0"/>
              </a:rPr>
              <a:t>или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обогащенных этим видом бактерий препаратов. Нормализация микрофлоры кишечника позволит более эффективно включать в обменные процессы поступающие с пищевыми продуктами основные питательные вещества, витамины и микроэлементы.</a:t>
            </a:r>
          </a:p>
          <a:p>
            <a:pPr>
              <a:buNone/>
            </a:pPr>
            <a:r>
              <a:rPr lang="ru-RU" b="1" i="1" dirty="0" smtClean="0"/>
              <a:t> 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Профилактика </a:t>
            </a:r>
            <a:r>
              <a:rPr lang="ru-RU" dirty="0" err="1" smtClean="0"/>
              <a:t>микроэлементозов</a:t>
            </a: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632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8850"/>
                <a:gridCol w="5900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элемент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продукт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r>
                        <a:rPr lang="ru-RU" b="1" i="1" dirty="0" smtClean="0"/>
                        <a:t>кобальт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Орехи (фундук, грецкий), какао, печень говяжья, фасоль, горох, чеснок, молоко, мясо (свиное), почки говяжьи, ры­ба речная, свекла, салат, петрушка, малина, смородина черная, перец красный, крупа гречневая, пшено, мясо (го­вяжье), яйца, рис.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r>
                        <a:rPr lang="ru-RU" b="1" i="1" dirty="0" smtClean="0"/>
                        <a:t>медь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Огурцы, печень, орехи (фундук,) какао, пивные дрожжи, плоды шиповника, сыр, шоколад, пшеничные отруби, пше­ничные зародыши, грецкий орех, зелень, грибы, бобовые, гречневая крупа, земляника, крыжовник, мясо мидии, пищевые злаки. Недостаток меди может быть спровоцирован злоупотреблением алкоголем, избыточным количеством яичного жел­тка в кишечнике, поскольку он может связывать медь, а также приемом большого количества фруктозы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/>
                        <a:t>цинк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Мясо,</a:t>
                      </a:r>
                      <a:r>
                        <a:rPr lang="ru-RU" baseline="0" dirty="0" smtClean="0"/>
                        <a:t> рыба, субпродукты, яйца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/>
                        <a:t>селен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Чеснок, грибы, сало свиное, проростки, рыба, морепродукты, молоки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Продукты – источники минералов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503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4536"/>
                <a:gridCol w="611506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элемент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продукт</a:t>
                      </a:r>
                      <a:endParaRPr lang="ru-RU" dirty="0"/>
                    </a:p>
                  </a:txBody>
                  <a:tcPr/>
                </a:tc>
              </a:tr>
              <a:tr h="934080">
                <a:tc>
                  <a:txBody>
                    <a:bodyPr/>
                    <a:lstStyle/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r>
                        <a:rPr lang="ru-RU" b="1" i="1" dirty="0" smtClean="0"/>
                        <a:t>железо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" algn="just">
                        <a:spcAft>
                          <a:spcPts val="0"/>
                        </a:spcAft>
                        <a:tabLst>
                          <a:tab pos="5943600" algn="l"/>
                        </a:tabLst>
                      </a:pPr>
                      <a:r>
                        <a:rPr lang="ru-RU" sz="1800" spc="1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Сушеные белые грибы, печень и почки убойного скота, персики, абрикосы, рожь, петрушка, картофель, куриное </a:t>
                      </a:r>
                      <a:r>
                        <a:rPr lang="ru-RU" sz="1800" spc="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яйцо и многие другие. В наибольшей степени железо накапливается в следующих растениях: бессмертник итальянский, </a:t>
                      </a:r>
                      <a:r>
                        <a:rPr lang="ru-RU" sz="1800" spc="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зайцегуб</a:t>
                      </a:r>
                      <a:r>
                        <a:rPr lang="ru-RU" sz="1800" spc="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опья­няющий, лобелия вздутая, марена красильная грузинская, </a:t>
                      </a:r>
                      <a:r>
                        <a:rPr lang="ru-RU" sz="1800" spc="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рапонтикум</a:t>
                      </a:r>
                      <a:r>
                        <a:rPr lang="ru-RU" sz="1800" spc="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spc="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сафлоровидный</a:t>
                      </a:r>
                      <a:r>
                        <a:rPr lang="ru-RU" sz="1800" spc="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синюха </a:t>
                      </a:r>
                      <a:r>
                        <a:rPr lang="ru-RU" sz="1800" spc="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голубая</a:t>
                      </a:r>
                      <a:r>
                        <a:rPr lang="ru-RU" sz="1800" spc="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сушеница </a:t>
                      </a:r>
                      <a:r>
                        <a:rPr lang="ru-RU" sz="18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топяная</a:t>
                      </a:r>
                      <a:r>
                        <a:rPr lang="ru-RU" sz="1800" spc="-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 marR="1270" algn="just">
                        <a:spcAft>
                          <a:spcPts val="0"/>
                        </a:spcAft>
                        <a:tabLst>
                          <a:tab pos="5943600" algn="l"/>
                        </a:tabLst>
                      </a:pP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/>
                        <a:t>молибден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" algn="just">
                        <a:spcAft>
                          <a:spcPts val="0"/>
                        </a:spcAft>
                        <a:tabLst>
                          <a:tab pos="5943600" algn="l"/>
                        </a:tabLst>
                      </a:pP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Печень, почки, фасоль, горох, темно-зеленые листовые овощи</a:t>
                      </a: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/>
                        <a:t>марганец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" algn="just">
                        <a:spcAft>
                          <a:spcPts val="0"/>
                        </a:spcAft>
                        <a:tabLst>
                          <a:tab pos="5943600" algn="l"/>
                        </a:tabLst>
                      </a:pPr>
                      <a:r>
                        <a:rPr lang="ru-RU" sz="1800" spc="1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Печень</a:t>
                      </a:r>
                      <a:r>
                        <a:rPr lang="ru-RU" sz="1800" spc="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800" spc="1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зеленые листья овощей,  фасоль, горох, гречка, орехи (особенно арахис), неочищенные крупы (бурый рис, дикий рис), мука пшеничная с отрубями, ржаная, чай.</a:t>
                      </a: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b="1" i="1" dirty="0" smtClean="0"/>
                    </a:p>
                    <a:p>
                      <a:pPr algn="ctr"/>
                      <a:r>
                        <a:rPr lang="ru-RU" b="1" i="1" dirty="0" smtClean="0"/>
                        <a:t>магний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" algn="just">
                        <a:spcAft>
                          <a:spcPts val="0"/>
                        </a:spcAft>
                        <a:tabLst>
                          <a:tab pos="5943600" algn="l"/>
                        </a:tabLst>
                      </a:pPr>
                      <a:r>
                        <a:rPr lang="ru-RU" sz="18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Бурая водоросль, преимущественно ламинария, пшеничные отруби, тыквенное семя, подсолнечник, халва </a:t>
                      </a:r>
                      <a:r>
                        <a:rPr lang="ru-RU" sz="1800" spc="5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тахинная</a:t>
                      </a:r>
                      <a:r>
                        <a:rPr lang="ru-RU" sz="18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миндаль</a:t>
                      </a:r>
                      <a:r>
                        <a:rPr lang="ru-RU" sz="1800" spc="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8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арбузы, шоколад горький, какао, темно-красная съедобная водоросль, фундук, соя.</a:t>
                      </a: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Продукты – источники минералов</a:t>
            </a:r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ЙОД</a:t>
            </a:r>
          </a:p>
          <a:p>
            <a:pPr algn="ctr"/>
            <a:endParaRPr lang="ru-RU" dirty="0" smtClean="0"/>
          </a:p>
          <a:p>
            <a:pPr algn="ctr">
              <a:buFont typeface="Wingdings" pitchFamily="2" charset="2"/>
              <a:buChar char="ü"/>
            </a:pPr>
            <a:r>
              <a:rPr lang="ru-RU" b="1" dirty="0" smtClean="0"/>
              <a:t>фейхоа</a:t>
            </a:r>
          </a:p>
          <a:p>
            <a:pPr algn="ctr">
              <a:buFont typeface="Wingdings" pitchFamily="2" charset="2"/>
              <a:buChar char="ü"/>
            </a:pPr>
            <a:r>
              <a:rPr lang="ru-RU" b="1" dirty="0" smtClean="0"/>
              <a:t>хурма</a:t>
            </a:r>
          </a:p>
          <a:p>
            <a:pPr algn="ctr">
              <a:buFont typeface="Wingdings" pitchFamily="2" charset="2"/>
              <a:buChar char="ü"/>
            </a:pPr>
            <a:r>
              <a:rPr lang="ru-RU" b="1" dirty="0" smtClean="0"/>
              <a:t>морепродукты</a:t>
            </a:r>
          </a:p>
          <a:p>
            <a:pPr algn="ctr">
              <a:buFont typeface="Wingdings" pitchFamily="2" charset="2"/>
              <a:buChar char="ü"/>
            </a:pPr>
            <a:r>
              <a:rPr lang="ru-RU" b="1" dirty="0" smtClean="0"/>
              <a:t>морская капуста</a:t>
            </a:r>
          </a:p>
          <a:p>
            <a:pPr algn="ctr">
              <a:buFont typeface="Wingdings" pitchFamily="2" charset="2"/>
              <a:buChar char="ü"/>
            </a:pPr>
            <a:r>
              <a:rPr lang="ru-RU" b="1" dirty="0" smtClean="0"/>
              <a:t>яйца</a:t>
            </a: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ФТОР</a:t>
            </a:r>
          </a:p>
          <a:p>
            <a:pPr algn="ctr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чай</a:t>
            </a:r>
          </a:p>
          <a:p>
            <a:pPr algn="ctr">
              <a:buFont typeface="Wingdings" pitchFamily="2" charset="2"/>
              <a:buChar char="ü"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морская рыба (преимущественно, сардины)</a:t>
            </a:r>
          </a:p>
          <a:p>
            <a:pPr algn="ctr">
              <a:buFont typeface="Wingdings" pitchFamily="2" charset="2"/>
              <a:buChar char="ü"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копченая сельдь</a:t>
            </a:r>
          </a:p>
          <a:p>
            <a:pPr algn="ctr">
              <a:buFont typeface="Wingdings" pitchFamily="2" charset="2"/>
              <a:buChar char="ü"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макрель, лосось</a:t>
            </a:r>
          </a:p>
          <a:p>
            <a:pPr algn="ctr">
              <a:buFont typeface="Wingdings" pitchFamily="2" charset="2"/>
              <a:buChar char="ü"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пища, приготовленная на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фторированной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воде</a:t>
            </a:r>
          </a:p>
          <a:p>
            <a:pPr algn="ctr">
              <a:buNone/>
            </a:pPr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Источники микроэлементов</a:t>
            </a:r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Деминеразующие</a:t>
            </a:r>
            <a:r>
              <a:rPr lang="ru-RU" dirty="0" smtClean="0"/>
              <a:t> факторы</a:t>
            </a:r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Условие: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 </a:t>
            </a:r>
            <a:endParaRPr lang="ru-RU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Рацион питания –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Последствия ?????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Методы определения биологической ценности и доброкачественности продуктов питания</a:t>
            </a:r>
            <a:endParaRPr lang="ru-RU" sz="40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en-US" dirty="0" smtClean="0"/>
              <a:t>NB</a:t>
            </a:r>
            <a:r>
              <a:rPr lang="ru-RU" dirty="0" smtClean="0"/>
              <a:t>!  РЕФЕРАТЫ, РЕФЕРАТЫ -ПРЕЗЕНТАЦИИ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Тема следующего занятия</a:t>
            </a:r>
            <a:endParaRPr lang="ru-RU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258</TotalTime>
  <Words>1763</Words>
  <PresentationFormat>Экран (4:3)</PresentationFormat>
  <Paragraphs>413</Paragraphs>
  <Slides>70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70</vt:i4>
      </vt:variant>
    </vt:vector>
  </HeadingPairs>
  <TitlesOfParts>
    <vt:vector size="71" baseType="lpstr">
      <vt:lpstr>Открытая</vt:lpstr>
      <vt:lpstr>ГБОУ ВПО НГМУ кафедра гигиены и экологии</vt:lpstr>
      <vt:lpstr>Тема</vt:lpstr>
      <vt:lpstr>Цель занятия</vt:lpstr>
      <vt:lpstr>Умения, навыки</vt:lpstr>
      <vt:lpstr>Вопросы</vt:lpstr>
      <vt:lpstr>Вопросы</vt:lpstr>
      <vt:lpstr>Вопросы</vt:lpstr>
      <vt:lpstr>Вопросы</vt:lpstr>
      <vt:lpstr>Входной контроль</vt:lpstr>
      <vt:lpstr>Входной контроль</vt:lpstr>
      <vt:lpstr>Входной контроль</vt:lpstr>
      <vt:lpstr>Входной контроль</vt:lpstr>
      <vt:lpstr>Общая характеристика витаминов</vt:lpstr>
      <vt:lpstr>Классификация</vt:lpstr>
      <vt:lpstr>Рефераты</vt:lpstr>
      <vt:lpstr>Характеристика витаминов по биологическому действию</vt:lpstr>
      <vt:lpstr>Характеристика витаминов по биологическому действию</vt:lpstr>
      <vt:lpstr>Витамин С, а скорбиновая кислота</vt:lpstr>
      <vt:lpstr>Витамин Е, токоферол</vt:lpstr>
      <vt:lpstr>Витамин В1, тиамин</vt:lpstr>
      <vt:lpstr>Витамин А</vt:lpstr>
      <vt:lpstr>Классификация форм витаминной недостаточности</vt:lpstr>
      <vt:lpstr>Группы риска развития витаминодефицитных состояний</vt:lpstr>
      <vt:lpstr>Антивитамины</vt:lpstr>
      <vt:lpstr>Диагностика витаминной недостаточности</vt:lpstr>
      <vt:lpstr>Профилактика витаминной недостаточности</vt:lpstr>
      <vt:lpstr>Профилактика. 2 направление</vt:lpstr>
      <vt:lpstr>Профилактика. 2 направление</vt:lpstr>
      <vt:lpstr>Пример</vt:lpstr>
      <vt:lpstr>Пример</vt:lpstr>
      <vt:lpstr>Пример</vt:lpstr>
      <vt:lpstr>Минеральные вещества</vt:lpstr>
      <vt:lpstr>Классификация минеральных элементов</vt:lpstr>
      <vt:lpstr>Роль микроэлементов</vt:lpstr>
      <vt:lpstr>Заболевания</vt:lpstr>
      <vt:lpstr>Классификация микроэлементозов</vt:lpstr>
      <vt:lpstr>Классификация, продолжение</vt:lpstr>
      <vt:lpstr>Профилактика микроэлементозов</vt:lpstr>
      <vt:lpstr>Продукты – источники минералов</vt:lpstr>
      <vt:lpstr>Продукты – источники минералов</vt:lpstr>
      <vt:lpstr>Источники микроэлементов</vt:lpstr>
      <vt:lpstr>Деминеразующие факторы</vt:lpstr>
      <vt:lpstr>Пример </vt:lpstr>
      <vt:lpstr>Пример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Тема следующего занятия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  <vt:lpstr>Слайд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8</cp:revision>
  <dcterms:modified xsi:type="dcterms:W3CDTF">2011-10-24T02:04:25Z</dcterms:modified>
</cp:coreProperties>
</file>