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58.xml" ContentType="application/vnd.openxmlformats-officedocument.presentationml.slide+xml"/>
  <Override PartName="/ppt/slides/slide76.xml" ContentType="application/vnd.openxmlformats-officedocument.presentationml.slide+xml"/>
  <Override PartName="/ppt/slides/slide94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s/slide54.xml" ContentType="application/vnd.openxmlformats-officedocument.presentationml.slide+xml"/>
  <Override PartName="/ppt/slides/slide65.xml" ContentType="application/vnd.openxmlformats-officedocument.presentationml.slide+xml"/>
  <Override PartName="/ppt/slides/slide83.xml" ContentType="application/vnd.openxmlformats-officedocument.presentationml.slide+xml"/>
  <Override PartName="/ppt/slides/slide102.xml" ContentType="application/vnd.openxmlformats-officedocument.presentationml.slide+xml"/>
  <Override PartName="/ppt/slideLayouts/slideLayout6.xml" ContentType="application/vnd.openxmlformats-officedocument.presentationml.slideLayout+xml"/>
  <Override PartName="/ppt/slides/slide25.xml" ContentType="application/vnd.openxmlformats-officedocument.presentationml.slide+xml"/>
  <Override PartName="/ppt/slides/slide43.xml" ContentType="application/vnd.openxmlformats-officedocument.presentationml.slide+xml"/>
  <Override PartName="/ppt/slides/slide72.xml" ContentType="application/vnd.openxmlformats-officedocument.presentationml.slide+xml"/>
  <Override PartName="/ppt/slides/slide90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xml" ContentType="application/xml"/>
  <Override PartName="/ppt/slides/slide14.xml" ContentType="application/vnd.openxmlformats-officedocument.presentationml.slide+xml"/>
  <Override PartName="/ppt/slides/slide32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s/slide99.xml" ContentType="application/vnd.openxmlformats-officedocument.presentationml.slide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slides/slide68.xml" ContentType="application/vnd.openxmlformats-officedocument.presentationml.slide+xml"/>
  <Override PartName="/ppt/slides/slide77.xml" ContentType="application/vnd.openxmlformats-officedocument.presentationml.slide+xml"/>
  <Override PartName="/ppt/slides/slide88.xml" ContentType="application/vnd.openxmlformats-officedocument.presentationml.slide+xml"/>
  <Override PartName="/ppt/slides/slide97.xml" ContentType="application/vnd.openxmlformats-officedocument.presentationml.slide+xml"/>
  <Override PartName="/ppt/slides/slide10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s/slide66.xml" ContentType="application/vnd.openxmlformats-officedocument.presentationml.slide+xml"/>
  <Override PartName="/ppt/slides/slide75.xml" ContentType="application/vnd.openxmlformats-officedocument.presentationml.slide+xml"/>
  <Override PartName="/ppt/slides/slide86.xml" ContentType="application/vnd.openxmlformats-officedocument.presentationml.slide+xml"/>
  <Override PartName="/ppt/slides/slide95.xml" ContentType="application/vnd.openxmlformats-officedocument.presentationml.slide+xml"/>
  <Override PartName="/ppt/slides/slide103.xml" ContentType="application/vnd.openxmlformats-officedocument.presentationml.slide+xml"/>
  <Override PartName="/ppt/slides/slide105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slides/slide64.xml" ContentType="application/vnd.openxmlformats-officedocument.presentationml.slide+xml"/>
  <Override PartName="/ppt/slides/slide73.xml" ContentType="application/vnd.openxmlformats-officedocument.presentationml.slide+xml"/>
  <Override PartName="/ppt/slides/slide84.xml" ContentType="application/vnd.openxmlformats-officedocument.presentationml.slide+xml"/>
  <Override PartName="/ppt/slides/slide93.xml" ContentType="application/vnd.openxmlformats-officedocument.presentationml.slide+xml"/>
  <Override PartName="/ppt/slides/slide101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s/slide62.xml" ContentType="application/vnd.openxmlformats-officedocument.presentationml.slide+xml"/>
  <Override PartName="/ppt/slides/slide71.xml" ContentType="application/vnd.openxmlformats-officedocument.presentationml.slide+xml"/>
  <Override PartName="/ppt/slides/slide80.xml" ContentType="application/vnd.openxmlformats-officedocument.presentationml.slide+xml"/>
  <Override PartName="/ppt/slides/slide82.xml" ContentType="application/vnd.openxmlformats-officedocument.presentationml.slide+xml"/>
  <Override PartName="/ppt/slides/slide91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0.xml" ContentType="application/vnd.openxmlformats-officedocument.presentationml.slideLayout+xml"/>
  <Override PartName="/ppt/slides/slide89.xml" ContentType="application/vnd.openxmlformats-officedocument.presentationml.slide+xml"/>
  <Override PartName="/ppt/slides/slide98.xml" ContentType="application/vnd.openxmlformats-officedocument.presentationml.slide+xml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ppt/slides/slide69.xml" ContentType="application/vnd.openxmlformats-officedocument.presentationml.slide+xml"/>
  <Override PartName="/ppt/slides/slide78.xml" ContentType="application/vnd.openxmlformats-officedocument.presentationml.slide+xml"/>
  <Override PartName="/ppt/slides/slide87.xml" ContentType="application/vnd.openxmlformats-officedocument.presentationml.slide+xml"/>
  <Override PartName="/ppt/slides/slide96.xml" ContentType="application/vnd.openxmlformats-officedocument.presentationml.slide+xml"/>
  <Override PartName="/ppt/slides/slide106.xml" ContentType="application/vnd.openxmlformats-officedocument.presentationml.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s/slide67.xml" ContentType="application/vnd.openxmlformats-officedocument.presentationml.slide+xml"/>
  <Override PartName="/ppt/slides/slide85.xml" ContentType="application/vnd.openxmlformats-officedocument.presentationml.slide+xml"/>
  <Override PartName="/ppt/slides/slide104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s/slide45.xml" ContentType="application/vnd.openxmlformats-officedocument.presentationml.slide+xml"/>
  <Override PartName="/ppt/slides/slide74.xml" ContentType="application/vnd.openxmlformats-officedocument.presentationml.slide+xml"/>
  <Override PartName="/ppt/slides/slide92.xml" ContentType="application/vnd.openxmlformats-officedocument.presentationml.slide+xml"/>
  <Override PartName="/ppt/slideLayouts/slideLayout4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34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Override PartName="/ppt/slides/slide81.xml" ContentType="application/vnd.openxmlformats-officedocument.presentationml.slide+xml"/>
  <Override PartName="/ppt/slides/slide100.xml" ContentType="application/vnd.openxmlformats-officedocument.presentationml.slide+xml"/>
  <Default Extension="rels" ContentType="application/vnd.openxmlformats-package.relationships+xml"/>
  <Override PartName="/ppt/slides/slide23.xml" ContentType="application/vnd.openxmlformats-officedocument.presentationml.slide+xml"/>
  <Override PartName="/ppt/slides/slide41.xml" ContentType="application/vnd.openxmlformats-officedocument.presentationml.slide+xml"/>
  <Override PartName="/ppt/slides/slide70.xml" ContentType="application/vnd.openxmlformats-officedocument.presentationml.slide+xml"/>
  <Override PartName="/ppt/slides/slide12.xml" ContentType="application/vnd.openxmlformats-officedocument.presentationml.slide+xml"/>
  <Override PartName="/ppt/slides/slide30.xml" ContentType="application/vnd.openxmlformats-officedocument.presentationml.slide+xml"/>
  <Override PartName="/ppt/slideLayouts/slideLayout11.xml" ContentType="application/vnd.openxmlformats-officedocument.presentationml.slideLayout+xml"/>
  <Override PartName="/ppt/slides/slide79.xml" ContentType="application/vnd.openxmlformats-officedocument.presentationml.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44" r:id="rId1"/>
  </p:sldMasterIdLst>
  <p:notesMasterIdLst>
    <p:notesMasterId r:id="rId109"/>
  </p:notesMasterIdLst>
  <p:sldIdLst>
    <p:sldId id="321" r:id="rId2"/>
    <p:sldId id="353" r:id="rId3"/>
    <p:sldId id="256" r:id="rId4"/>
    <p:sldId id="374" r:id="rId5"/>
    <p:sldId id="266" r:id="rId6"/>
    <p:sldId id="308" r:id="rId7"/>
    <p:sldId id="311" r:id="rId8"/>
    <p:sldId id="324" r:id="rId9"/>
    <p:sldId id="281" r:id="rId10"/>
    <p:sldId id="307" r:id="rId11"/>
    <p:sldId id="349" r:id="rId12"/>
    <p:sldId id="350" r:id="rId13"/>
    <p:sldId id="351" r:id="rId14"/>
    <p:sldId id="345" r:id="rId15"/>
    <p:sldId id="346" r:id="rId16"/>
    <p:sldId id="347" r:id="rId17"/>
    <p:sldId id="280" r:id="rId18"/>
    <p:sldId id="279" r:id="rId19"/>
    <p:sldId id="312" r:id="rId20"/>
    <p:sldId id="313" r:id="rId21"/>
    <p:sldId id="314" r:id="rId22"/>
    <p:sldId id="316" r:id="rId23"/>
    <p:sldId id="319" r:id="rId24"/>
    <p:sldId id="315" r:id="rId25"/>
    <p:sldId id="278" r:id="rId26"/>
    <p:sldId id="277" r:id="rId27"/>
    <p:sldId id="276" r:id="rId28"/>
    <p:sldId id="275" r:id="rId29"/>
    <p:sldId id="274" r:id="rId30"/>
    <p:sldId id="372" r:id="rId31"/>
    <p:sldId id="273" r:id="rId32"/>
    <p:sldId id="317" r:id="rId33"/>
    <p:sldId id="272" r:id="rId34"/>
    <p:sldId id="271" r:id="rId35"/>
    <p:sldId id="270" r:id="rId36"/>
    <p:sldId id="269" r:id="rId37"/>
    <p:sldId id="320" r:id="rId38"/>
    <p:sldId id="268" r:id="rId39"/>
    <p:sldId id="373" r:id="rId40"/>
    <p:sldId id="336" r:id="rId41"/>
    <p:sldId id="337" r:id="rId42"/>
    <p:sldId id="338" r:id="rId43"/>
    <p:sldId id="257" r:id="rId44"/>
    <p:sldId id="265" r:id="rId45"/>
    <p:sldId id="264" r:id="rId46"/>
    <p:sldId id="263" r:id="rId47"/>
    <p:sldId id="262" r:id="rId48"/>
    <p:sldId id="322" r:id="rId49"/>
    <p:sldId id="261" r:id="rId50"/>
    <p:sldId id="325" r:id="rId51"/>
    <p:sldId id="300" r:id="rId52"/>
    <p:sldId id="299" r:id="rId53"/>
    <p:sldId id="298" r:id="rId54"/>
    <p:sldId id="352" r:id="rId55"/>
    <p:sldId id="323" r:id="rId56"/>
    <p:sldId id="342" r:id="rId57"/>
    <p:sldId id="296" r:id="rId58"/>
    <p:sldId id="295" r:id="rId59"/>
    <p:sldId id="339" r:id="rId60"/>
    <p:sldId id="309" r:id="rId61"/>
    <p:sldId id="348" r:id="rId62"/>
    <p:sldId id="340" r:id="rId63"/>
    <p:sldId id="341" r:id="rId64"/>
    <p:sldId id="310" r:id="rId65"/>
    <p:sldId id="294" r:id="rId66"/>
    <p:sldId id="292" r:id="rId67"/>
    <p:sldId id="291" r:id="rId68"/>
    <p:sldId id="290" r:id="rId69"/>
    <p:sldId id="328" r:id="rId70"/>
    <p:sldId id="289" r:id="rId71"/>
    <p:sldId id="288" r:id="rId72"/>
    <p:sldId id="287" r:id="rId73"/>
    <p:sldId id="343" r:id="rId74"/>
    <p:sldId id="286" r:id="rId75"/>
    <p:sldId id="330" r:id="rId76"/>
    <p:sldId id="285" r:id="rId77"/>
    <p:sldId id="284" r:id="rId78"/>
    <p:sldId id="283" r:id="rId79"/>
    <p:sldId id="282" r:id="rId80"/>
    <p:sldId id="305" r:id="rId81"/>
    <p:sldId id="334" r:id="rId82"/>
    <p:sldId id="335" r:id="rId83"/>
    <p:sldId id="303" r:id="rId84"/>
    <p:sldId id="331" r:id="rId85"/>
    <p:sldId id="332" r:id="rId86"/>
    <p:sldId id="333" r:id="rId87"/>
    <p:sldId id="354" r:id="rId88"/>
    <p:sldId id="355" r:id="rId89"/>
    <p:sldId id="356" r:id="rId90"/>
    <p:sldId id="357" r:id="rId91"/>
    <p:sldId id="358" r:id="rId92"/>
    <p:sldId id="301" r:id="rId93"/>
    <p:sldId id="258" r:id="rId94"/>
    <p:sldId id="260" r:id="rId95"/>
    <p:sldId id="359" r:id="rId96"/>
    <p:sldId id="360" r:id="rId97"/>
    <p:sldId id="361" r:id="rId98"/>
    <p:sldId id="363" r:id="rId99"/>
    <p:sldId id="364" r:id="rId100"/>
    <p:sldId id="366" r:id="rId101"/>
    <p:sldId id="367" r:id="rId102"/>
    <p:sldId id="368" r:id="rId103"/>
    <p:sldId id="369" r:id="rId104"/>
    <p:sldId id="370" r:id="rId105"/>
    <p:sldId id="371" r:id="rId106"/>
    <p:sldId id="302" r:id="rId107"/>
    <p:sldId id="259" r:id="rId108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73" d="100"/>
          <a:sy n="73" d="100"/>
        </p:scale>
        <p:origin x="-90" y="-21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84" Type="http://schemas.openxmlformats.org/officeDocument/2006/relationships/slide" Target="slides/slide83.xml"/><Relationship Id="rId89" Type="http://schemas.openxmlformats.org/officeDocument/2006/relationships/slide" Target="slides/slide88.xml"/><Relationship Id="rId112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07" Type="http://schemas.openxmlformats.org/officeDocument/2006/relationships/slide" Target="slides/slide106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74" Type="http://schemas.openxmlformats.org/officeDocument/2006/relationships/slide" Target="slides/slide73.xml"/><Relationship Id="rId79" Type="http://schemas.openxmlformats.org/officeDocument/2006/relationships/slide" Target="slides/slide78.xml"/><Relationship Id="rId87" Type="http://schemas.openxmlformats.org/officeDocument/2006/relationships/slide" Target="slides/slide86.xml"/><Relationship Id="rId102" Type="http://schemas.openxmlformats.org/officeDocument/2006/relationships/slide" Target="slides/slide101.xml"/><Relationship Id="rId110" Type="http://schemas.openxmlformats.org/officeDocument/2006/relationships/presProps" Target="presProps.xml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82" Type="http://schemas.openxmlformats.org/officeDocument/2006/relationships/slide" Target="slides/slide81.xml"/><Relationship Id="rId90" Type="http://schemas.openxmlformats.org/officeDocument/2006/relationships/slide" Target="slides/slide89.xml"/><Relationship Id="rId95" Type="http://schemas.openxmlformats.org/officeDocument/2006/relationships/slide" Target="slides/slide94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77" Type="http://schemas.openxmlformats.org/officeDocument/2006/relationships/slide" Target="slides/slide76.xml"/><Relationship Id="rId100" Type="http://schemas.openxmlformats.org/officeDocument/2006/relationships/slide" Target="slides/slide99.xml"/><Relationship Id="rId105" Type="http://schemas.openxmlformats.org/officeDocument/2006/relationships/slide" Target="slides/slide104.xml"/><Relationship Id="rId113" Type="http://schemas.openxmlformats.org/officeDocument/2006/relationships/tableStyles" Target="tableStyle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80" Type="http://schemas.openxmlformats.org/officeDocument/2006/relationships/slide" Target="slides/slide79.xml"/><Relationship Id="rId85" Type="http://schemas.openxmlformats.org/officeDocument/2006/relationships/slide" Target="slides/slide84.xml"/><Relationship Id="rId93" Type="http://schemas.openxmlformats.org/officeDocument/2006/relationships/slide" Target="slides/slide92.xml"/><Relationship Id="rId98" Type="http://schemas.openxmlformats.org/officeDocument/2006/relationships/slide" Target="slides/slide9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103" Type="http://schemas.openxmlformats.org/officeDocument/2006/relationships/slide" Target="slides/slide102.xml"/><Relationship Id="rId108" Type="http://schemas.openxmlformats.org/officeDocument/2006/relationships/slide" Target="slides/slide107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slide" Target="slides/slide74.xml"/><Relationship Id="rId83" Type="http://schemas.openxmlformats.org/officeDocument/2006/relationships/slide" Target="slides/slide82.xml"/><Relationship Id="rId88" Type="http://schemas.openxmlformats.org/officeDocument/2006/relationships/slide" Target="slides/slide87.xml"/><Relationship Id="rId91" Type="http://schemas.openxmlformats.org/officeDocument/2006/relationships/slide" Target="slides/slide90.xml"/><Relationship Id="rId96" Type="http://schemas.openxmlformats.org/officeDocument/2006/relationships/slide" Target="slides/slide95.xml"/><Relationship Id="rId111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6" Type="http://schemas.openxmlformats.org/officeDocument/2006/relationships/slide" Target="slides/slide105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slide" Target="slides/slide72.xml"/><Relationship Id="rId78" Type="http://schemas.openxmlformats.org/officeDocument/2006/relationships/slide" Target="slides/slide77.xml"/><Relationship Id="rId81" Type="http://schemas.openxmlformats.org/officeDocument/2006/relationships/slide" Target="slides/slide80.xml"/><Relationship Id="rId86" Type="http://schemas.openxmlformats.org/officeDocument/2006/relationships/slide" Target="slides/slide85.xml"/><Relationship Id="rId94" Type="http://schemas.openxmlformats.org/officeDocument/2006/relationships/slide" Target="slides/slide93.xml"/><Relationship Id="rId99" Type="http://schemas.openxmlformats.org/officeDocument/2006/relationships/slide" Target="slides/slide98.xml"/><Relationship Id="rId101" Type="http://schemas.openxmlformats.org/officeDocument/2006/relationships/slide" Target="slides/slide10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Relationship Id="rId109" Type="http://schemas.openxmlformats.org/officeDocument/2006/relationships/notesMaster" Target="notesMasters/notesMaster1.xml"/><Relationship Id="rId34" Type="http://schemas.openxmlformats.org/officeDocument/2006/relationships/slide" Target="slides/slide33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6" Type="http://schemas.openxmlformats.org/officeDocument/2006/relationships/slide" Target="slides/slide75.xml"/><Relationship Id="rId97" Type="http://schemas.openxmlformats.org/officeDocument/2006/relationships/slide" Target="slides/slide96.xml"/><Relationship Id="rId104" Type="http://schemas.openxmlformats.org/officeDocument/2006/relationships/slide" Target="slides/slide103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92" Type="http://schemas.openxmlformats.org/officeDocument/2006/relationships/slide" Target="slides/slide9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8D4453C-9314-43CC-B0A0-B08B979CE4D5}" type="datetimeFigureOut">
              <a:rPr lang="ru-RU" smtClean="0"/>
              <a:pPr/>
              <a:t>10.11.2011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7CC1A1E-5FB8-4AFA-B6CC-44CA470E9B05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1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CC1A1E-5FB8-4AFA-B6CC-44CA470E9B05}" type="slidenum">
              <a:rPr lang="ru-RU" smtClean="0"/>
              <a:pPr/>
              <a:t>24</a:t>
            </a:fld>
            <a:endParaRPr lang="ru-RU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CC1A1E-5FB8-4AFA-B6CC-44CA470E9B05}" type="slidenum">
              <a:rPr lang="ru-RU" smtClean="0"/>
              <a:pPr/>
              <a:t>71</a:t>
            </a:fld>
            <a:endParaRPr lang="ru-RU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CC1A1E-5FB8-4AFA-B6CC-44CA470E9B05}" type="slidenum">
              <a:rPr lang="ru-RU" smtClean="0"/>
              <a:pPr/>
              <a:t>95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оугольный треугольник 9"/>
          <p:cNvSpPr/>
          <p:nvPr/>
        </p:nvSpPr>
        <p:spPr>
          <a:xfrm>
            <a:off x="-2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7" name="Подзаголовок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grpSp>
        <p:nvGrpSpPr>
          <p:cNvPr id="2" name="Группа 1"/>
          <p:cNvGrpSpPr/>
          <p:nvPr/>
        </p:nvGrpSpPr>
        <p:grpSpPr>
          <a:xfrm>
            <a:off x="-3765" y="4953000"/>
            <a:ext cx="9147765" cy="1912088"/>
            <a:chOff x="-3765" y="4832896"/>
            <a:chExt cx="9147765" cy="2032192"/>
          </a:xfrm>
        </p:grpSpPr>
        <p:sp>
          <p:nvSpPr>
            <p:cNvPr id="7" name="Полилиния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8" name="Полилиния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11" name="Полилиния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>
              <a:extLst/>
            </a:lstStyle>
            <a:p>
              <a:pPr algn="ctr" eaLnBrk="1" latinLnBrk="0" hangingPunct="1"/>
              <a:endParaRPr kumimoji="0" lang="en-US"/>
            </a:p>
          </p:txBody>
        </p:sp>
        <p:cxnSp>
          <p:nvCxnSpPr>
            <p:cNvPr id="12" name="Прямая соединительная линия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Дата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5B106E36-FD25-4E2D-B0AA-010F637433A0}" type="datetimeFigureOut">
              <a:rPr lang="ru-RU" smtClean="0"/>
              <a:pPr/>
              <a:t>10.11.2011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27" name="Номер слайда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10.11.2011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7" name="Заголовок 6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10.11.2011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7" name="Нашивка 6"/>
          <p:cNvSpPr/>
          <p:nvPr/>
        </p:nvSpPr>
        <p:spPr>
          <a:xfrm>
            <a:off x="3636680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8" name="Нашивка 7"/>
          <p:cNvSpPr/>
          <p:nvPr/>
        </p:nvSpPr>
        <p:spPr>
          <a:xfrm>
            <a:off x="3450264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10.11.2011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Заголовок 7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10.11.2011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10.11.2011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6" name="Заголовок 5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10.11.2011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10.11.2011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5B106E36-FD25-4E2D-B0AA-010F637433A0}" type="datetimeFigureOut">
              <a:rPr lang="ru-RU" smtClean="0"/>
              <a:pPr/>
              <a:t>10.11.2011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4380072" y="6407944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>
            <a:off x="716436" y="5001993"/>
            <a:ext cx="3802003" cy="144311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-329" y="347"/>
                </a:moveTo>
                <a:lnTo>
                  <a:pt x="7156" y="682"/>
                </a:lnTo>
                <a:lnTo>
                  <a:pt x="5229" y="682"/>
                </a:lnTo>
                <a:lnTo>
                  <a:pt x="-328" y="345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9" name="Полилиния 8"/>
          <p:cNvSpPr>
            <a:spLocks/>
          </p:cNvSpPr>
          <p:nvPr/>
        </p:nvSpPr>
        <p:spPr bwMode="auto">
          <a:xfrm>
            <a:off x="-53561" y="5785023"/>
            <a:ext cx="3802003" cy="838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817" y="97"/>
                </a:moveTo>
                <a:lnTo>
                  <a:pt x="6408" y="682"/>
                </a:lnTo>
                <a:lnTo>
                  <a:pt x="5232" y="685"/>
                </a:lnTo>
                <a:lnTo>
                  <a:pt x="829" y="101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0" name="Прямоугольный треугольник 9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1" name="Прямая соединительная линия 10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Нашивка 11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13" name="Нашивка 12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10.11.2011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10.11.2011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Полилиния 12"/>
          <p:cNvSpPr>
            <a:spLocks/>
          </p:cNvSpPr>
          <p:nvPr/>
        </p:nvSpPr>
        <p:spPr bwMode="auto">
          <a:xfrm>
            <a:off x="716436" y="5001993"/>
            <a:ext cx="3802003" cy="144311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-329" y="347"/>
                </a:moveTo>
                <a:lnTo>
                  <a:pt x="7156" y="682"/>
                </a:lnTo>
                <a:lnTo>
                  <a:pt x="5229" y="682"/>
                </a:lnTo>
                <a:lnTo>
                  <a:pt x="-328" y="345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Полилиния 11"/>
          <p:cNvSpPr>
            <a:spLocks/>
          </p:cNvSpPr>
          <p:nvPr/>
        </p:nvSpPr>
        <p:spPr bwMode="auto">
          <a:xfrm>
            <a:off x="-53561" y="5785023"/>
            <a:ext cx="3802003" cy="838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817" y="97"/>
                </a:moveTo>
                <a:lnTo>
                  <a:pt x="6408" y="682"/>
                </a:lnTo>
                <a:lnTo>
                  <a:pt x="5232" y="685"/>
                </a:lnTo>
                <a:lnTo>
                  <a:pt x="829" y="101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4" name="Прямоугольный треугольник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5" name="Прямая соединительная линия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Заголовок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0" name="Текст 29"/>
          <p:cNvSpPr>
            <a:spLocks noGrp="1"/>
          </p:cNvSpPr>
          <p:nvPr>
            <p:ph type="body" idx="1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fld id="{5B106E36-FD25-4E2D-B0AA-010F637433A0}" type="datetimeFigureOut">
              <a:rPr lang="ru-RU" smtClean="0"/>
              <a:pPr/>
              <a:t>10.11.2011</a:t>
            </a:fld>
            <a:endParaRPr lang="ru-RU"/>
          </a:p>
        </p:txBody>
      </p:sp>
      <p:sp>
        <p:nvSpPr>
          <p:cNvPr id="22" name="Нижний колонтитул 21"/>
          <p:cNvSpPr>
            <a:spLocks noGrp="1"/>
          </p:cNvSpPr>
          <p:nvPr>
            <p:ph type="ftr" sz="quarter" idx="3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4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45" r:id="rId1"/>
    <p:sldLayoutId id="2147483746" r:id="rId2"/>
    <p:sldLayoutId id="2147483747" r:id="rId3"/>
    <p:sldLayoutId id="2147483748" r:id="rId4"/>
    <p:sldLayoutId id="2147483749" r:id="rId5"/>
    <p:sldLayoutId id="2147483750" r:id="rId6"/>
    <p:sldLayoutId id="2147483751" r:id="rId7"/>
    <p:sldLayoutId id="2147483752" r:id="rId8"/>
    <p:sldLayoutId id="2147483753" r:id="rId9"/>
    <p:sldLayoutId id="2147483754" r:id="rId10"/>
    <p:sldLayoutId id="2147483755" r:id="rId11"/>
  </p:sldLayoutIdLst>
  <p:txStyles>
    <p:titleStyle>
      <a:lvl1pPr algn="l" rtl="0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4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6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6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4.xml"/></Relationships>
</file>

<file path=ppt/slides/_rels/slide7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7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8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9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428596" y="2428868"/>
            <a:ext cx="8229600" cy="1143000"/>
          </a:xfrm>
        </p:spPr>
        <p:txBody>
          <a:bodyPr>
            <a:normAutofit/>
          </a:bodyPr>
          <a:lstStyle/>
          <a:p>
            <a:pPr algn="ctr"/>
            <a:r>
              <a:rPr lang="ru-RU" sz="6000" dirty="0" smtClean="0"/>
              <a:t>ДОБРОЕ  УТРО!!!!!</a:t>
            </a:r>
            <a:endParaRPr lang="ru-RU" sz="600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Содержимое 4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Содержимое 5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714348" y="928670"/>
            <a:ext cx="7772400" cy="1829761"/>
          </a:xfrm>
        </p:spPr>
        <p:txBody>
          <a:bodyPr>
            <a:normAutofit/>
          </a:bodyPr>
          <a:lstStyle/>
          <a:p>
            <a:pPr algn="ctr"/>
            <a:r>
              <a:rPr lang="ru-RU" sz="3200" dirty="0" smtClean="0"/>
              <a:t>ГБОУ ВПО</a:t>
            </a:r>
            <a:r>
              <a:rPr lang="en-US" sz="3200" dirty="0" smtClean="0"/>
              <a:t> </a:t>
            </a:r>
            <a:r>
              <a:rPr lang="ru-RU" sz="3200" dirty="0" smtClean="0"/>
              <a:t>НГМУ</a:t>
            </a:r>
            <a:br>
              <a:rPr lang="ru-RU" sz="3200" dirty="0" smtClean="0"/>
            </a:br>
            <a:r>
              <a:rPr lang="ru-RU" sz="3200" dirty="0" smtClean="0"/>
              <a:t/>
            </a:r>
            <a:br>
              <a:rPr lang="ru-RU" sz="3200" dirty="0" smtClean="0"/>
            </a:br>
            <a:r>
              <a:rPr lang="ru-RU" sz="3200" dirty="0" smtClean="0"/>
              <a:t>кафедра гигиены и экологии</a:t>
            </a:r>
            <a:endParaRPr lang="ru-RU" sz="3200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92500" lnSpcReduction="10000"/>
          </a:bodyPr>
          <a:lstStyle/>
          <a:p>
            <a:pPr algn="l"/>
            <a:r>
              <a:rPr lang="ru-RU" dirty="0" smtClean="0"/>
              <a:t>Специальность</a:t>
            </a:r>
            <a:r>
              <a:rPr lang="en-US" dirty="0" smtClean="0"/>
              <a:t> -</a:t>
            </a:r>
            <a:r>
              <a:rPr lang="ru-RU" dirty="0" smtClean="0"/>
              <a:t> 0</a:t>
            </a:r>
            <a:r>
              <a:rPr lang="en-US" dirty="0" smtClean="0"/>
              <a:t>6</a:t>
            </a:r>
            <a:r>
              <a:rPr lang="ru-RU" dirty="0" smtClean="0"/>
              <a:t>010</a:t>
            </a:r>
            <a:r>
              <a:rPr lang="en-US" dirty="0" smtClean="0"/>
              <a:t>1</a:t>
            </a:r>
            <a:r>
              <a:rPr lang="ru-RU" dirty="0" smtClean="0"/>
              <a:t> «Лечебное дело»</a:t>
            </a:r>
          </a:p>
          <a:p>
            <a:pPr algn="l"/>
            <a:r>
              <a:rPr lang="ru-RU" dirty="0" smtClean="0"/>
              <a:t>Дисциплина</a:t>
            </a:r>
            <a:r>
              <a:rPr lang="en-US" dirty="0" smtClean="0"/>
              <a:t> - </a:t>
            </a:r>
            <a:r>
              <a:rPr lang="ru-RU" dirty="0" smtClean="0"/>
              <a:t> ОПД.Ф.01 «Гигиена с основами экологии</a:t>
            </a:r>
            <a:r>
              <a:rPr lang="en-US" dirty="0" smtClean="0"/>
              <a:t> </a:t>
            </a:r>
            <a:r>
              <a:rPr lang="ru-RU" dirty="0" smtClean="0"/>
              <a:t> человека, военная гигиена»</a:t>
            </a:r>
            <a:endParaRPr lang="ru-RU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Зав. кафедрой – проф., д.биол. наук </a:t>
            </a:r>
          </a:p>
          <a:p>
            <a:pPr algn="ctr">
              <a:buNone/>
            </a:pPr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НИКИФОРОВА НАТАЛЬЯ ГЕРМАНОВНА</a:t>
            </a:r>
          </a:p>
          <a:p>
            <a:pPr algn="ctr">
              <a:buNone/>
            </a:pP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Кабинет № 301</a:t>
            </a:r>
          </a:p>
          <a:p>
            <a:pPr algn="ctr">
              <a:buNone/>
            </a:pP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Завуч – доцент, канд. биол. наук</a:t>
            </a:r>
          </a:p>
          <a:p>
            <a:pPr algn="ctr">
              <a:buNone/>
            </a:pPr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ЕМЕЛЬЯНОВА ЕЛЕНА КОНСТАНТИНОВНА</a:t>
            </a:r>
          </a:p>
          <a:p>
            <a:pPr algn="ctr">
              <a:buNone/>
            </a:pP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Кабинет  №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30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3</a:t>
            </a:r>
            <a:endParaRPr lang="ru-RU" sz="32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smtClean="0"/>
              <a:t>Who is who</a:t>
            </a:r>
            <a:endParaRPr lang="ru-RU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25000" lnSpcReduction="20000"/>
          </a:bodyPr>
          <a:lstStyle/>
          <a:p>
            <a:pPr algn="ctr"/>
            <a:r>
              <a:rPr lang="ru-RU" sz="8000" b="1" i="1" dirty="0" smtClean="0"/>
              <a:t>Раздел  «Гигиена питания</a:t>
            </a:r>
            <a:r>
              <a:rPr lang="ru-RU" b="1" i="1" dirty="0" smtClean="0"/>
              <a:t>»</a:t>
            </a:r>
            <a:endParaRPr lang="ru-RU" dirty="0" smtClean="0"/>
          </a:p>
          <a:p>
            <a:pPr>
              <a:buNone/>
            </a:pPr>
            <a:r>
              <a:rPr lang="ru-RU" b="1" dirty="0" smtClean="0"/>
              <a:t> </a:t>
            </a:r>
            <a:endParaRPr lang="ru-RU" dirty="0" smtClean="0"/>
          </a:p>
          <a:p>
            <a:r>
              <a:rPr lang="ru-RU" sz="8600" b="1" dirty="0" smtClean="0">
                <a:latin typeface="Times New Roman" pitchFamily="18" charset="0"/>
                <a:cs typeface="Times New Roman" pitchFamily="18" charset="0"/>
              </a:rPr>
              <a:t>Тема  1.  Методика гигиенической оценки индивидуального питания, методы изучения и оценки пищевого статуса питания.</a:t>
            </a:r>
            <a:endParaRPr lang="ru-RU" sz="86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8600" b="1" dirty="0" smtClean="0">
                <a:latin typeface="Times New Roman" pitchFamily="18" charset="0"/>
                <a:cs typeface="Times New Roman" pitchFamily="18" charset="0"/>
              </a:rPr>
              <a:t>Тема  2.</a:t>
            </a:r>
            <a:r>
              <a:rPr lang="en-US" sz="8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8600" b="1" dirty="0" smtClean="0">
                <a:latin typeface="Times New Roman" pitchFamily="18" charset="0"/>
                <a:cs typeface="Times New Roman" pitchFamily="18" charset="0"/>
              </a:rPr>
              <a:t> Гигиеническая оценка адекватности питания по показателям витаминной</a:t>
            </a:r>
            <a:r>
              <a:rPr lang="en-US" sz="8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8600" b="1" dirty="0" smtClean="0">
                <a:latin typeface="Times New Roman" pitchFamily="18" charset="0"/>
                <a:cs typeface="Times New Roman" pitchFamily="18" charset="0"/>
              </a:rPr>
              <a:t>и минеральной обеспеченности организма.</a:t>
            </a:r>
            <a:endParaRPr lang="ru-RU" sz="86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8600" b="1" dirty="0" smtClean="0">
                <a:latin typeface="Times New Roman" pitchFamily="18" charset="0"/>
                <a:cs typeface="Times New Roman" pitchFamily="18" charset="0"/>
              </a:rPr>
              <a:t>Тема  3.</a:t>
            </a:r>
            <a:r>
              <a:rPr lang="en-US" sz="8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8600" b="1" dirty="0" smtClean="0">
                <a:latin typeface="Times New Roman" pitchFamily="18" charset="0"/>
                <a:cs typeface="Times New Roman" pitchFamily="18" charset="0"/>
              </a:rPr>
              <a:t> Методы определения биологической ценности и доброкачественности продуктов питания </a:t>
            </a:r>
          </a:p>
          <a:p>
            <a:r>
              <a:rPr lang="ru-RU" sz="8600" b="1" dirty="0" smtClean="0">
                <a:latin typeface="Times New Roman" pitchFamily="18" charset="0"/>
                <a:cs typeface="Times New Roman" pitchFamily="18" charset="0"/>
              </a:rPr>
              <a:t>Тема  4.  Особенности питания различных групп населения. Методика оценки адекватности питания по меню-раскладке.</a:t>
            </a:r>
            <a:endParaRPr lang="ru-RU" sz="86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8600" b="1" dirty="0" smtClean="0">
                <a:latin typeface="Times New Roman" pitchFamily="18" charset="0"/>
                <a:cs typeface="Times New Roman" pitchFamily="18" charset="0"/>
              </a:rPr>
              <a:t>Тема  5.  Пищевые отравления: методика расследования и профилактика.</a:t>
            </a:r>
            <a:endParaRPr lang="ru-RU" sz="86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ru-RU" sz="8600" b="1" dirty="0" smtClean="0">
                <a:latin typeface="Times New Roman" pitchFamily="18" charset="0"/>
                <a:cs typeface="Times New Roman" pitchFamily="18" charset="0"/>
              </a:rPr>
              <a:t> </a:t>
            </a:r>
            <a:endParaRPr lang="ru-RU" sz="8600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ПЛАН  7 семестра</a:t>
            </a:r>
            <a:endParaRPr lang="ru-RU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/>
        <p:txBody>
          <a:bodyPr>
            <a:normAutofit fontScale="62500" lnSpcReduction="20000"/>
          </a:bodyPr>
          <a:lstStyle/>
          <a:p>
            <a:pPr algn="ctr"/>
            <a:r>
              <a:rPr lang="ru-RU" sz="3600" b="1" i="1" dirty="0" smtClean="0">
                <a:latin typeface="Arial Black" pitchFamily="34" charset="0"/>
              </a:rPr>
              <a:t>Раздел: «Военная гигиена»</a:t>
            </a:r>
            <a:endParaRPr lang="ru-RU" sz="3600" dirty="0" smtClean="0">
              <a:latin typeface="Arial Black" pitchFamily="34" charset="0"/>
            </a:endParaRPr>
          </a:p>
          <a:p>
            <a:pPr algn="ctr"/>
            <a:r>
              <a:rPr lang="ru-RU" sz="2800" b="1" dirty="0" smtClean="0">
                <a:latin typeface="Arial Black" pitchFamily="34" charset="0"/>
              </a:rPr>
              <a:t> </a:t>
            </a:r>
            <a:endParaRPr lang="ru-RU" sz="2800" dirty="0" smtClean="0">
              <a:latin typeface="Arial Black" pitchFamily="34" charset="0"/>
            </a:endParaRPr>
          </a:p>
          <a:p>
            <a:r>
              <a:rPr lang="ru-RU" sz="3400" b="1" dirty="0" smtClean="0">
                <a:latin typeface="Times New Roman" pitchFamily="18" charset="0"/>
                <a:cs typeface="Times New Roman" pitchFamily="18" charset="0"/>
              </a:rPr>
              <a:t>        Тема   6.  Основы организации и проведения  санитарного надзора за питанием войск в полевых условиях.</a:t>
            </a:r>
            <a:endParaRPr lang="ru-RU" sz="34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ru-RU" sz="2800" b="1" dirty="0" smtClean="0">
                <a:latin typeface="Arial Black" pitchFamily="34" charset="0"/>
              </a:rPr>
              <a:t>  </a:t>
            </a:r>
            <a:endParaRPr lang="ru-RU" sz="2800" dirty="0" smtClean="0">
              <a:latin typeface="Arial Black" pitchFamily="34" charset="0"/>
            </a:endParaRPr>
          </a:p>
          <a:p>
            <a:pPr algn="ctr"/>
            <a:r>
              <a:rPr lang="ru-RU" sz="3600" b="1" i="1" dirty="0" smtClean="0">
                <a:latin typeface="Arial Black" pitchFamily="34" charset="0"/>
              </a:rPr>
              <a:t>Раздел  «Гигиена детей и подростков»</a:t>
            </a:r>
            <a:endParaRPr lang="ru-RU" sz="3600" dirty="0" smtClean="0">
              <a:latin typeface="Arial Black" pitchFamily="34" charset="0"/>
            </a:endParaRPr>
          </a:p>
          <a:p>
            <a:pPr>
              <a:buNone/>
            </a:pPr>
            <a:r>
              <a:rPr lang="ru-RU" sz="2800" b="1" dirty="0" smtClean="0">
                <a:latin typeface="Arial Black" pitchFamily="34" charset="0"/>
              </a:rPr>
              <a:t> </a:t>
            </a:r>
            <a:endParaRPr lang="ru-RU" sz="2800" dirty="0" smtClean="0">
              <a:latin typeface="Arial Black" pitchFamily="34" charset="0"/>
            </a:endParaRPr>
          </a:p>
          <a:p>
            <a:r>
              <a:rPr lang="ru-RU" sz="3400" b="1" dirty="0" smtClean="0">
                <a:latin typeface="Times New Roman" pitchFamily="18" charset="0"/>
                <a:cs typeface="Times New Roman" pitchFamily="18" charset="0"/>
              </a:rPr>
              <a:t>         Тема  7. </a:t>
            </a:r>
            <a:r>
              <a:rPr lang="ru-RU" sz="34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ru-RU" sz="3400" b="1" dirty="0" smtClean="0">
                <a:latin typeface="Times New Roman" pitchFamily="18" charset="0"/>
                <a:cs typeface="Times New Roman" pitchFamily="18" charset="0"/>
              </a:rPr>
              <a:t>Гигиеническая  оценка физического развития детей и подростков</a:t>
            </a:r>
            <a:endParaRPr lang="ru-RU" sz="34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3400" b="1" dirty="0" smtClean="0">
                <a:latin typeface="Times New Roman" pitchFamily="18" charset="0"/>
                <a:cs typeface="Times New Roman" pitchFamily="18" charset="0"/>
              </a:rPr>
              <a:t>         Тема  8.   Комплексная оценка состояния здоровья детей и подростков</a:t>
            </a:r>
            <a:endParaRPr lang="ru-RU" sz="34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3400" b="1" dirty="0" smtClean="0">
                <a:latin typeface="Times New Roman" pitchFamily="18" charset="0"/>
                <a:cs typeface="Times New Roman" pitchFamily="18" charset="0"/>
              </a:rPr>
              <a:t>         Тема  9.   Гигиена образовательной деятельности. Оценка степени готовности детей для поступления в школу</a:t>
            </a:r>
            <a:endParaRPr lang="ru-RU" sz="34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План, продолжение</a:t>
            </a:r>
            <a:endParaRPr lang="ru-RU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/>
            <a:endParaRPr lang="ru-RU" b="1" dirty="0" smtClean="0"/>
          </a:p>
          <a:p>
            <a:pPr algn="ctr"/>
            <a:r>
              <a:rPr lang="ru-RU" b="1" dirty="0" smtClean="0"/>
              <a:t>1 этап </a:t>
            </a:r>
          </a:p>
          <a:p>
            <a:pPr>
              <a:buNone/>
            </a:pPr>
            <a:r>
              <a:rPr lang="ru-RU" dirty="0" smtClean="0"/>
              <a:t>– АСТ тестирование</a:t>
            </a:r>
          </a:p>
          <a:p>
            <a:pPr>
              <a:buNone/>
            </a:pPr>
            <a:r>
              <a:rPr lang="ru-RU" dirty="0" smtClean="0"/>
              <a:t>   230 заданий</a:t>
            </a:r>
          </a:p>
          <a:p>
            <a:pPr algn="ctr"/>
            <a:r>
              <a:rPr lang="ru-RU" b="1" dirty="0" smtClean="0"/>
              <a:t>2 этап </a:t>
            </a:r>
          </a:p>
          <a:p>
            <a:pPr>
              <a:buNone/>
            </a:pPr>
            <a:r>
              <a:rPr lang="ru-RU" dirty="0" smtClean="0"/>
              <a:t>–  устное собеседование (билет 3 вопроса)    </a:t>
            </a:r>
          </a:p>
          <a:p>
            <a:pPr>
              <a:buNone/>
            </a:pPr>
            <a:r>
              <a:rPr lang="ru-RU" dirty="0" smtClean="0"/>
              <a:t>-  прием  практических навыков (решение ситуационной задачи)</a:t>
            </a:r>
          </a:p>
          <a:p>
            <a:pPr>
              <a:buNone/>
            </a:pPr>
            <a:r>
              <a:rPr lang="ru-RU" dirty="0" smtClean="0"/>
              <a:t>   </a:t>
            </a:r>
          </a:p>
          <a:p>
            <a:pPr>
              <a:buNone/>
            </a:pPr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Экзамен</a:t>
            </a:r>
            <a:endParaRPr lang="ru-RU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pPr lvl="0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Архангельский В.И., Бабенко О.В.Руководство к практическим занятиям по военной гигиене – М.: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ГЭОТаР-Медиа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2007. – 432 с.</a:t>
            </a:r>
          </a:p>
          <a:p>
            <a:pPr lvl="0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Гигиена  /под ред. Г.И. Румянцева. – М.: ГЭОТАР Медицина, 2000. – 608 с.</a:t>
            </a:r>
          </a:p>
          <a:p>
            <a:pPr lvl="0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Гигиена: учебник. \Под ред. акад. РАМН  Г.И. Румянцева. – 2-е изд.,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перераб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 и доп. – М.: ГЭОТАР - 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Медиа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», 2009. – 608 </a:t>
            </a:r>
          </a:p>
          <a:p>
            <a:pPr lvl="0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Кучма В.Р. Гигиена детей и подростков Учебник М.: Медицина, 2004. – 426 с., 2009 –</a:t>
            </a:r>
          </a:p>
          <a:p>
            <a:pPr lvl="0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Мельниченко П.И., Огарков П.И., Лизунов Ю.В. Военная гигиена и военная эпидемиология: Учебник. – М.: ОАО «Издательство « Медицина»», 2005. – 400с..</a:t>
            </a:r>
          </a:p>
          <a:p>
            <a:pPr lvl="0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Пивоваров Ю.П.,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Королик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В.В.,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Зиневич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Л.С. Гигиена и основы экологии человека. Серия «Учебники и учебные пособия». Ростов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/Д Ж Феникс, 2002 – 512 с.</a:t>
            </a:r>
          </a:p>
          <a:p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Литература</a:t>
            </a:r>
            <a:endParaRPr lang="ru-RU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/>
            <a:r>
              <a:rPr lang="ru-RU" i="1" dirty="0" smtClean="0"/>
              <a:t>Цель занятия</a:t>
            </a:r>
            <a:r>
              <a:rPr lang="ru-RU" dirty="0" smtClean="0"/>
              <a:t>:</a:t>
            </a:r>
          </a:p>
          <a:p>
            <a:r>
              <a:rPr lang="ru-RU" dirty="0" smtClean="0"/>
              <a:t>Ознакомить студентов со значимостью и основными принципами построения рационального питания</a:t>
            </a:r>
          </a:p>
          <a:p>
            <a:r>
              <a:rPr lang="ru-RU" dirty="0" smtClean="0"/>
              <a:t>Усвоить структуру и содержание норм физиологической потребности организма в энергии и </a:t>
            </a:r>
            <a:r>
              <a:rPr lang="ru-RU" dirty="0" err="1" smtClean="0"/>
              <a:t>нутриентах</a:t>
            </a:r>
            <a:endParaRPr lang="ru-RU" dirty="0" smtClean="0"/>
          </a:p>
          <a:p>
            <a:r>
              <a:rPr lang="ru-RU" dirty="0" smtClean="0"/>
              <a:t>Ознакомить с основными методами оценки адекватности питания</a:t>
            </a:r>
          </a:p>
          <a:p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596" y="214290"/>
            <a:ext cx="8229600" cy="1143000"/>
          </a:xfrm>
        </p:spPr>
        <p:txBody>
          <a:bodyPr>
            <a:normAutofit fontScale="90000"/>
          </a:bodyPr>
          <a:lstStyle/>
          <a:p>
            <a:pPr algn="ctr"/>
            <a:r>
              <a:rPr lang="ru-RU" sz="2200" dirty="0" smtClean="0"/>
              <a:t/>
            </a:r>
            <a:br>
              <a:rPr lang="ru-RU" sz="2200" dirty="0" smtClean="0"/>
            </a:br>
            <a:r>
              <a:rPr lang="ru-RU" sz="2200" dirty="0" smtClean="0"/>
              <a:t>Тема  1.  </a:t>
            </a:r>
            <a:br>
              <a:rPr lang="ru-RU" sz="2200" dirty="0" smtClean="0"/>
            </a:br>
            <a:r>
              <a:rPr lang="ru-RU" sz="2000" dirty="0" smtClean="0">
                <a:latin typeface="Arial Black" pitchFamily="34" charset="0"/>
              </a:rPr>
              <a:t>ПИТАНИЕ КАК ФАКТОР СОХРАНЕНИЯ И</a:t>
            </a:r>
            <a:br>
              <a:rPr lang="ru-RU" sz="2000" dirty="0" smtClean="0">
                <a:latin typeface="Arial Black" pitchFamily="34" charset="0"/>
              </a:rPr>
            </a:br>
            <a:r>
              <a:rPr lang="ru-RU" sz="2000" dirty="0" smtClean="0">
                <a:latin typeface="Arial Black" pitchFamily="34" charset="0"/>
              </a:rPr>
              <a:t>УКРЕПЛЕНИЯ  </a:t>
            </a:r>
            <a:r>
              <a:rPr lang="ru-RU" sz="2700" dirty="0" smtClean="0">
                <a:latin typeface="Arial Black" pitchFamily="34" charset="0"/>
              </a:rPr>
              <a:t>здоровья</a:t>
            </a:r>
            <a:endParaRPr lang="ru-RU" sz="2700" dirty="0">
              <a:latin typeface="Arial Black" pitchFamily="34" charset="0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 smtClean="0"/>
          </a:p>
          <a:p>
            <a:r>
              <a:rPr lang="ru-RU" dirty="0" smtClean="0"/>
              <a:t>Определить энергетическую ценность рациона</a:t>
            </a:r>
          </a:p>
          <a:p>
            <a:r>
              <a:rPr lang="ru-RU" dirty="0" smtClean="0"/>
              <a:t>Обосновать физиологическую потребность организма в основных </a:t>
            </a:r>
            <a:r>
              <a:rPr lang="ru-RU" dirty="0" err="1" smtClean="0"/>
              <a:t>нутриентах</a:t>
            </a:r>
            <a:endParaRPr lang="ru-RU" dirty="0" smtClean="0"/>
          </a:p>
          <a:p>
            <a:r>
              <a:rPr lang="ru-RU" dirty="0" smtClean="0"/>
              <a:t>Обосновать режим питания</a:t>
            </a:r>
          </a:p>
          <a:p>
            <a:r>
              <a:rPr lang="ru-RU" dirty="0" smtClean="0"/>
              <a:t>Оценить пищевой статус</a:t>
            </a:r>
          </a:p>
          <a:p>
            <a:endParaRPr lang="ru-RU" dirty="0" smtClean="0"/>
          </a:p>
          <a:p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Умения, навыки</a:t>
            </a:r>
            <a:endParaRPr lang="ru-RU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Содержимое 4"/>
          <p:cNvSpPr>
            <a:spLocks noGrp="1"/>
          </p:cNvSpPr>
          <p:nvPr>
            <p:ph sz="half" idx="1"/>
          </p:nvPr>
        </p:nvSpPr>
        <p:spPr/>
        <p:txBody>
          <a:bodyPr>
            <a:normAutofit fontScale="25000" lnSpcReduction="20000"/>
          </a:bodyPr>
          <a:lstStyle/>
          <a:p>
            <a:r>
              <a:rPr lang="ru-RU" b="1" dirty="0" smtClean="0"/>
              <a:t> </a:t>
            </a:r>
            <a:endParaRPr lang="ru-RU" dirty="0" smtClean="0"/>
          </a:p>
          <a:p>
            <a:pPr algn="ctr">
              <a:buNone/>
            </a:pPr>
            <a:r>
              <a:rPr lang="ru-RU" sz="9600" b="1" dirty="0" smtClean="0">
                <a:latin typeface="Times New Roman" pitchFamily="18" charset="0"/>
                <a:cs typeface="Times New Roman" pitchFamily="18" charset="0"/>
              </a:rPr>
              <a:t>Знать:</a:t>
            </a:r>
            <a:endParaRPr lang="ru-RU" sz="9600" dirty="0" smtClean="0">
              <a:latin typeface="Times New Roman" pitchFamily="18" charset="0"/>
              <a:cs typeface="Times New Roman" pitchFamily="18" charset="0"/>
            </a:endParaRPr>
          </a:p>
          <a:p>
            <a:pPr lvl="0"/>
            <a:r>
              <a:rPr lang="ru-RU" sz="9600" dirty="0" smtClean="0">
                <a:latin typeface="Times New Roman" pitchFamily="18" charset="0"/>
                <a:cs typeface="Times New Roman" pitchFamily="18" charset="0"/>
              </a:rPr>
              <a:t>Основы законодательства РФ,  основные нормативно-технические документы по охране здоровья населения различных возрастно-половых и социальных групп – ПК 9,</a:t>
            </a:r>
          </a:p>
          <a:p>
            <a:pPr lvl="0">
              <a:buNone/>
            </a:pPr>
            <a:r>
              <a:rPr lang="ru-RU" sz="9600" dirty="0" smtClean="0">
                <a:latin typeface="Times New Roman" pitchFamily="18" charset="0"/>
                <a:cs typeface="Times New Roman" pitchFamily="18" charset="0"/>
              </a:rPr>
              <a:t>    ПК 27,  ПК 31.</a:t>
            </a:r>
          </a:p>
          <a:p>
            <a:pPr lvl="0"/>
            <a:r>
              <a:rPr lang="ru-RU" sz="9600" dirty="0" smtClean="0">
                <a:latin typeface="Times New Roman" pitchFamily="18" charset="0"/>
                <a:cs typeface="Times New Roman" pitchFamily="18" charset="0"/>
              </a:rPr>
              <a:t>Основы  профилактической медицины, направленной на укрепление здоровья населения различных возрастно-половых и социальных групп -  ПК 9,  </a:t>
            </a:r>
          </a:p>
          <a:p>
            <a:pPr lvl="0"/>
            <a:r>
              <a:rPr lang="ru-RU" sz="9600" dirty="0" smtClean="0">
                <a:latin typeface="Times New Roman" pitchFamily="18" charset="0"/>
                <a:cs typeface="Times New Roman" pitchFamily="18" charset="0"/>
              </a:rPr>
              <a:t>ПК 12, ПК 26, ПК 31.</a:t>
            </a:r>
          </a:p>
          <a:p>
            <a:endParaRPr lang="ru-RU" dirty="0" smtClean="0"/>
          </a:p>
          <a:p>
            <a:r>
              <a:rPr lang="ru-RU" b="1" dirty="0" smtClean="0"/>
              <a:t> </a:t>
            </a:r>
            <a:endParaRPr lang="ru-RU" dirty="0" smtClean="0"/>
          </a:p>
          <a:p>
            <a:r>
              <a:rPr lang="ru-RU" b="1" dirty="0" smtClean="0"/>
              <a:t> </a:t>
            </a:r>
            <a:endParaRPr lang="ru-RU" dirty="0" smtClean="0"/>
          </a:p>
          <a:p>
            <a:r>
              <a:rPr lang="ru-RU" b="1" dirty="0" smtClean="0"/>
              <a:t> </a:t>
            </a:r>
            <a:endParaRPr lang="ru-RU" dirty="0" smtClean="0"/>
          </a:p>
          <a:p>
            <a:r>
              <a:rPr lang="ru-RU" b="1" dirty="0" smtClean="0"/>
              <a:t> </a:t>
            </a:r>
            <a:endParaRPr lang="ru-RU" dirty="0" smtClean="0"/>
          </a:p>
          <a:p>
            <a:r>
              <a:rPr lang="ru-RU" b="1" dirty="0" smtClean="0"/>
              <a:t> </a:t>
            </a:r>
            <a:endParaRPr lang="ru-RU" dirty="0" smtClean="0"/>
          </a:p>
          <a:p>
            <a:endParaRPr lang="ru-RU" dirty="0"/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В соответствии с ФГОС</a:t>
            </a:r>
            <a:endParaRPr lang="ru-RU" dirty="0"/>
          </a:p>
        </p:txBody>
      </p:sp>
      <p:sp>
        <p:nvSpPr>
          <p:cNvPr id="7" name="Содержимое 6"/>
          <p:cNvSpPr>
            <a:spLocks noGrp="1"/>
          </p:cNvSpPr>
          <p:nvPr>
            <p:ph sz="half" idx="2"/>
          </p:nvPr>
        </p:nvSpPr>
        <p:spPr/>
        <p:txBody>
          <a:bodyPr>
            <a:normAutofit fontScale="25000" lnSpcReduction="20000"/>
          </a:bodyPr>
          <a:lstStyle/>
          <a:p>
            <a:pPr lvl="0"/>
            <a:r>
              <a:rPr lang="ru-RU" sz="9600" dirty="0" smtClean="0">
                <a:latin typeface="Times New Roman" pitchFamily="18" charset="0"/>
                <a:cs typeface="Times New Roman" pitchFamily="18" charset="0"/>
              </a:rPr>
              <a:t>Санитарно-гигиенические требования  к устройству, организации и режиму работы инфекционных больниц, отделений, полных боксов, полубоксов и </a:t>
            </a:r>
            <a:r>
              <a:rPr lang="ru-RU" sz="9600" dirty="0" err="1" smtClean="0">
                <a:latin typeface="Times New Roman" pitchFamily="18" charset="0"/>
                <a:cs typeface="Times New Roman" pitchFamily="18" charset="0"/>
              </a:rPr>
              <a:t>боксированных</a:t>
            </a:r>
            <a:r>
              <a:rPr lang="ru-RU" sz="9600" dirty="0" smtClean="0">
                <a:latin typeface="Times New Roman" pitchFamily="18" charset="0"/>
                <a:cs typeface="Times New Roman" pitchFamily="18" charset="0"/>
              </a:rPr>
              <a:t> палат в больницах – ПК 7, ПК 12</a:t>
            </a:r>
          </a:p>
          <a:p>
            <a:pPr lvl="0"/>
            <a:r>
              <a:rPr lang="ru-RU" sz="9600" dirty="0" smtClean="0">
                <a:latin typeface="Times New Roman" pitchFamily="18" charset="0"/>
                <a:cs typeface="Times New Roman" pitchFamily="18" charset="0"/>
              </a:rPr>
              <a:t>Осуществление специфической и неспецифической профилактики инфекционных заболеваний у взрослого населения и подростков – ПК 12, ПК </a:t>
            </a:r>
            <a:r>
              <a:rPr lang="ru-RU" sz="9600" dirty="0" smtClean="0"/>
              <a:t>26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sz="half" idx="1"/>
          </p:nvPr>
        </p:nvSpPr>
        <p:spPr/>
        <p:txBody>
          <a:bodyPr>
            <a:normAutofit fontScale="47500" lnSpcReduction="20000"/>
          </a:bodyPr>
          <a:lstStyle/>
          <a:p>
            <a:pPr algn="ctr">
              <a:buNone/>
            </a:pPr>
            <a:r>
              <a:rPr lang="ru-RU" sz="6700" b="1" dirty="0" smtClean="0">
                <a:latin typeface="Times New Roman" pitchFamily="18" charset="0"/>
                <a:cs typeface="Times New Roman" pitchFamily="18" charset="0"/>
              </a:rPr>
              <a:t>Уметь:</a:t>
            </a:r>
          </a:p>
          <a:p>
            <a:pPr algn="ctr">
              <a:buNone/>
            </a:pPr>
            <a:endParaRPr lang="ru-RU" sz="4800" dirty="0" smtClean="0">
              <a:latin typeface="Times New Roman" pitchFamily="18" charset="0"/>
              <a:cs typeface="Times New Roman" pitchFamily="18" charset="0"/>
            </a:endParaRPr>
          </a:p>
          <a:p>
            <a:pPr lvl="0"/>
            <a:r>
              <a:rPr lang="ru-RU" sz="5900" dirty="0" smtClean="0">
                <a:latin typeface="Times New Roman" pitchFamily="18" charset="0"/>
                <a:cs typeface="Times New Roman" pitchFamily="18" charset="0"/>
              </a:rPr>
              <a:t>Анализировать и оценивать состояние здоровья детского и взрослого населения, влияние на него факторов образа жизни, окружающей среды………… - ПК 9, ПК 10,ПК 11,  ПК 12, ПК 23, ПК 26, ПК 31.</a:t>
            </a:r>
          </a:p>
          <a:p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half" idx="2"/>
          </p:nvPr>
        </p:nvSpPr>
        <p:spPr/>
        <p:txBody>
          <a:bodyPr>
            <a:normAutofit fontScale="47500" lnSpcReduction="20000"/>
          </a:bodyPr>
          <a:lstStyle/>
          <a:p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5100" dirty="0" smtClean="0">
                <a:latin typeface="Times New Roman" pitchFamily="18" charset="0"/>
                <a:cs typeface="Times New Roman" pitchFamily="18" charset="0"/>
              </a:rPr>
              <a:t>Участвовать в организации и оказании……….,санитарно-противоэпидемической, профилактической ………помощи подросткам и взрослому населению с учетом социально-профессиональной и возрастно-половой структуры – ПК 11, ПК 12, ПК 26.</a:t>
            </a:r>
          </a:p>
          <a:p>
            <a:pPr lvl="0"/>
            <a:endParaRPr lang="en-US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dirty="0"/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В соответствии с ФГОС</a:t>
            </a:r>
            <a:endParaRPr lang="ru-RU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sz="half"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Проводить с пациентами и их родственниками профилактические мероприятия по повышению сопротивляемости организма к неблагоприятным  факторам внешней среды с использованием различных методов закаливания, пропагандировать здоровый образ жизни – ПК 12, ПК 23, ПК 26.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half" idx="2"/>
          </p:nvPr>
        </p:nvSpPr>
        <p:spPr/>
        <p:txBody>
          <a:bodyPr>
            <a:normAutofit fontScale="85000" lnSpcReduction="20000"/>
          </a:bodyPr>
          <a:lstStyle/>
          <a:p>
            <a:pPr algn="ctr">
              <a:buNone/>
            </a:pPr>
            <a:endParaRPr lang="ru-RU" sz="4800" b="1" dirty="0" smtClean="0">
              <a:latin typeface="Times New Roman" pitchFamily="18" charset="0"/>
              <a:cs typeface="Times New Roman" pitchFamily="18" charset="0"/>
            </a:endParaRPr>
          </a:p>
          <a:p>
            <a:pPr algn="ctr">
              <a:buNone/>
            </a:pPr>
            <a:r>
              <a:rPr lang="ru-RU" sz="4800" b="1" dirty="0" smtClean="0">
                <a:latin typeface="Times New Roman" pitchFamily="18" charset="0"/>
                <a:cs typeface="Times New Roman" pitchFamily="18" charset="0"/>
              </a:rPr>
              <a:t>Владеть:</a:t>
            </a:r>
            <a:endParaRPr lang="ru-RU" sz="4800" dirty="0" smtClean="0">
              <a:latin typeface="Times New Roman" pitchFamily="18" charset="0"/>
              <a:cs typeface="Times New Roman" pitchFamily="18" charset="0"/>
            </a:endParaRPr>
          </a:p>
          <a:p>
            <a:pPr lvl="0"/>
            <a:r>
              <a:rPr lang="ru-RU" sz="3800" dirty="0" smtClean="0">
                <a:latin typeface="Times New Roman" pitchFamily="18" charset="0"/>
                <a:cs typeface="Times New Roman" pitchFamily="18" charset="0"/>
              </a:rPr>
              <a:t>Оценками состояния здоровья населения различных возрастно-половых и социальных групп – ПК 10, </a:t>
            </a:r>
          </a:p>
          <a:p>
            <a:pPr lvl="0"/>
            <a:r>
              <a:rPr lang="ru-RU" sz="3800" dirty="0" smtClean="0">
                <a:latin typeface="Times New Roman" pitchFamily="18" charset="0"/>
                <a:cs typeface="Times New Roman" pitchFamily="18" charset="0"/>
              </a:rPr>
              <a:t>ПК 31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В соответствии с ФГОС</a:t>
            </a:r>
            <a:endParaRPr lang="ru-RU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>
              <a:buNone/>
            </a:pPr>
            <a:r>
              <a:rPr lang="ru-RU" dirty="0" smtClean="0"/>
              <a:t>       1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 Актуальные проблемы гигиены питания на современном этапе.</a:t>
            </a:r>
          </a:p>
          <a:p>
            <a:pPr>
              <a:buNone/>
            </a:pP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 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     2. Рациональное питание: понятие, значение, основные принципы.</a:t>
            </a:r>
          </a:p>
          <a:p>
            <a:pPr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     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 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3. Функции пищи.</a:t>
            </a:r>
          </a:p>
          <a:p>
            <a:pPr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    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 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4. Физиологические нормы питания, их сущность и структура.</a:t>
            </a:r>
          </a:p>
          <a:p>
            <a:pPr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   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 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 5. Методы оценки питания населения.</a:t>
            </a:r>
          </a:p>
          <a:p>
            <a:pPr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   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 6. Расход энергии и калорийность рационов питания представителей различных социально-демографических групп.</a:t>
            </a:r>
          </a:p>
          <a:p>
            <a:pPr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    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 7. Коэффициент физической активности – понятие, значение.</a:t>
            </a:r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Вопросы</a:t>
            </a:r>
            <a:endParaRPr lang="ru-RU" dirty="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    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8. Режим питания, понятие, характеристика для различных возрастных групп.</a:t>
            </a:r>
          </a:p>
          <a:p>
            <a:pPr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     9. Роль белка в питании человека, продукты - источники, суточная потребность.</a:t>
            </a:r>
          </a:p>
          <a:p>
            <a:pPr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    10.Жиры, их физиологическое значение в питании, продукты - источники, суточная потребность.</a:t>
            </a:r>
          </a:p>
          <a:p>
            <a:pPr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    11. Углеводы, их физиологическое значение в питании, продукты - источники, суточная потребность.</a:t>
            </a:r>
          </a:p>
          <a:p>
            <a:pPr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    12. Пищевой статус: понятие, характеристика типов, оценка.</a:t>
            </a:r>
          </a:p>
          <a:p>
            <a:pPr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    13. Алиментарно-зависимые заболевания, их характеристика и профилактика.</a:t>
            </a:r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Вопросы</a:t>
            </a:r>
            <a:endParaRPr lang="ru-RU" dirty="0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Что знаем</a:t>
            </a:r>
            <a:endParaRPr lang="ru-RU" dirty="0"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1. 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Установите соответствие количества килокалорий, выделяемых при сгорании 1г нутриента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>
              <a:buNone/>
            </a:pP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L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1: белков</a:t>
            </a:r>
          </a:p>
          <a:p>
            <a:pPr>
              <a:buNone/>
            </a:pP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L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2: жиров</a:t>
            </a:r>
          </a:p>
          <a:p>
            <a:pPr>
              <a:buNone/>
            </a:pP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L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3: углеводов</a:t>
            </a:r>
          </a:p>
          <a:p>
            <a:pPr>
              <a:buNone/>
            </a:pP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R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1: 4</a:t>
            </a:r>
          </a:p>
          <a:p>
            <a:pPr>
              <a:buNone/>
            </a:pP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R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2: 9</a:t>
            </a:r>
          </a:p>
          <a:p>
            <a:pPr>
              <a:buNone/>
            </a:pP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R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3: 4</a:t>
            </a:r>
          </a:p>
          <a:p>
            <a:pPr>
              <a:buNone/>
            </a:pP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R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4: 12</a:t>
            </a:r>
          </a:p>
          <a:p>
            <a:pPr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 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. Крахмал и пектиновые вещества относятся к:</a:t>
            </a:r>
          </a:p>
          <a:p>
            <a:pPr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а) моносахаридам</a:t>
            </a:r>
          </a:p>
          <a:p>
            <a:pPr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б) дисахаридам</a:t>
            </a:r>
          </a:p>
          <a:p>
            <a:pPr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в) полисахаридам</a:t>
            </a:r>
          </a:p>
          <a:p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dirty="0" smtClean="0"/>
              <a:t>Входной контроль</a:t>
            </a:r>
            <a:endParaRPr lang="ru-RU" dirty="0"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428736"/>
            <a:ext cx="8229600" cy="4525963"/>
          </a:xfrm>
        </p:spPr>
        <p:txBody>
          <a:bodyPr>
            <a:normAutofit fontScale="92500" lnSpcReduction="20000"/>
          </a:bodyPr>
          <a:lstStyle/>
          <a:p>
            <a:r>
              <a:rPr lang="ru-RU" dirty="0" smtClean="0">
                <a:latin typeface="Arial Black" pitchFamily="34" charset="0"/>
              </a:rPr>
              <a:t>3. 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Одна килокалория равна (Дж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):</a:t>
            </a:r>
          </a:p>
          <a:p>
            <a:pPr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а) 1,52</a:t>
            </a:r>
          </a:p>
          <a:p>
            <a:pPr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б) 2,4</a:t>
            </a:r>
          </a:p>
          <a:p>
            <a:pPr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в) 4,18</a:t>
            </a:r>
          </a:p>
          <a:p>
            <a:pPr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г) 6,9</a:t>
            </a:r>
          </a:p>
          <a:p>
            <a:pPr>
              <a:buNone/>
            </a:pP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д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) 8,73</a:t>
            </a:r>
          </a:p>
          <a:p>
            <a:pPr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 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4. 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Холестерин выделяется из организма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с:</a:t>
            </a:r>
          </a:p>
          <a:p>
            <a:pPr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а) слюной</a:t>
            </a:r>
          </a:p>
          <a:p>
            <a:pPr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б) желчью</a:t>
            </a:r>
          </a:p>
          <a:p>
            <a:pPr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в) желудочным соком</a:t>
            </a:r>
          </a:p>
          <a:p>
            <a:pPr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г) соком поджелудочной железы</a:t>
            </a:r>
          </a:p>
          <a:p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dirty="0" smtClean="0"/>
              <a:t>Входной контроль</a:t>
            </a:r>
            <a:endParaRPr lang="ru-RU" dirty="0"/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5. 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Установите соответствие названий классам жирных кислот</a:t>
            </a:r>
          </a:p>
          <a:p>
            <a:pPr>
              <a:buNone/>
            </a:pP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L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1: насыщенные</a:t>
            </a:r>
          </a:p>
          <a:p>
            <a:pPr>
              <a:buNone/>
            </a:pP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L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2: мононенасыщенные</a:t>
            </a:r>
          </a:p>
          <a:p>
            <a:pPr>
              <a:buNone/>
            </a:pP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L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3: полиненасыщенные</a:t>
            </a:r>
          </a:p>
          <a:p>
            <a:pPr>
              <a:buNone/>
            </a:pP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R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1: масляная, капроновая,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каприловая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R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2: олеиновая,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эруковая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R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3:линолевая, линоленовая,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арахидоновая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R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4: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арахидоновая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эруковая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Входной контроль</a:t>
            </a:r>
            <a:endParaRPr lang="ru-RU" dirty="0"/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6. 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Основной обмен у жителей южных широт по сравнению с жителями северных широт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###.</a:t>
            </a:r>
          </a:p>
          <a:p>
            <a:pPr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 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7. 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Методы определения величины основного обмена:</a:t>
            </a:r>
          </a:p>
          <a:p>
            <a:pPr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а)  прямой калориметрии</a:t>
            </a:r>
          </a:p>
          <a:p>
            <a:pPr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б)  прямой калориметрии, непрямой калориметрии</a:t>
            </a:r>
          </a:p>
          <a:p>
            <a:pPr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в)  прямой калориметрии, непрямой калориметрии, расчетные</a:t>
            </a:r>
          </a:p>
          <a:p>
            <a:pPr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г)  прямой калориметрии, непрямой калориметрии, расчетные, лабораторные</a:t>
            </a:r>
          </a:p>
          <a:p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Входной контроль</a:t>
            </a:r>
            <a:endParaRPr lang="ru-RU" dirty="0"/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8. 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Лизин относится к ### аминокислотам.</a:t>
            </a:r>
          </a:p>
          <a:p>
            <a:pPr>
              <a:buNone/>
            </a:pPr>
            <a:endParaRPr lang="ru-RU" b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9. Метионин относится к ### аминокислотам.</a:t>
            </a:r>
          </a:p>
          <a:p>
            <a:pPr>
              <a:buNone/>
            </a:pP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 </a:t>
            </a:r>
          </a:p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10. Триптофан относится к ### аминокислотам.</a:t>
            </a:r>
          </a:p>
          <a:p>
            <a:pPr>
              <a:buNone/>
            </a:pPr>
            <a:endParaRPr lang="ru-RU" b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11. Часть яйца, в которой находится приближающийся к идеальному белок ###</a:t>
            </a:r>
          </a:p>
          <a:p>
            <a:pPr>
              <a:buNone/>
            </a:pPr>
            <a:endParaRPr lang="ru-RU" dirty="0" smtClean="0"/>
          </a:p>
          <a:p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Входной контроль</a:t>
            </a:r>
            <a:endParaRPr lang="ru-RU" dirty="0"/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err="1" smtClean="0"/>
              <a:t>Нутрициология</a:t>
            </a:r>
            <a:endParaRPr lang="ru-RU" dirty="0"/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Медицинская профилактическая научная дисциплина и область практической деятельности , изучающая влияние питания на человека (популяцию) с целью сохранения, укрепления и приумножения его здоровья методом предупреждения болезней и преждевременного изнашивания организма.</a:t>
            </a:r>
            <a:endParaRPr lang="ru-RU" sz="32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Гигиена питания</a:t>
            </a:r>
            <a:endParaRPr lang="ru-RU" dirty="0"/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Задачи гигиены питания</a:t>
            </a:r>
            <a:endParaRPr lang="ru-RU" dirty="0"/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1"/>
          <p:cNvGrpSpPr>
            <a:grpSpLocks noGrp="1" noChangeAspect="1"/>
          </p:cNvGrpSpPr>
          <p:nvPr>
            <p:ph idx="1"/>
          </p:nvPr>
        </p:nvGrpSpPr>
        <p:grpSpPr bwMode="auto">
          <a:xfrm>
            <a:off x="571472" y="1357298"/>
            <a:ext cx="8229600" cy="4525962"/>
            <a:chOff x="2520" y="9869"/>
            <a:chExt cx="9180" cy="4129"/>
          </a:xfrm>
        </p:grpSpPr>
        <p:sp>
          <p:nvSpPr>
            <p:cNvPr id="5" name="AutoShape 15"/>
            <p:cNvSpPr>
              <a:spLocks noChangeAspect="1" noChangeArrowheads="1" noTextEdit="1"/>
            </p:cNvSpPr>
            <p:nvPr/>
          </p:nvSpPr>
          <p:spPr bwMode="auto">
            <a:xfrm>
              <a:off x="2520" y="9869"/>
              <a:ext cx="9180" cy="4129"/>
            </a:xfrm>
            <a:prstGeom prst="rect">
              <a:avLst/>
            </a:prstGeom>
            <a:noFill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ru-RU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ru-RU"/>
            </a:p>
          </p:txBody>
        </p:sp>
        <p:sp>
          <p:nvSpPr>
            <p:cNvPr id="6" name="Oval 14"/>
            <p:cNvSpPr>
              <a:spLocks noChangeArrowheads="1"/>
            </p:cNvSpPr>
            <p:nvPr/>
          </p:nvSpPr>
          <p:spPr bwMode="auto">
            <a:xfrm>
              <a:off x="4860" y="11635"/>
              <a:ext cx="3780" cy="900"/>
            </a:xfrm>
            <a:prstGeom prst="ellipse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ru-RU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sz="1400" b="1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imes New Roman" pitchFamily="18" charset="0"/>
                  <a:ea typeface="Times New Roman" pitchFamily="18" charset="0"/>
                  <a:cs typeface="Times New Roman" pitchFamily="18" charset="0"/>
                </a:rPr>
                <a:t>Функции</a:t>
              </a:r>
              <a:r>
                <a:rPr kumimoji="0" lang="ru-RU" sz="1400" b="1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Calibri" pitchFamily="34" charset="0"/>
                  <a:ea typeface="Times New Roman" pitchFamily="18" charset="0"/>
                  <a:cs typeface="Times New Roman" pitchFamily="18" charset="0"/>
                </a:rPr>
                <a:t> </a:t>
              </a:r>
              <a:r>
                <a:rPr kumimoji="0" lang="ru-RU" sz="1400" b="1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imes New Roman" pitchFamily="18" charset="0"/>
                  <a:ea typeface="Times New Roman" pitchFamily="18" charset="0"/>
                  <a:cs typeface="Times New Roman" pitchFamily="18" charset="0"/>
                </a:rPr>
                <a:t>пищи</a:t>
              </a:r>
              <a:endParaRPr kumimoji="0" lang="ru-RU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</a:endParaRPr>
            </a:p>
          </p:txBody>
        </p:sp>
        <p:sp>
          <p:nvSpPr>
            <p:cNvPr id="7" name="Rectangle 13"/>
            <p:cNvSpPr>
              <a:spLocks noChangeArrowheads="1"/>
            </p:cNvSpPr>
            <p:nvPr/>
          </p:nvSpPr>
          <p:spPr bwMode="auto">
            <a:xfrm>
              <a:off x="3061" y="10199"/>
              <a:ext cx="1978" cy="540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ru-RU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sz="11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imes New Roman" pitchFamily="18" charset="0"/>
                  <a:ea typeface="Times New Roman" pitchFamily="18" charset="0"/>
                  <a:cs typeface="Times New Roman" pitchFamily="18" charset="0"/>
                </a:rPr>
                <a:t>Энергетическая</a:t>
              </a:r>
              <a:endParaRPr kumimoji="0" lang="ru-RU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</a:endParaRPr>
            </a:p>
          </p:txBody>
        </p:sp>
        <p:sp>
          <p:nvSpPr>
            <p:cNvPr id="8" name="Rectangle 12"/>
            <p:cNvSpPr>
              <a:spLocks noChangeArrowheads="1"/>
            </p:cNvSpPr>
            <p:nvPr/>
          </p:nvSpPr>
          <p:spPr bwMode="auto">
            <a:xfrm>
              <a:off x="5760" y="10094"/>
              <a:ext cx="1980" cy="540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ru-RU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sz="11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imes New Roman" pitchFamily="18" charset="0"/>
                  <a:ea typeface="Times New Roman" pitchFamily="18" charset="0"/>
                  <a:cs typeface="Times New Roman" pitchFamily="18" charset="0"/>
                </a:rPr>
                <a:t>Пластическая</a:t>
              </a:r>
              <a:endParaRPr kumimoji="0" lang="ru-RU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</a:endParaRPr>
            </a:p>
          </p:txBody>
        </p:sp>
        <p:sp>
          <p:nvSpPr>
            <p:cNvPr id="9" name="Rectangle 11"/>
            <p:cNvSpPr>
              <a:spLocks noChangeArrowheads="1"/>
            </p:cNvSpPr>
            <p:nvPr/>
          </p:nvSpPr>
          <p:spPr bwMode="auto">
            <a:xfrm>
              <a:off x="8190" y="10199"/>
              <a:ext cx="2340" cy="540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ru-RU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sz="11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imes New Roman" pitchFamily="18" charset="0"/>
                  <a:ea typeface="Times New Roman" pitchFamily="18" charset="0"/>
                  <a:cs typeface="Times New Roman" pitchFamily="18" charset="0"/>
                </a:rPr>
                <a:t>Биорегуляторная</a:t>
              </a:r>
              <a:endParaRPr kumimoji="0" lang="ru-RU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</a:endParaRPr>
            </a:p>
          </p:txBody>
        </p:sp>
        <p:sp>
          <p:nvSpPr>
            <p:cNvPr id="10" name="Rectangle 10"/>
            <p:cNvSpPr>
              <a:spLocks noChangeArrowheads="1"/>
            </p:cNvSpPr>
            <p:nvPr/>
          </p:nvSpPr>
          <p:spPr bwMode="auto">
            <a:xfrm>
              <a:off x="2986" y="13124"/>
              <a:ext cx="2339" cy="720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ru-RU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sz="11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imes New Roman" pitchFamily="18" charset="0"/>
                  <a:ea typeface="Times New Roman" pitchFamily="18" charset="0"/>
                  <a:cs typeface="Times New Roman" pitchFamily="18" charset="0"/>
                </a:rPr>
                <a:t>Приспособительно</a:t>
              </a:r>
              <a:r>
                <a:rPr kumimoji="0" lang="ru-RU" sz="11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Calibri" pitchFamily="34" charset="0"/>
                  <a:ea typeface="Times New Roman" pitchFamily="18" charset="0"/>
                  <a:cs typeface="Times New Roman" pitchFamily="18" charset="0"/>
                </a:rPr>
                <a:t>-</a:t>
              </a:r>
              <a:r>
                <a:rPr kumimoji="0" lang="ru-RU" sz="11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imes New Roman" pitchFamily="18" charset="0"/>
                  <a:ea typeface="Times New Roman" pitchFamily="18" charset="0"/>
                  <a:cs typeface="Times New Roman" pitchFamily="18" charset="0"/>
                </a:rPr>
                <a:t>регуляторная</a:t>
              </a:r>
              <a:endParaRPr kumimoji="0" lang="ru-RU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</a:endParaRPr>
            </a:p>
          </p:txBody>
        </p:sp>
        <p:sp>
          <p:nvSpPr>
            <p:cNvPr id="11" name="Rectangle 9"/>
            <p:cNvSpPr>
              <a:spLocks noChangeArrowheads="1"/>
            </p:cNvSpPr>
            <p:nvPr/>
          </p:nvSpPr>
          <p:spPr bwMode="auto">
            <a:xfrm>
              <a:off x="5580" y="13124"/>
              <a:ext cx="2700" cy="720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ru-RU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sz="11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imes New Roman" pitchFamily="18" charset="0"/>
                  <a:ea typeface="Times New Roman" pitchFamily="18" charset="0"/>
                  <a:cs typeface="Times New Roman" pitchFamily="18" charset="0"/>
                </a:rPr>
                <a:t>Защитно</a:t>
              </a:r>
              <a:r>
                <a:rPr kumimoji="0" lang="ru-RU" sz="11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Calibri" pitchFamily="34" charset="0"/>
                  <a:ea typeface="Times New Roman" pitchFamily="18" charset="0"/>
                  <a:cs typeface="Times New Roman" pitchFamily="18" charset="0"/>
                </a:rPr>
                <a:t>-</a:t>
              </a:r>
              <a:r>
                <a:rPr kumimoji="0" lang="ru-RU" sz="11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imes New Roman" pitchFamily="18" charset="0"/>
                  <a:ea typeface="Times New Roman" pitchFamily="18" charset="0"/>
                  <a:cs typeface="Times New Roman" pitchFamily="18" charset="0"/>
                </a:rPr>
                <a:t>реабилитационная</a:t>
              </a:r>
              <a:endParaRPr kumimoji="0" lang="ru-RU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</a:endParaRPr>
            </a:p>
          </p:txBody>
        </p:sp>
        <p:sp>
          <p:nvSpPr>
            <p:cNvPr id="12" name="Rectangle 8"/>
            <p:cNvSpPr>
              <a:spLocks noChangeArrowheads="1"/>
            </p:cNvSpPr>
            <p:nvPr/>
          </p:nvSpPr>
          <p:spPr bwMode="auto">
            <a:xfrm>
              <a:off x="8460" y="13124"/>
              <a:ext cx="2070" cy="720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ru-RU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sz="11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imes New Roman" pitchFamily="18" charset="0"/>
                  <a:ea typeface="Times New Roman" pitchFamily="18" charset="0"/>
                  <a:cs typeface="Times New Roman" pitchFamily="18" charset="0"/>
                </a:rPr>
                <a:t>Сигнально</a:t>
              </a:r>
              <a:r>
                <a:rPr kumimoji="0" lang="ru-RU" sz="11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Calibri" pitchFamily="34" charset="0"/>
                  <a:ea typeface="Times New Roman" pitchFamily="18" charset="0"/>
                  <a:cs typeface="Times New Roman" pitchFamily="18" charset="0"/>
                </a:rPr>
                <a:t>-</a:t>
              </a:r>
              <a:r>
                <a:rPr kumimoji="0" lang="ru-RU" sz="11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imes New Roman" pitchFamily="18" charset="0"/>
                  <a:ea typeface="Times New Roman" pitchFamily="18" charset="0"/>
                  <a:cs typeface="Times New Roman" pitchFamily="18" charset="0"/>
                </a:rPr>
                <a:t>мотивационная</a:t>
              </a:r>
              <a:endParaRPr kumimoji="0" lang="ru-RU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</a:endParaRPr>
            </a:p>
          </p:txBody>
        </p:sp>
        <p:sp>
          <p:nvSpPr>
            <p:cNvPr id="13" name="Line 7"/>
            <p:cNvSpPr>
              <a:spLocks noChangeShapeType="1"/>
            </p:cNvSpPr>
            <p:nvPr/>
          </p:nvSpPr>
          <p:spPr bwMode="auto">
            <a:xfrm>
              <a:off x="6660" y="10634"/>
              <a:ext cx="1" cy="1001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ru-RU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ru-RU"/>
            </a:p>
          </p:txBody>
        </p:sp>
        <p:sp>
          <p:nvSpPr>
            <p:cNvPr id="14" name="Line 6"/>
            <p:cNvSpPr>
              <a:spLocks noChangeShapeType="1"/>
            </p:cNvSpPr>
            <p:nvPr/>
          </p:nvSpPr>
          <p:spPr bwMode="auto">
            <a:xfrm flipV="1">
              <a:off x="6661" y="12535"/>
              <a:ext cx="1" cy="589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ru-RU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ru-RU"/>
            </a:p>
          </p:txBody>
        </p:sp>
        <p:sp>
          <p:nvSpPr>
            <p:cNvPr id="15" name="Line 5"/>
            <p:cNvSpPr>
              <a:spLocks noChangeShapeType="1"/>
            </p:cNvSpPr>
            <p:nvPr/>
          </p:nvSpPr>
          <p:spPr bwMode="auto">
            <a:xfrm flipV="1">
              <a:off x="4074" y="12449"/>
              <a:ext cx="1506" cy="675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ru-RU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ru-RU"/>
            </a:p>
          </p:txBody>
        </p:sp>
        <p:sp>
          <p:nvSpPr>
            <p:cNvPr id="16" name="Line 4"/>
            <p:cNvSpPr>
              <a:spLocks noChangeShapeType="1"/>
            </p:cNvSpPr>
            <p:nvPr/>
          </p:nvSpPr>
          <p:spPr bwMode="auto">
            <a:xfrm flipH="1">
              <a:off x="7200" y="10739"/>
              <a:ext cx="1260" cy="896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ru-RU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ru-RU"/>
            </a:p>
          </p:txBody>
        </p:sp>
        <p:sp>
          <p:nvSpPr>
            <p:cNvPr id="17" name="Line 3"/>
            <p:cNvSpPr>
              <a:spLocks noChangeShapeType="1"/>
            </p:cNvSpPr>
            <p:nvPr/>
          </p:nvSpPr>
          <p:spPr bwMode="auto">
            <a:xfrm>
              <a:off x="4860" y="10739"/>
              <a:ext cx="1260" cy="896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ru-RU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ru-RU"/>
            </a:p>
          </p:txBody>
        </p:sp>
        <p:sp>
          <p:nvSpPr>
            <p:cNvPr id="18" name="Line 2"/>
            <p:cNvSpPr>
              <a:spLocks noChangeShapeType="1"/>
            </p:cNvSpPr>
            <p:nvPr/>
          </p:nvSpPr>
          <p:spPr bwMode="auto">
            <a:xfrm flipH="1" flipV="1">
              <a:off x="7869" y="12449"/>
              <a:ext cx="1665" cy="675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ru-RU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ru-RU"/>
            </a:p>
          </p:txBody>
        </p:sp>
      </p:grp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Функции пищи</a:t>
            </a:r>
            <a:endParaRPr lang="ru-RU" dirty="0"/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Основные </a:t>
            </a:r>
            <a:r>
              <a:rPr lang="ru-RU" dirty="0" err="1" smtClean="0"/>
              <a:t>нутриенты</a:t>
            </a:r>
            <a:endParaRPr lang="ru-RU" dirty="0" smtClean="0"/>
          </a:p>
          <a:p>
            <a:pPr>
              <a:buNone/>
            </a:pPr>
            <a:r>
              <a:rPr lang="ru-RU" dirty="0" smtClean="0"/>
              <a:t>(</a:t>
            </a:r>
            <a:r>
              <a:rPr lang="ru-RU" sz="2400" i="1" dirty="0" err="1" smtClean="0"/>
              <a:t>белки,жиры</a:t>
            </a:r>
            <a:r>
              <a:rPr lang="ru-RU" sz="2400" i="1" dirty="0" smtClean="0"/>
              <a:t>, углеводы, витамины, минеральные вещества</a:t>
            </a:r>
            <a:r>
              <a:rPr lang="ru-RU" dirty="0" smtClean="0"/>
              <a:t>)</a:t>
            </a:r>
          </a:p>
          <a:p>
            <a:r>
              <a:rPr lang="ru-RU" dirty="0" smtClean="0"/>
              <a:t>Вкусовые компоненты</a:t>
            </a:r>
          </a:p>
          <a:p>
            <a:r>
              <a:rPr lang="ru-RU" dirty="0" smtClean="0"/>
              <a:t>Вода</a:t>
            </a:r>
            <a:endParaRPr lang="ru-RU" dirty="0"/>
          </a:p>
        </p:txBody>
      </p:sp>
      <p:sp>
        <p:nvSpPr>
          <p:cNvPr id="5" name="Содержимое 4"/>
          <p:cNvSpPr>
            <a:spLocks noGrp="1"/>
          </p:cNvSpPr>
          <p:nvPr>
            <p:ph sz="half" idx="2"/>
          </p:nvPr>
        </p:nvSpPr>
        <p:spPr/>
        <p:txBody>
          <a:bodyPr>
            <a:normAutofit/>
          </a:bodyPr>
          <a:lstStyle/>
          <a:p>
            <a:r>
              <a:rPr lang="ru-RU" dirty="0" err="1" smtClean="0"/>
              <a:t>Антиалиментарные</a:t>
            </a:r>
            <a:r>
              <a:rPr lang="ru-RU" dirty="0" smtClean="0"/>
              <a:t> факторы</a:t>
            </a:r>
          </a:p>
          <a:p>
            <a:pPr>
              <a:buNone/>
            </a:pPr>
            <a:r>
              <a:rPr lang="ru-RU" dirty="0" smtClean="0"/>
              <a:t>   - </a:t>
            </a:r>
            <a:r>
              <a:rPr lang="ru-RU" sz="2400" i="1" dirty="0" smtClean="0"/>
              <a:t>ингибиторы протеаз</a:t>
            </a:r>
          </a:p>
          <a:p>
            <a:pPr>
              <a:buNone/>
            </a:pPr>
            <a:r>
              <a:rPr lang="ru-RU" sz="2400" i="1" dirty="0" smtClean="0"/>
              <a:t>   - антивитамины</a:t>
            </a:r>
          </a:p>
          <a:p>
            <a:pPr>
              <a:buNone/>
            </a:pPr>
            <a:r>
              <a:rPr lang="ru-RU" dirty="0" smtClean="0"/>
              <a:t>   -</a:t>
            </a:r>
            <a:r>
              <a:rPr lang="ru-RU" sz="2400" i="1" dirty="0" err="1" smtClean="0"/>
              <a:t>деминерализующие</a:t>
            </a:r>
            <a:r>
              <a:rPr lang="ru-RU" sz="2400" i="1" dirty="0" smtClean="0"/>
              <a:t> вещества</a:t>
            </a:r>
          </a:p>
          <a:p>
            <a:r>
              <a:rPr lang="ru-RU" dirty="0" smtClean="0"/>
              <a:t>Чужеродные компоненты </a:t>
            </a:r>
            <a:r>
              <a:rPr lang="ru-RU" sz="2400" i="1" dirty="0" smtClean="0"/>
              <a:t>(живой и неживой природы</a:t>
            </a:r>
            <a:r>
              <a:rPr lang="ru-RU" sz="2400" dirty="0" smtClean="0"/>
              <a:t>)</a:t>
            </a: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dirty="0" smtClean="0"/>
              <a:t>Состав пищи</a:t>
            </a:r>
            <a:endParaRPr lang="ru-RU" dirty="0"/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ru-RU" dirty="0" smtClean="0"/>
              <a:t>Болезни количественной и качественной неполноценности (</a:t>
            </a:r>
            <a:r>
              <a:rPr lang="ru-RU" sz="2000" i="1" dirty="0" smtClean="0"/>
              <a:t>БЭН, ожирение, </a:t>
            </a:r>
            <a:r>
              <a:rPr lang="ru-RU" sz="2000" i="1" dirty="0" err="1" smtClean="0"/>
              <a:t>микроэлементозы</a:t>
            </a:r>
            <a:r>
              <a:rPr lang="ru-RU" sz="2000" i="1" dirty="0" smtClean="0"/>
              <a:t>, а-, </a:t>
            </a:r>
            <a:r>
              <a:rPr lang="ru-RU" sz="2000" i="1" dirty="0" err="1" smtClean="0"/>
              <a:t>гипо</a:t>
            </a:r>
            <a:r>
              <a:rPr lang="ru-RU" sz="2000" i="1" dirty="0" smtClean="0"/>
              <a:t>- и гипервитаминозы)</a:t>
            </a:r>
          </a:p>
          <a:p>
            <a:r>
              <a:rPr lang="ru-RU" dirty="0" smtClean="0"/>
              <a:t>Заболевания желудочно-кишечного тракта</a:t>
            </a:r>
            <a:endParaRPr lang="ru-RU" dirty="0"/>
          </a:p>
        </p:txBody>
      </p:sp>
      <p:sp>
        <p:nvSpPr>
          <p:cNvPr id="5" name="Содержимое 4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ru-RU" dirty="0" smtClean="0"/>
              <a:t>Фон для формирования патологии многих органов и систем (</a:t>
            </a:r>
            <a:r>
              <a:rPr lang="ru-RU" sz="1800" i="1" dirty="0" smtClean="0"/>
              <a:t>ССС, онкология ,</a:t>
            </a:r>
            <a:r>
              <a:rPr lang="ru-RU" sz="1800" i="1" dirty="0" err="1" smtClean="0"/>
              <a:t>остеопороз</a:t>
            </a:r>
            <a:r>
              <a:rPr lang="ru-RU" sz="1800" i="1" dirty="0" smtClean="0"/>
              <a:t>)</a:t>
            </a:r>
          </a:p>
          <a:p>
            <a:r>
              <a:rPr lang="ru-RU" dirty="0" smtClean="0"/>
              <a:t>Инфекционные заболевания, пищевые отравления</a:t>
            </a:r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dirty="0" smtClean="0"/>
              <a:t>Алиментарно-зависимые заболевания</a:t>
            </a:r>
            <a:endParaRPr lang="ru-RU" dirty="0"/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endParaRPr lang="ru-RU" b="1" dirty="0" smtClean="0"/>
          </a:p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Рациональное питание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— это питание здорового человека, основанное на специфической способности пищи предупреждать возникновение алиментарных заболеваний.</a:t>
            </a:r>
          </a:p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Лечебное и диетическое питание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— это питание больного человека, направленное на лечение острых заболеваний и профилактику  рецидивов болезни или перехода их в хронические формы; основанное на фармакологическом действии пищи, способном восстанавливать нарушенный гомеостаз и функции.</a:t>
            </a:r>
          </a:p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Лечебно-профилактическое питание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направлено на профилактику профессиональных заболеваний и уменьшение вредного действия производственных факторов и неблагоприятного воздействия факторов окружающей среды на население, проживающее в экологически неблагополучных районах.</a:t>
            </a:r>
          </a:p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Превентивное питание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— профилактическое питание здоровых лиц, относящихся к группам риска, основанное на  неспецифическом  действии пищи, препятствующее развитию и прогрессированию неинфекционных (неспецифических) заболеваний.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Варианты питания</a:t>
            </a:r>
            <a:endParaRPr lang="ru-RU" dirty="0"/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sz="3200" b="1" dirty="0" smtClean="0"/>
              <a:t>Обеспечить</a:t>
            </a:r>
            <a:r>
              <a:rPr lang="ru-RU" dirty="0" smtClean="0"/>
              <a:t>  </a:t>
            </a:r>
          </a:p>
          <a:p>
            <a:pPr>
              <a:buNone/>
            </a:pPr>
            <a:r>
              <a:rPr lang="ru-RU" dirty="0" smtClean="0"/>
              <a:t> -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нормальные  рост развитие, функционирование организма, </a:t>
            </a:r>
          </a:p>
          <a:p>
            <a:pPr>
              <a:buNone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- высокий уровень  работоспособности, выполнение всех социальных и биологических функций</a:t>
            </a:r>
          </a:p>
          <a:p>
            <a:pPr>
              <a:buNone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- репродуктивную функцию</a:t>
            </a:r>
          </a:p>
          <a:p>
            <a:pPr>
              <a:buNone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- состояние здоровья  и, как следствие, </a:t>
            </a:r>
          </a:p>
          <a:p>
            <a:pPr>
              <a:buNone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- оптимальные продолжительность и качество жизни человека.</a:t>
            </a:r>
          </a:p>
          <a:p>
            <a:pPr>
              <a:buNone/>
            </a:pPr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dirty="0" smtClean="0"/>
              <a:t>Значение питания</a:t>
            </a:r>
            <a:endParaRPr lang="ru-RU" dirty="0"/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Требования  к питанию</a:t>
            </a:r>
            <a:endParaRPr lang="ru-RU" dirty="0"/>
          </a:p>
        </p:txBody>
      </p:sp>
      <p:sp>
        <p:nvSpPr>
          <p:cNvPr id="2" name="Содержимое 1"/>
          <p:cNvSpPr>
            <a:spLocks noGrp="1"/>
          </p:cNvSpPr>
          <p:nvPr>
            <p:ph idx="4294967295"/>
          </p:nvPr>
        </p:nvSpPr>
        <p:spPr>
          <a:xfrm>
            <a:off x="0" y="1481138"/>
            <a:ext cx="8229600" cy="4525962"/>
          </a:xfrm>
        </p:spPr>
        <p:txBody>
          <a:bodyPr/>
          <a:lstStyle/>
          <a:p>
            <a:endParaRPr lang="ru-RU" dirty="0" smtClean="0"/>
          </a:p>
          <a:p>
            <a:r>
              <a:rPr lang="ru-RU" sz="3200" b="1" dirty="0" smtClean="0"/>
              <a:t>ЧТО? </a:t>
            </a:r>
            <a:r>
              <a:rPr lang="ru-RU" dirty="0" smtClean="0"/>
              <a:t>– рацион питания</a:t>
            </a:r>
          </a:p>
          <a:p>
            <a:endParaRPr lang="ru-RU" dirty="0" smtClean="0"/>
          </a:p>
          <a:p>
            <a:endParaRPr lang="ru-RU" dirty="0" smtClean="0"/>
          </a:p>
          <a:p>
            <a:r>
              <a:rPr lang="ru-RU" dirty="0" smtClean="0"/>
              <a:t>          </a:t>
            </a:r>
            <a:r>
              <a:rPr lang="ru-RU" sz="3200" b="1" dirty="0" smtClean="0"/>
              <a:t>ГДЕ?</a:t>
            </a:r>
            <a:r>
              <a:rPr lang="ru-RU" dirty="0" smtClean="0"/>
              <a:t> – условия приема пищи</a:t>
            </a:r>
          </a:p>
          <a:p>
            <a:endParaRPr lang="ru-RU" dirty="0" smtClean="0"/>
          </a:p>
          <a:p>
            <a:endParaRPr lang="ru-RU" dirty="0" smtClean="0"/>
          </a:p>
          <a:p>
            <a:r>
              <a:rPr lang="ru-RU" dirty="0" smtClean="0"/>
              <a:t>                                          </a:t>
            </a:r>
            <a:r>
              <a:rPr lang="ru-RU" sz="3200" b="1" dirty="0" smtClean="0"/>
              <a:t>КОГДА? </a:t>
            </a:r>
            <a:r>
              <a:rPr lang="ru-RU" dirty="0" smtClean="0"/>
              <a:t>- режим</a:t>
            </a:r>
            <a:endParaRPr lang="ru-RU" dirty="0"/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ctr">
              <a:buNone/>
            </a:pPr>
            <a:endParaRPr lang="ru-RU" dirty="0" smtClean="0"/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— закон энергетической адекватности питания; 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— закон пластической адекватности питания; 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— закон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энзиматической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адекватности питания; 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— закон биотической адекватности питания;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— закон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биоритмологической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адекватности питания.</a:t>
            </a:r>
          </a:p>
          <a:p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596" y="214290"/>
            <a:ext cx="8229600" cy="1143000"/>
          </a:xfrm>
        </p:spPr>
        <p:txBody>
          <a:bodyPr>
            <a:normAutofit fontScale="90000"/>
          </a:bodyPr>
          <a:lstStyle/>
          <a:p>
            <a:pPr algn="ctr"/>
            <a:r>
              <a:rPr lang="ru-RU" dirty="0" smtClean="0"/>
              <a:t>Законы рационального питания</a:t>
            </a:r>
            <a:endParaRPr lang="ru-RU" dirty="0"/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Количественная полноценность (энергия)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Качественная полноценность (макро- и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микронутриенты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)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Сбалансированность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Санитарно-эпидемиологическая надежность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Режим питания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Адекватность (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пол, возраст,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климато-географи</a:t>
            </a:r>
            <a:r>
              <a:rPr lang="ru-RU" sz="2000" dirty="0" err="1" smtClean="0"/>
              <a:t>ческие</a:t>
            </a:r>
            <a:r>
              <a:rPr lang="ru-RU" sz="2000" dirty="0" smtClean="0"/>
              <a:t> </a:t>
            </a:r>
            <a:r>
              <a:rPr lang="ru-RU" sz="1800" dirty="0" smtClean="0"/>
              <a:t>и сезонные особенности, образ жизни, включая профессиональную деятельность, здоровье – физиологические особенности, патологические проявления)</a:t>
            </a:r>
            <a:endParaRPr lang="ru-RU" sz="1800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dirty="0" smtClean="0"/>
              <a:t>Принципы рационального питания</a:t>
            </a:r>
            <a:endParaRPr lang="ru-RU" dirty="0"/>
          </a:p>
        </p:txBody>
      </p:sp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endParaRPr lang="ru-RU" dirty="0" smtClean="0"/>
          </a:p>
          <a:p>
            <a:r>
              <a:rPr lang="ru-RU" dirty="0" smtClean="0"/>
              <a:t>Задание 1.1.</a:t>
            </a:r>
          </a:p>
          <a:p>
            <a:pPr algn="ctr">
              <a:buNone/>
            </a:pP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Определите необходимую энергетическую ценность (калорийность) рациона питания студента ……….</a:t>
            </a:r>
            <a:endParaRPr lang="en-US" b="1" dirty="0" smtClean="0">
              <a:latin typeface="Times New Roman" pitchFamily="18" charset="0"/>
              <a:cs typeface="Times New Roman" pitchFamily="18" charset="0"/>
            </a:endParaRPr>
          </a:p>
          <a:p>
            <a:pPr algn="ctr">
              <a:buNone/>
            </a:pP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Протокол № 1</a:t>
            </a:r>
          </a:p>
          <a:p>
            <a:pPr>
              <a:buNone/>
            </a:pPr>
            <a:r>
              <a:rPr lang="ru-RU" sz="2400" b="1" i="1" dirty="0" smtClean="0">
                <a:latin typeface="Times New Roman" pitchFamily="18" charset="0"/>
                <a:cs typeface="Times New Roman" pitchFamily="18" charset="0"/>
              </a:rPr>
              <a:t>Исходные характеристики</a:t>
            </a:r>
            <a:r>
              <a:rPr lang="ru-RU" b="1" dirty="0" smtClean="0"/>
              <a:t>:</a:t>
            </a:r>
          </a:p>
          <a:p>
            <a:pPr>
              <a:buNone/>
            </a:pPr>
            <a:r>
              <a:rPr lang="ru-RU" dirty="0" smtClean="0"/>
              <a:t>— п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ол</a:t>
            </a:r>
          </a:p>
          <a:p>
            <a:pPr>
              <a:buNone/>
            </a:pP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—  возраст</a:t>
            </a:r>
          </a:p>
          <a:p>
            <a:pPr>
              <a:buNone/>
            </a:pP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—  длина тела</a:t>
            </a:r>
          </a:p>
          <a:p>
            <a:pPr>
              <a:buNone/>
            </a:pP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—  масса тела</a:t>
            </a:r>
          </a:p>
          <a:p>
            <a:pPr>
              <a:buNone/>
            </a:pP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—  род деятельности</a:t>
            </a:r>
          </a:p>
          <a:p>
            <a:pPr algn="ctr">
              <a:buNone/>
            </a:pP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dirty="0" smtClean="0"/>
              <a:t>Задание 1.</a:t>
            </a:r>
            <a:endParaRPr lang="ru-RU" dirty="0"/>
          </a:p>
        </p:txBody>
      </p:sp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7" descr="C:\Documents and Settings\samsung\Рабочий стол\c8eef432a5ca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3071802" y="1571612"/>
            <a:ext cx="3409950" cy="428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КАК</a:t>
            </a:r>
            <a:endParaRPr lang="ru-RU" dirty="0"/>
          </a:p>
        </p:txBody>
      </p:sp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«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Найти себя»  в физиологических нормах</a:t>
            </a:r>
          </a:p>
          <a:p>
            <a:pPr algn="ctr">
              <a:buNone/>
            </a:pPr>
            <a:r>
              <a:rPr lang="ru-RU" sz="2000" b="1" i="1" dirty="0" smtClean="0">
                <a:latin typeface="Times New Roman" pitchFamily="18" charset="0"/>
                <a:cs typeface="Times New Roman" pitchFamily="18" charset="0"/>
              </a:rPr>
              <a:t>Физиологические нормы питания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–конечный вывод из всех исследований в области физиологии, биохимии и гигиены питания. Они определяют потребность в энергии и пищевых веществах в зависимости от пола, возраста, характера труда, состояния здоровья, климатических условий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ctr"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«Нормы физиологических потребностей в энергии и пищевых веществах для различных групп населения Российской Федерации.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Методические рекомендации. 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3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1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2432-08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» </a:t>
            </a: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dirty="0" smtClean="0"/>
              <a:t>1 подход</a:t>
            </a:r>
            <a:endParaRPr lang="ru-RU" dirty="0"/>
          </a:p>
        </p:txBody>
      </p:sp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sz="2400" b="1" i="1" dirty="0" smtClean="0"/>
          </a:p>
          <a:p>
            <a:r>
              <a:rPr lang="ru-RU" sz="2800" b="1" i="1" dirty="0" smtClean="0">
                <a:latin typeface="Times New Roman" pitchFamily="18" charset="0"/>
                <a:cs typeface="Times New Roman" pitchFamily="18" charset="0"/>
              </a:rPr>
              <a:t>Социально-демографические группы</a:t>
            </a:r>
          </a:p>
          <a:p>
            <a:pPr>
              <a:buNone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- 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Дети и подростки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( 8 возрастных групп. Половая дифференциация с 11 лет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)</a:t>
            </a:r>
          </a:p>
          <a:p>
            <a:pPr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- 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Трудоспособное население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(5 групп интенсивности труда. В каждой   группе 3 возрастно-половые категории)</a:t>
            </a:r>
          </a:p>
          <a:p>
            <a:pPr>
              <a:buNone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-  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Лица пожилого возраста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( 2 подгруппы  60-74 года, от 75 лет и старше)</a:t>
            </a:r>
          </a:p>
          <a:p>
            <a:pPr>
              <a:buNone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- Беременные и кормящие  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dirty="0" smtClean="0"/>
              <a:t>Физиологические нормы. Структура</a:t>
            </a:r>
            <a:endParaRPr lang="ru-RU" dirty="0"/>
          </a:p>
        </p:txBody>
      </p:sp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sz="half" idx="1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 1 группа</a:t>
            </a:r>
          </a:p>
          <a:p>
            <a:pPr>
              <a:buNone/>
            </a:pPr>
            <a:r>
              <a:rPr lang="ru-RU" dirty="0" smtClean="0"/>
              <a:t>М – 2450  ккал</a:t>
            </a:r>
          </a:p>
          <a:p>
            <a:pPr>
              <a:buNone/>
            </a:pPr>
            <a:r>
              <a:rPr lang="ru-RU" dirty="0" smtClean="0"/>
              <a:t>Ж - 2000  ккал</a:t>
            </a:r>
          </a:p>
          <a:p>
            <a:endParaRPr lang="ru-RU" dirty="0" smtClean="0"/>
          </a:p>
          <a:p>
            <a:r>
              <a:rPr lang="ru-RU" dirty="0" smtClean="0"/>
              <a:t>2 группа -  работает в ЛПУ</a:t>
            </a:r>
          </a:p>
          <a:p>
            <a:pPr>
              <a:buNone/>
            </a:pPr>
            <a:r>
              <a:rPr lang="ru-RU" dirty="0" smtClean="0"/>
              <a:t>возраст</a:t>
            </a:r>
          </a:p>
          <a:p>
            <a:pPr>
              <a:buNone/>
            </a:pPr>
            <a:r>
              <a:rPr lang="ru-RU" dirty="0" smtClean="0"/>
              <a:t>М – 2800 ккал</a:t>
            </a:r>
          </a:p>
          <a:p>
            <a:pPr>
              <a:buNone/>
            </a:pPr>
            <a:r>
              <a:rPr lang="ru-RU" dirty="0" smtClean="0"/>
              <a:t>Ж - 2200 ккал</a:t>
            </a:r>
            <a:endParaRPr lang="ru-RU" dirty="0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4 группа – грузчик (3850 ккал)</a:t>
            </a:r>
          </a:p>
          <a:p>
            <a:r>
              <a:rPr lang="ru-RU" dirty="0" smtClean="0"/>
              <a:t>5 группа – каменщик и т.п.</a:t>
            </a:r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Студент   (18-29 лет)</a:t>
            </a:r>
            <a:endParaRPr lang="ru-RU" dirty="0"/>
          </a:p>
        </p:txBody>
      </p:sp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/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Реализация первого принципа рационального питания</a:t>
            </a:r>
          </a:p>
          <a:p>
            <a:pPr algn="ctr"/>
            <a:endParaRPr lang="ru-RU" dirty="0"/>
          </a:p>
          <a:p>
            <a:pPr algn="ctr">
              <a:buNone/>
            </a:pPr>
            <a:r>
              <a:rPr lang="ru-RU" sz="4400" b="1" dirty="0" smtClean="0"/>
              <a:t> ЭЦСР</a:t>
            </a:r>
            <a:r>
              <a:rPr lang="en-US" sz="4400" b="1" dirty="0" smtClean="0"/>
              <a:t>    = </a:t>
            </a:r>
            <a:r>
              <a:rPr lang="ru-RU" sz="4400" b="1" dirty="0" smtClean="0"/>
              <a:t>   </a:t>
            </a:r>
            <a:r>
              <a:rPr lang="en-US" sz="4400" b="1" dirty="0" smtClean="0"/>
              <a:t>C</a:t>
            </a:r>
            <a:r>
              <a:rPr lang="ru-RU" sz="4400" b="1" dirty="0" smtClean="0"/>
              <a:t>РЭ</a:t>
            </a: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dirty="0" smtClean="0"/>
              <a:t>Второй подход</a:t>
            </a:r>
            <a:endParaRPr lang="ru-RU" dirty="0"/>
          </a:p>
        </p:txBody>
      </p:sp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dirty="0" smtClean="0"/>
              <a:t> ЭНЕРГОТРАТЫ</a:t>
            </a:r>
            <a:endParaRPr lang="ru-RU" dirty="0"/>
          </a:p>
        </p:txBody>
      </p:sp>
      <p:sp>
        <p:nvSpPr>
          <p:cNvPr id="6" name="Текст 5"/>
          <p:cNvSpPr>
            <a:spLocks noGrp="1"/>
          </p:cNvSpPr>
          <p:nvPr>
            <p:ph type="body" idx="1"/>
          </p:nvPr>
        </p:nvSpPr>
        <p:spPr/>
        <p:txBody>
          <a:bodyPr>
            <a:normAutofit fontScale="85000" lnSpcReduction="10000"/>
          </a:bodyPr>
          <a:lstStyle/>
          <a:p>
            <a:r>
              <a:rPr lang="ru-RU" sz="3200" b="1" i="1" dirty="0" smtClean="0">
                <a:latin typeface="Times New Roman" pitchFamily="18" charset="0"/>
                <a:cs typeface="Times New Roman" pitchFamily="18" charset="0"/>
              </a:rPr>
              <a:t>Направления     расхода</a:t>
            </a:r>
          </a:p>
          <a:p>
            <a:endParaRPr lang="ru-RU" dirty="0"/>
          </a:p>
        </p:txBody>
      </p:sp>
      <p:sp>
        <p:nvSpPr>
          <p:cNvPr id="7" name="Текст 6"/>
          <p:cNvSpPr>
            <a:spLocks noGrp="1"/>
          </p:cNvSpPr>
          <p:nvPr>
            <p:ph type="body" sz="half" idx="3"/>
          </p:nvPr>
        </p:nvSpPr>
        <p:spPr/>
        <p:txBody>
          <a:bodyPr>
            <a:normAutofit fontScale="92500"/>
          </a:bodyPr>
          <a:lstStyle/>
          <a:p>
            <a:r>
              <a:rPr lang="ru-RU" sz="3200" b="1" i="1" dirty="0" smtClean="0">
                <a:latin typeface="Times New Roman" pitchFamily="18" charset="0"/>
                <a:cs typeface="Times New Roman" pitchFamily="18" charset="0"/>
              </a:rPr>
              <a:t>Методы определения</a:t>
            </a:r>
          </a:p>
          <a:p>
            <a:endParaRPr lang="ru-RU" dirty="0"/>
          </a:p>
        </p:txBody>
      </p:sp>
      <p:sp>
        <p:nvSpPr>
          <p:cNvPr id="4" name="Содержимое 3"/>
          <p:cNvSpPr>
            <a:spLocks noGrp="1"/>
          </p:cNvSpPr>
          <p:nvPr>
            <p:ph sz="quarter" idx="2"/>
          </p:nvPr>
        </p:nvSpPr>
        <p:spPr/>
        <p:txBody>
          <a:bodyPr>
            <a:normAutofit/>
          </a:bodyPr>
          <a:lstStyle/>
          <a:p>
            <a:pPr>
              <a:buNone/>
            </a:pPr>
            <a:endParaRPr lang="ru-RU" dirty="0" smtClean="0"/>
          </a:p>
          <a:p>
            <a:pPr algn="ctr">
              <a:buFont typeface="Wingdings" pitchFamily="2" charset="2"/>
              <a:buChar char="v"/>
            </a:pPr>
            <a:r>
              <a:rPr lang="ru-RU" dirty="0" smtClean="0"/>
              <a:t> </a:t>
            </a:r>
            <a:r>
              <a:rPr lang="ru-RU" sz="3600" dirty="0" smtClean="0"/>
              <a:t> </a:t>
            </a: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основной обмен</a:t>
            </a:r>
          </a:p>
          <a:p>
            <a:pPr algn="ctr">
              <a:buFont typeface="Wingdings" pitchFamily="2" charset="2"/>
              <a:buChar char="v"/>
            </a:pP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  пищевой </a:t>
            </a:r>
            <a:r>
              <a:rPr lang="ru-RU" sz="3600" dirty="0" err="1" smtClean="0">
                <a:latin typeface="Times New Roman" pitchFamily="18" charset="0"/>
                <a:cs typeface="Times New Roman" pitchFamily="18" charset="0"/>
              </a:rPr>
              <a:t>термогенез</a:t>
            </a:r>
            <a:endParaRPr lang="ru-RU" sz="3600" dirty="0" smtClean="0">
              <a:latin typeface="Times New Roman" pitchFamily="18" charset="0"/>
              <a:cs typeface="Times New Roman" pitchFamily="18" charset="0"/>
            </a:endParaRPr>
          </a:p>
          <a:p>
            <a:pPr algn="ctr">
              <a:buFont typeface="Wingdings" pitchFamily="2" charset="2"/>
              <a:buChar char="v"/>
            </a:pP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  умственная  и    физическая деятельность</a:t>
            </a:r>
            <a:endParaRPr lang="ru-RU" sz="36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Содержимое 4"/>
          <p:cNvSpPr>
            <a:spLocks noGrp="1"/>
          </p:cNvSpPr>
          <p:nvPr>
            <p:ph sz="quarter" idx="4"/>
          </p:nvPr>
        </p:nvSpPr>
        <p:spPr/>
        <p:txBody>
          <a:bodyPr>
            <a:normAutofit fontScale="92500" lnSpcReduction="10000"/>
          </a:bodyPr>
          <a:lstStyle/>
          <a:p>
            <a:endParaRPr lang="ru-RU" i="1" dirty="0" smtClean="0"/>
          </a:p>
          <a:p>
            <a:pPr algn="ctr">
              <a:buFont typeface="Wingdings" pitchFamily="2" charset="2"/>
              <a:buChar char="v"/>
            </a:pPr>
            <a:r>
              <a:rPr lang="ru-RU" dirty="0" smtClean="0"/>
              <a:t> </a:t>
            </a: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прямой калориметрии</a:t>
            </a:r>
          </a:p>
          <a:p>
            <a:pPr algn="ctr">
              <a:buFont typeface="Wingdings" pitchFamily="2" charset="2"/>
              <a:buChar char="v"/>
            </a:pP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 непрямой калориметрии</a:t>
            </a:r>
          </a:p>
          <a:p>
            <a:pPr algn="ctr">
              <a:buFont typeface="Wingdings" pitchFamily="2" charset="2"/>
              <a:buChar char="v"/>
            </a:pP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  расчетные</a:t>
            </a:r>
          </a:p>
          <a:p>
            <a:pPr algn="ctr">
              <a:buFont typeface="Wingdings" pitchFamily="2" charset="2"/>
              <a:buChar char="v"/>
            </a:pP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ru-RU" sz="3600" dirty="0" err="1" smtClean="0">
                <a:latin typeface="Times New Roman" pitchFamily="18" charset="0"/>
                <a:cs typeface="Times New Roman" pitchFamily="18" charset="0"/>
              </a:rPr>
              <a:t>хронометражно-расчетные</a:t>
            </a:r>
            <a:endParaRPr lang="ru-RU" sz="36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Содержимое 5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Рис.</a:t>
            </a:r>
            <a:endParaRPr lang="ru-RU" dirty="0"/>
          </a:p>
        </p:txBody>
      </p:sp>
      <p:sp>
        <p:nvSpPr>
          <p:cNvPr id="5" name="Заголовок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Метод прямой калориметрии</a:t>
            </a:r>
            <a:endParaRPr lang="ru-RU" dirty="0"/>
          </a:p>
        </p:txBody>
      </p:sp>
    </p:spTree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428596" y="1428736"/>
            <a:ext cx="8229600" cy="4525963"/>
          </a:xfrm>
        </p:spPr>
        <p:txBody>
          <a:bodyPr>
            <a:normAutofit fontScale="85000" lnSpcReduction="20000"/>
          </a:bodyPr>
          <a:lstStyle/>
          <a:p>
            <a:pPr algn="ctr">
              <a:buNone/>
            </a:pP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Недостатки метода: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сложность устройства камеры;</a:t>
            </a:r>
          </a:p>
          <a:p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невозможность воспроизведения всех видов трудовой деятельности человека из-за ограниченных размеров камеры;</a:t>
            </a:r>
          </a:p>
          <a:p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изоляция обследуемого человека от многих факторов производственной и бытовой среды, влияющих на обмен веществ и. энергии (климатических, социальных и др.).</a:t>
            </a:r>
          </a:p>
          <a:p>
            <a:pPr>
              <a:buNone/>
            </a:pP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            Все это делает невозможным использование метода прямой </a:t>
            </a:r>
            <a:r>
              <a:rPr lang="ru-RU" sz="2800" b="1" dirty="0" err="1" smtClean="0">
                <a:latin typeface="Times New Roman" pitchFamily="18" charset="0"/>
                <a:cs typeface="Times New Roman" pitchFamily="18" charset="0"/>
              </a:rPr>
              <a:t>энергометрии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 для определения расхода энергии в обычных условиях жизни и трудовой деятельности человека.</a:t>
            </a:r>
            <a:endParaRPr lang="en-US" sz="2800" b="1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ru-RU" sz="2800" i="1" dirty="0" smtClean="0">
                <a:latin typeface="Times New Roman" pitchFamily="18" charset="0"/>
                <a:cs typeface="Times New Roman" pitchFamily="18" charset="0"/>
              </a:rPr>
              <a:t>           </a:t>
            </a:r>
            <a:r>
              <a:rPr lang="en-US" sz="2800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i="1" dirty="0" smtClean="0">
                <a:latin typeface="Times New Roman" pitchFamily="18" charset="0"/>
                <a:cs typeface="Times New Roman" pitchFamily="18" charset="0"/>
              </a:rPr>
              <a:t>Практически не применяется.</a:t>
            </a:r>
          </a:p>
          <a:p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dirty="0" smtClean="0"/>
              <a:t>Прямая калориметрия</a:t>
            </a:r>
            <a:endParaRPr lang="ru-RU" dirty="0"/>
          </a:p>
        </p:txBody>
      </p:sp>
    </p:spTree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Непрямая калориметрия</a:t>
            </a:r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ctr"/>
            <a:r>
              <a:rPr lang="ru-RU" b="1" i="1" dirty="0" smtClean="0"/>
              <a:t>Рисунок</a:t>
            </a:r>
            <a:endParaRPr lang="ru-RU" b="1" i="1" dirty="0"/>
          </a:p>
        </p:txBody>
      </p:sp>
      <p:sp>
        <p:nvSpPr>
          <p:cNvPr id="5" name="Текст 4"/>
          <p:cNvSpPr>
            <a:spLocks noGrp="1"/>
          </p:cNvSpPr>
          <p:nvPr>
            <p:ph type="body" sz="half" idx="3"/>
          </p:nvPr>
        </p:nvSpPr>
        <p:spPr/>
        <p:txBody>
          <a:bodyPr/>
          <a:lstStyle/>
          <a:p>
            <a:pPr algn="ctr"/>
            <a:r>
              <a:rPr lang="ru-RU" b="1" i="1" dirty="0" smtClean="0"/>
              <a:t>Краткая информация</a:t>
            </a:r>
            <a:endParaRPr lang="ru-RU" b="1" i="1" dirty="0"/>
          </a:p>
        </p:txBody>
      </p:sp>
      <p:sp>
        <p:nvSpPr>
          <p:cNvPr id="2" name="Содержимое 1"/>
          <p:cNvSpPr>
            <a:spLocks noGrp="1"/>
          </p:cNvSpPr>
          <p:nvPr>
            <p:ph sz="quarter" idx="2"/>
          </p:nvPr>
        </p:nvSpPr>
        <p:spPr/>
        <p:txBody>
          <a:bodyPr/>
          <a:lstStyle/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/>
        <p:txBody>
          <a:bodyPr>
            <a:normAutofit fontScale="92500" lnSpcReduction="20000"/>
          </a:bodyPr>
          <a:lstStyle/>
          <a:p>
            <a:pPr algn="ctr"/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   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Газо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метрический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способ  (анализ выдыхаемого воздуха)</a:t>
            </a:r>
            <a:endParaRPr lang="ru-RU" sz="2800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Широко используется, в том числе и в научных целях. </a:t>
            </a:r>
          </a:p>
          <a:p>
            <a:pPr algn="ctr"/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1 л кислорода = 5 ккал</a:t>
            </a:r>
          </a:p>
          <a:p>
            <a:pPr algn="ctr"/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На современном этапе разработаны компьютерные программы.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algn="ctr"/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Показатель интенсивности энергетического обмена, определяемый</a:t>
            </a:r>
          </a:p>
          <a:p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 algn="ctr">
              <a:buFont typeface="Wingdings" pitchFamily="2" charset="2"/>
              <a:buChar char="ü"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          </a:t>
            </a:r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b="1" i="1" dirty="0" smtClean="0">
                <a:latin typeface="Times New Roman" pitchFamily="18" charset="0"/>
                <a:cs typeface="Times New Roman" pitchFamily="18" charset="0"/>
              </a:rPr>
              <a:t>в состоянии покоя</a:t>
            </a:r>
          </a:p>
          <a:p>
            <a:pPr algn="ctr">
              <a:buFont typeface="Wingdings" pitchFamily="2" charset="2"/>
              <a:buChar char="ü"/>
            </a:pPr>
            <a:r>
              <a:rPr lang="ru-RU" sz="3200" b="1" i="1" dirty="0" smtClean="0">
                <a:latin typeface="Times New Roman" pitchFamily="18" charset="0"/>
                <a:cs typeface="Times New Roman" pitchFamily="18" charset="0"/>
              </a:rPr>
              <a:t>           натощак</a:t>
            </a:r>
          </a:p>
          <a:p>
            <a:pPr algn="ctr">
              <a:buFont typeface="Wingdings" pitchFamily="2" charset="2"/>
              <a:buChar char="ü"/>
            </a:pPr>
            <a:r>
              <a:rPr lang="ru-RU" sz="3200" b="1" i="1" dirty="0" smtClean="0">
                <a:latin typeface="Times New Roman" pitchFamily="18" charset="0"/>
                <a:cs typeface="Times New Roman" pitchFamily="18" charset="0"/>
              </a:rPr>
              <a:t>           в условиях комнатной температуры воздуха</a:t>
            </a:r>
          </a:p>
          <a:p>
            <a:pPr algn="ctr">
              <a:buFont typeface="Wingdings" pitchFamily="2" charset="2"/>
              <a:buChar char="ü"/>
            </a:pPr>
            <a:r>
              <a:rPr lang="ru-RU" sz="3200" b="1" i="1" dirty="0" smtClean="0">
                <a:latin typeface="Times New Roman" pitchFamily="18" charset="0"/>
                <a:cs typeface="Times New Roman" pitchFamily="18" charset="0"/>
              </a:rPr>
              <a:t>           не менее чем через 14 часов после приема пищи</a:t>
            </a:r>
            <a:endParaRPr lang="ru-RU" sz="3200" b="1" i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dirty="0" smtClean="0"/>
              <a:t>Основной обмен</a:t>
            </a:r>
            <a:endParaRPr lang="ru-RU" dirty="0"/>
          </a:p>
        </p:txBody>
      </p:sp>
    </p:spTree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ru-RU" b="1" dirty="0" smtClean="0"/>
              <a:t>    Повышающие</a:t>
            </a:r>
          </a:p>
          <a:p>
            <a:r>
              <a:rPr lang="ru-RU" sz="2400" b="1" i="1" dirty="0" smtClean="0">
                <a:latin typeface="Times New Roman" pitchFamily="18" charset="0"/>
                <a:cs typeface="Times New Roman" pitchFamily="18" charset="0"/>
              </a:rPr>
              <a:t>Увеличение мускулатуры</a:t>
            </a:r>
          </a:p>
          <a:p>
            <a:r>
              <a:rPr lang="ru-RU" sz="2400" b="1" i="1" dirty="0" smtClean="0">
                <a:latin typeface="Times New Roman" pitchFamily="18" charset="0"/>
                <a:cs typeface="Times New Roman" pitchFamily="18" charset="0"/>
              </a:rPr>
              <a:t>Мужской пол</a:t>
            </a:r>
          </a:p>
          <a:p>
            <a:r>
              <a:rPr lang="ru-RU" sz="2400" b="1" i="1" dirty="0" smtClean="0">
                <a:latin typeface="Times New Roman" pitchFamily="18" charset="0"/>
                <a:cs typeface="Times New Roman" pitchFamily="18" charset="0"/>
              </a:rPr>
              <a:t>Повышение</a:t>
            </a:r>
          </a:p>
          <a:p>
            <a:pPr>
              <a:buNone/>
            </a:pPr>
            <a:r>
              <a:rPr lang="ru-RU" sz="2400" b="1" i="1" dirty="0" smtClean="0">
                <a:latin typeface="Times New Roman" pitchFamily="18" charset="0"/>
                <a:cs typeface="Times New Roman" pitchFamily="18" charset="0"/>
              </a:rPr>
              <a:t>-температуры тела</a:t>
            </a:r>
          </a:p>
          <a:p>
            <a:pPr>
              <a:buNone/>
            </a:pPr>
            <a:r>
              <a:rPr lang="ru-RU" sz="2400" b="1" i="1" dirty="0" smtClean="0">
                <a:latin typeface="Times New Roman" pitchFamily="18" charset="0"/>
                <a:cs typeface="Times New Roman" pitchFamily="18" charset="0"/>
              </a:rPr>
              <a:t>-функции щитовидной железы</a:t>
            </a:r>
          </a:p>
          <a:p>
            <a:pPr>
              <a:buNone/>
            </a:pPr>
            <a:r>
              <a:rPr lang="ru-RU" sz="2400" b="1" i="1" dirty="0" smtClean="0">
                <a:latin typeface="Times New Roman" pitchFamily="18" charset="0"/>
                <a:cs typeface="Times New Roman" pitchFamily="18" charset="0"/>
              </a:rPr>
              <a:t>-адреналина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 </a:t>
            </a:r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dirty="0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ru-RU" b="1" dirty="0" smtClean="0"/>
              <a:t>      Снижающие</a:t>
            </a:r>
          </a:p>
          <a:p>
            <a:r>
              <a:rPr lang="ru-RU" sz="2400" b="1" i="1" dirty="0" smtClean="0">
                <a:latin typeface="Times New Roman" pitchFamily="18" charset="0"/>
                <a:cs typeface="Times New Roman" pitchFamily="18" charset="0"/>
              </a:rPr>
              <a:t>Увеличение возраста</a:t>
            </a:r>
          </a:p>
          <a:p>
            <a:r>
              <a:rPr lang="ru-RU" sz="2400" b="1" i="1" dirty="0" smtClean="0">
                <a:latin typeface="Times New Roman" pitchFamily="18" charset="0"/>
                <a:cs typeface="Times New Roman" pitchFamily="18" charset="0"/>
              </a:rPr>
              <a:t>Женский пол</a:t>
            </a:r>
          </a:p>
          <a:p>
            <a:r>
              <a:rPr lang="ru-RU" sz="2400" b="1" i="1" dirty="0" smtClean="0">
                <a:latin typeface="Times New Roman" pitchFamily="18" charset="0"/>
                <a:cs typeface="Times New Roman" pitchFamily="18" charset="0"/>
              </a:rPr>
              <a:t>Накопление жира при уменьшении мускулатуры</a:t>
            </a:r>
          </a:p>
          <a:p>
            <a:r>
              <a:rPr lang="ru-RU" sz="2400" b="1" i="1" dirty="0" smtClean="0">
                <a:latin typeface="Times New Roman" pitchFamily="18" charset="0"/>
                <a:cs typeface="Times New Roman" pitchFamily="18" charset="0"/>
              </a:rPr>
              <a:t>Снижение функции щитовидной железы</a:t>
            </a:r>
          </a:p>
          <a:p>
            <a:r>
              <a:rPr lang="ru-RU" sz="2400" b="1" i="1" dirty="0" smtClean="0">
                <a:latin typeface="Times New Roman" pitchFamily="18" charset="0"/>
                <a:cs typeface="Times New Roman" pitchFamily="18" charset="0"/>
              </a:rPr>
              <a:t>Недоедание и истощение организма</a:t>
            </a:r>
            <a:endParaRPr lang="ru-RU" sz="2400" b="1" i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dirty="0" smtClean="0"/>
              <a:t>Факторы, влияющие на основной обмен</a:t>
            </a:r>
            <a:endParaRPr lang="ru-RU" dirty="0"/>
          </a:p>
        </p:txBody>
      </p:sp>
    </p:spTree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>
              <a:buNone/>
            </a:pPr>
            <a:r>
              <a:rPr lang="ru-RU" dirty="0" smtClean="0"/>
              <a:t>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— Уравнение Харриса-Бенедикта:</a:t>
            </a:r>
            <a:endParaRPr lang="en-US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                    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ВОО(м) = 66 + 13,7М + 5Р – 6,8В</a:t>
            </a:r>
          </a:p>
          <a:p>
            <a:pPr algn="ctr">
              <a:buNone/>
            </a:pP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ВОО(ж) = 655 + 9,6М + 1,8Р – 4,5В, </a:t>
            </a:r>
          </a:p>
          <a:p>
            <a:pPr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где М — масса тела, кг;</a:t>
            </a:r>
          </a:p>
          <a:p>
            <a:pPr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Р — рост, см;</a:t>
            </a:r>
          </a:p>
          <a:p>
            <a:pPr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В — возраст, лет.</a:t>
            </a:r>
          </a:p>
          <a:p>
            <a:pPr>
              <a:buNone/>
            </a:pPr>
            <a:r>
              <a:rPr lang="ru-RU" i="1" dirty="0" smtClean="0">
                <a:latin typeface="Times New Roman" pitchFamily="18" charset="0"/>
                <a:cs typeface="Times New Roman" pitchFamily="18" charset="0"/>
              </a:rPr>
              <a:t>Уравнение Харриса-Бенедикта основывается на зависимости ВОО от роста, массы тела и возраста человека.</a:t>
            </a:r>
            <a:endParaRPr lang="en-US" i="1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ru-RU" i="1" dirty="0" smtClean="0">
                <a:latin typeface="Times New Roman" pitchFamily="18" charset="0"/>
                <a:cs typeface="Times New Roman" pitchFamily="18" charset="0"/>
              </a:rPr>
              <a:t> Может использоваться для расчета ВОО у мужчин с 10-летнего возраста и женщин любого возраста.</a:t>
            </a:r>
          </a:p>
          <a:p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Расчет основного обмена</a:t>
            </a:r>
            <a:endParaRPr lang="ru-RU" dirty="0"/>
          </a:p>
        </p:txBody>
      </p:sp>
    </p:spTree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ru-RU" b="1" dirty="0" smtClean="0"/>
              <a:t>Мальчики и мужчины</a:t>
            </a:r>
          </a:p>
          <a:p>
            <a:pPr>
              <a:buNone/>
            </a:pPr>
            <a:endParaRPr lang="ru-RU" dirty="0" smtClean="0"/>
          </a:p>
          <a:p>
            <a:r>
              <a:rPr lang="ru-RU" dirty="0" smtClean="0"/>
              <a:t> 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0-3 лет  = 60,9М  +  54</a:t>
            </a:r>
          </a:p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3-10 лет  = 22,7М  +  405</a:t>
            </a:r>
          </a:p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10-18 лет = 17,5М  +  651</a:t>
            </a:r>
          </a:p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18-30 лет = 15,3М  +  679</a:t>
            </a:r>
          </a:p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30-60 лет = 16,6М   + 879</a:t>
            </a:r>
          </a:p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Старше 60 лет = 13,6М + 487</a:t>
            </a:r>
          </a:p>
          <a:p>
            <a:endParaRPr lang="ru-RU" dirty="0"/>
          </a:p>
        </p:txBody>
      </p:sp>
      <p:sp>
        <p:nvSpPr>
          <p:cNvPr id="5" name="Содержимое 4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ru-RU" b="1" dirty="0" smtClean="0">
                <a:latin typeface="+mj-lt"/>
                <a:cs typeface="Times New Roman" pitchFamily="18" charset="0"/>
              </a:rPr>
              <a:t>Девочки и женщины</a:t>
            </a:r>
          </a:p>
          <a:p>
            <a:endParaRPr lang="ru-RU" b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0-3 лет = 61М + 51</a:t>
            </a:r>
          </a:p>
          <a:p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3-10 лет = 22,5М  + 499</a:t>
            </a:r>
          </a:p>
          <a:p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10-18 лет = 12,2М + 746</a:t>
            </a:r>
          </a:p>
          <a:p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18-30 лет = 14,7М + 496</a:t>
            </a:r>
          </a:p>
          <a:p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30-60 лет = 8,7М + 829</a:t>
            </a:r>
          </a:p>
          <a:p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Старше 60 лет = 10,5М + 596</a:t>
            </a:r>
            <a:endParaRPr lang="ru-RU" sz="2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dirty="0" smtClean="0"/>
              <a:t>Формулы, рекомендованные ФАО\ВОЗ</a:t>
            </a:r>
            <a:endParaRPr lang="ru-RU" dirty="0"/>
          </a:p>
        </p:txBody>
      </p:sp>
    </p:spTree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/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КФА – соотношение общих </a:t>
            </a:r>
            <a:r>
              <a:rPr lang="ru-RU" sz="2800" b="1" dirty="0" err="1" smtClean="0">
                <a:latin typeface="Times New Roman" pitchFamily="18" charset="0"/>
                <a:cs typeface="Times New Roman" pitchFamily="18" charset="0"/>
              </a:rPr>
              <a:t>энерготрат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 на все виды деятельности с величиной основного обмена (согласно рекомендациям ВОЗ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)</a:t>
            </a:r>
          </a:p>
          <a:p>
            <a:pPr algn="ctr">
              <a:buFont typeface="Wingdings" pitchFamily="2" charset="2"/>
              <a:buChar char="ü"/>
            </a:pPr>
            <a:r>
              <a:rPr lang="ru-RU" dirty="0" smtClean="0"/>
              <a:t>1 группа*  - 1,4</a:t>
            </a:r>
          </a:p>
          <a:p>
            <a:pPr algn="ctr">
              <a:buFont typeface="Wingdings" pitchFamily="2" charset="2"/>
              <a:buChar char="ü"/>
            </a:pPr>
            <a:r>
              <a:rPr lang="ru-RU" dirty="0" smtClean="0"/>
              <a:t>2 группа   - 1,6</a:t>
            </a:r>
          </a:p>
          <a:p>
            <a:pPr algn="ctr">
              <a:buFont typeface="Wingdings" pitchFamily="2" charset="2"/>
              <a:buChar char="ü"/>
            </a:pPr>
            <a:r>
              <a:rPr lang="ru-RU" dirty="0" smtClean="0"/>
              <a:t>3 группа  -  1,9</a:t>
            </a:r>
          </a:p>
          <a:p>
            <a:pPr algn="ctr">
              <a:buFont typeface="Wingdings" pitchFamily="2" charset="2"/>
              <a:buChar char="ü"/>
            </a:pPr>
            <a:r>
              <a:rPr lang="ru-RU" dirty="0" smtClean="0"/>
              <a:t>4 группа –   2,2</a:t>
            </a:r>
          </a:p>
          <a:p>
            <a:pPr algn="ctr">
              <a:buFont typeface="Wingdings" pitchFamily="2" charset="2"/>
              <a:buChar char="ü"/>
            </a:pPr>
            <a:r>
              <a:rPr lang="ru-RU" dirty="0" smtClean="0"/>
              <a:t>5 группа –   2,5</a:t>
            </a:r>
          </a:p>
          <a:p>
            <a:pPr>
              <a:buNone/>
            </a:pPr>
            <a:r>
              <a:rPr lang="ru-RU" dirty="0" smtClean="0"/>
              <a:t>* </a:t>
            </a:r>
            <a:r>
              <a:rPr lang="ru-RU" sz="1800" i="1" dirty="0" smtClean="0"/>
              <a:t>трудоспособное население</a:t>
            </a:r>
            <a:endParaRPr lang="ru-RU" sz="1800" i="1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42910" y="142852"/>
            <a:ext cx="8229600" cy="1143000"/>
          </a:xfrm>
        </p:spPr>
        <p:txBody>
          <a:bodyPr>
            <a:normAutofit fontScale="90000"/>
          </a:bodyPr>
          <a:lstStyle/>
          <a:p>
            <a:pPr algn="ctr"/>
            <a:r>
              <a:rPr lang="ru-RU" dirty="0" smtClean="0"/>
              <a:t>  Коэффициент физической активности (КФА)</a:t>
            </a:r>
            <a:endParaRPr lang="ru-RU" dirty="0"/>
          </a:p>
        </p:txBody>
      </p:sp>
    </p:spTree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>
              <a:buNone/>
            </a:pP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1. Рассчитываем величину основного обмена, Х1 </a:t>
            </a:r>
          </a:p>
          <a:p>
            <a:pPr>
              <a:buNone/>
            </a:pP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2. Рассчитываем величину основного обмена в час,</a:t>
            </a:r>
          </a:p>
          <a:p>
            <a:pPr>
              <a:buNone/>
            </a:pP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                             X2 = X1 /24</a:t>
            </a:r>
          </a:p>
          <a:p>
            <a:pPr>
              <a:buNone/>
            </a:pP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3. Рассчитываем суточный расход энергии, Х3  (СРЭ)</a:t>
            </a:r>
          </a:p>
          <a:p>
            <a:pPr>
              <a:buNone/>
            </a:pP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X3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= КФА1 * X2 *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t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1  + КФА2 * X2 *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t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2 …..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КФАn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* X2 *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tn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где</a:t>
            </a:r>
          </a:p>
          <a:p>
            <a:pPr>
              <a:buNone/>
            </a:pP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ü"/>
            </a:pPr>
            <a:r>
              <a:rPr lang="ru-RU" sz="2800" b="1" i="1" dirty="0" smtClean="0">
                <a:latin typeface="Times New Roman" pitchFamily="18" charset="0"/>
                <a:cs typeface="Times New Roman" pitchFamily="18" charset="0"/>
              </a:rPr>
              <a:t>КФА1,2...n  — величина коэффициента физической активности при  выполнении различных видов деятельности</a:t>
            </a:r>
          </a:p>
          <a:p>
            <a:pPr>
              <a:buFont typeface="Wingdings" pitchFamily="2" charset="2"/>
              <a:buChar char="ü"/>
            </a:pPr>
            <a:r>
              <a:rPr lang="ru-RU" sz="2800" b="1" i="1" dirty="0" err="1" smtClean="0">
                <a:latin typeface="Times New Roman" pitchFamily="18" charset="0"/>
                <a:cs typeface="Times New Roman" pitchFamily="18" charset="0"/>
              </a:rPr>
              <a:t>t</a:t>
            </a:r>
            <a:r>
              <a:rPr lang="ru-RU" sz="2800" b="1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b="1" i="1" dirty="0" smtClean="0">
                <a:latin typeface="Times New Roman" pitchFamily="18" charset="0"/>
                <a:cs typeface="Times New Roman" pitchFamily="18" charset="0"/>
              </a:rPr>
              <a:t>1,</a:t>
            </a:r>
            <a:r>
              <a:rPr lang="en-US" sz="2800" b="1" i="1" dirty="0" smtClean="0">
                <a:latin typeface="Times New Roman" pitchFamily="18" charset="0"/>
                <a:cs typeface="Times New Roman" pitchFamily="18" charset="0"/>
              </a:rPr>
              <a:t>t</a:t>
            </a:r>
            <a:r>
              <a:rPr lang="ru-RU" sz="2800" b="1" i="1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ru-RU" sz="2800" b="1" i="1" dirty="0" smtClean="0">
                <a:latin typeface="Times New Roman" pitchFamily="18" charset="0"/>
                <a:cs typeface="Times New Roman" pitchFamily="18" charset="0"/>
              </a:rPr>
              <a:t>...n  — время выполнения различных видов деятельности на  основании хронограммы дня в режиме реального времени или воспроизведения (например, прошедшие сутки)</a:t>
            </a:r>
          </a:p>
          <a:p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dirty="0" smtClean="0"/>
              <a:t>Протокол №  1, </a:t>
            </a:r>
            <a:r>
              <a:rPr lang="ru-RU" sz="3100" i="1" dirty="0" smtClean="0"/>
              <a:t>продолжение. </a:t>
            </a:r>
            <a:r>
              <a:rPr lang="ru-RU" dirty="0" smtClean="0"/>
              <a:t>Расход энергии, расчет</a:t>
            </a:r>
            <a:endParaRPr lang="ru-RU" dirty="0"/>
          </a:p>
        </p:txBody>
      </p:sp>
    </p:spTree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fontAlgn="t"/>
            <a:endParaRPr lang="ru-RU" dirty="0" smtClean="0"/>
          </a:p>
          <a:p>
            <a:pPr fontAlgn="t"/>
            <a:endParaRPr lang="ru-RU" dirty="0" smtClean="0"/>
          </a:p>
          <a:p>
            <a:pPr fontAlgn="t"/>
            <a:endParaRPr lang="ru-RU" dirty="0" smtClean="0"/>
          </a:p>
          <a:p>
            <a:pPr fontAlgn="t">
              <a:buNone/>
            </a:pPr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Протокол № 1, хронограмма</a:t>
            </a:r>
            <a:endParaRPr lang="ru-RU" sz="3200" dirty="0"/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/>
        </p:nvGraphicFramePr>
        <p:xfrm>
          <a:off x="1500166" y="2111364"/>
          <a:ext cx="6096000" cy="12801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219200"/>
                <a:gridCol w="1219200"/>
                <a:gridCol w="1219200"/>
                <a:gridCol w="1219200"/>
                <a:gridCol w="1219200"/>
              </a:tblGrid>
              <a:tr h="0">
                <a:tc>
                  <a:txBody>
                    <a:bodyPr/>
                    <a:lstStyle/>
                    <a:p>
                      <a:r>
                        <a:rPr lang="ru-RU" dirty="0" smtClean="0"/>
                        <a:t>№</a:t>
                      </a:r>
                      <a:r>
                        <a:rPr lang="ru-RU" baseline="0" dirty="0" smtClean="0"/>
                        <a:t> </a:t>
                      </a:r>
                      <a:r>
                        <a:rPr lang="ru-RU" baseline="0" dirty="0" err="1" smtClean="0"/>
                        <a:t>п\п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    Вид деятельности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   Время выполнения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   </a:t>
                      </a:r>
                    </a:p>
                    <a:p>
                      <a:r>
                        <a:rPr lang="ru-RU" dirty="0" smtClean="0"/>
                        <a:t>    КФА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Расход энергии</a:t>
                      </a:r>
                      <a:endParaRPr lang="ru-RU" dirty="0"/>
                    </a:p>
                  </a:txBody>
                  <a:tcPr/>
                </a:tc>
              </a:tr>
              <a:tr h="129226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ru-RU" dirty="0" smtClean="0"/>
              <a:t>Семинар   1,8</a:t>
            </a:r>
          </a:p>
          <a:p>
            <a:r>
              <a:rPr lang="ru-RU" dirty="0" smtClean="0"/>
              <a:t>Лекция     2,0</a:t>
            </a:r>
          </a:p>
          <a:p>
            <a:r>
              <a:rPr lang="ru-RU" dirty="0" smtClean="0"/>
              <a:t>Лабораторная работа      2,6</a:t>
            </a:r>
          </a:p>
          <a:p>
            <a:r>
              <a:rPr lang="ru-RU" dirty="0" smtClean="0"/>
              <a:t>Чтение, подготовка к занятиям   1,6</a:t>
            </a:r>
          </a:p>
          <a:p>
            <a:r>
              <a:rPr lang="ru-RU" dirty="0" smtClean="0"/>
              <a:t>Перерыв между занятиями 2,8\2,5</a:t>
            </a:r>
            <a:endParaRPr lang="ru-RU" dirty="0"/>
          </a:p>
        </p:txBody>
      </p:sp>
      <p:sp>
        <p:nvSpPr>
          <p:cNvPr id="5" name="Содержимое 4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ru-RU" dirty="0" smtClean="0"/>
              <a:t>Душ               1,8</a:t>
            </a:r>
          </a:p>
          <a:p>
            <a:r>
              <a:rPr lang="ru-RU" dirty="0" smtClean="0"/>
              <a:t>Прием пищи  1,5</a:t>
            </a:r>
          </a:p>
          <a:p>
            <a:r>
              <a:rPr lang="ru-RU" dirty="0" smtClean="0"/>
              <a:t>Ходьба (средний темп)          3,2\3,4</a:t>
            </a:r>
          </a:p>
          <a:p>
            <a:r>
              <a:rPr lang="ru-RU" dirty="0" smtClean="0"/>
              <a:t>Транспорт      1,7</a:t>
            </a:r>
          </a:p>
          <a:p>
            <a:r>
              <a:rPr lang="ru-RU" dirty="0" smtClean="0"/>
              <a:t>Отдых </a:t>
            </a:r>
            <a:r>
              <a:rPr lang="ru-RU" sz="1600" dirty="0" smtClean="0"/>
              <a:t>лежа, сидя    </a:t>
            </a:r>
            <a:r>
              <a:rPr lang="ru-RU" dirty="0" smtClean="0"/>
              <a:t>1, 2</a:t>
            </a:r>
          </a:p>
          <a:p>
            <a:r>
              <a:rPr lang="ru-RU" dirty="0" smtClean="0"/>
              <a:t>Спорт </a:t>
            </a:r>
            <a:r>
              <a:rPr lang="ru-RU" sz="1600" dirty="0" smtClean="0"/>
              <a:t>(умер</a:t>
            </a:r>
            <a:r>
              <a:rPr lang="ru-RU" dirty="0" smtClean="0"/>
              <a:t>.) 5,7\4,6</a:t>
            </a:r>
          </a:p>
          <a:p>
            <a:r>
              <a:rPr lang="ru-RU" dirty="0" smtClean="0"/>
              <a:t>Спорт </a:t>
            </a:r>
            <a:r>
              <a:rPr lang="ru-RU" sz="1600" dirty="0" smtClean="0"/>
              <a:t>(</a:t>
            </a:r>
            <a:r>
              <a:rPr lang="ru-RU" sz="1600" dirty="0" err="1" smtClean="0"/>
              <a:t>интен</a:t>
            </a:r>
            <a:r>
              <a:rPr lang="ru-RU" sz="1600" dirty="0" smtClean="0"/>
              <a:t>.)  </a:t>
            </a:r>
            <a:r>
              <a:rPr lang="ru-RU" dirty="0" smtClean="0"/>
              <a:t>7,5\6,6</a:t>
            </a:r>
          </a:p>
          <a:p>
            <a:r>
              <a:rPr lang="ru-RU" dirty="0" smtClean="0"/>
              <a:t>Сон                  1,0</a:t>
            </a:r>
          </a:p>
          <a:p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КФА, студенты  (</a:t>
            </a:r>
            <a:r>
              <a:rPr lang="ru-RU" dirty="0" err="1" smtClean="0"/>
              <a:t>м\ж</a:t>
            </a:r>
            <a:r>
              <a:rPr lang="ru-RU" dirty="0" smtClean="0"/>
              <a:t>)</a:t>
            </a:r>
            <a:endParaRPr lang="ru-RU" dirty="0"/>
          </a:p>
        </p:txBody>
      </p:sp>
    </p:spTree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Вывод: </a:t>
            </a:r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r>
              <a:rPr lang="ru-RU" dirty="0" smtClean="0"/>
              <a:t>Направление дальнейшей  работы</a:t>
            </a:r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dirty="0" smtClean="0"/>
              <a:t>Заключение</a:t>
            </a:r>
            <a:endParaRPr lang="ru-RU" dirty="0"/>
          </a:p>
        </p:txBody>
      </p:sp>
    </p:spTree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      Определить необходимое суточное потребление основных </a:t>
            </a:r>
            <a:r>
              <a:rPr lang="ru-RU" sz="3200" b="1" dirty="0" err="1" smtClean="0">
                <a:latin typeface="Times New Roman" pitchFamily="18" charset="0"/>
                <a:cs typeface="Times New Roman" pitchFamily="18" charset="0"/>
              </a:rPr>
              <a:t>нутриентов</a:t>
            </a:r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 (г)</a:t>
            </a:r>
          </a:p>
          <a:p>
            <a:r>
              <a:rPr lang="ru-RU" sz="2800" b="1" i="1" dirty="0" smtClean="0">
                <a:latin typeface="Times New Roman" pitchFamily="18" charset="0"/>
                <a:cs typeface="Times New Roman" pitchFamily="18" charset="0"/>
              </a:rPr>
              <a:t>белки</a:t>
            </a:r>
          </a:p>
          <a:p>
            <a:r>
              <a:rPr lang="ru-RU" sz="2800" b="1" i="1" dirty="0" smtClean="0">
                <a:latin typeface="Times New Roman" pitchFamily="18" charset="0"/>
                <a:cs typeface="Times New Roman" pitchFamily="18" charset="0"/>
              </a:rPr>
              <a:t>жиры</a:t>
            </a:r>
          </a:p>
          <a:p>
            <a:r>
              <a:rPr lang="ru-RU" sz="2800" b="1" i="1" dirty="0" smtClean="0">
                <a:latin typeface="Times New Roman" pitchFamily="18" charset="0"/>
                <a:cs typeface="Times New Roman" pitchFamily="18" charset="0"/>
              </a:rPr>
              <a:t>углеводы</a:t>
            </a:r>
          </a:p>
          <a:p>
            <a:endParaRPr lang="ru-RU" sz="2800" b="1" i="1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sz="2800" b="1" i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800" b="1" i="1" dirty="0" smtClean="0">
                <a:latin typeface="Times New Roman" pitchFamily="18" charset="0"/>
                <a:cs typeface="Times New Roman" pitchFamily="18" charset="0"/>
              </a:rPr>
              <a:t>   КАК????</a:t>
            </a:r>
            <a:endParaRPr lang="ru-RU" sz="2800" b="1" i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Задание 1.2</a:t>
            </a:r>
            <a:endParaRPr lang="ru-RU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857620" y="2714620"/>
            <a:ext cx="3876188" cy="62901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/>
        <p:txBody>
          <a:bodyPr>
            <a:normAutofit fontScale="92500" lnSpcReduction="10000"/>
          </a:bodyPr>
          <a:lstStyle/>
          <a:p>
            <a:endParaRPr lang="ru-RU" dirty="0" smtClean="0"/>
          </a:p>
          <a:p>
            <a:endParaRPr lang="ru-RU" dirty="0" smtClean="0"/>
          </a:p>
          <a:p>
            <a:r>
              <a:rPr lang="ru-RU" dirty="0" smtClean="0"/>
              <a:t>1. «Найти себя» в физиологических нормах</a:t>
            </a:r>
            <a:endParaRPr lang="ru-RU" dirty="0"/>
          </a:p>
        </p:txBody>
      </p:sp>
      <p:sp>
        <p:nvSpPr>
          <p:cNvPr id="5" name="Содержимое 4"/>
          <p:cNvSpPr>
            <a:spLocks noGrp="1"/>
          </p:cNvSpPr>
          <p:nvPr>
            <p:ph sz="half" idx="2"/>
          </p:nvPr>
        </p:nvSpPr>
        <p:spPr/>
        <p:txBody>
          <a:bodyPr>
            <a:normAutofit fontScale="92500" lnSpcReduction="10000"/>
          </a:bodyPr>
          <a:lstStyle/>
          <a:p>
            <a:r>
              <a:rPr lang="ru-RU" dirty="0" smtClean="0"/>
              <a:t>1 группа, м </a:t>
            </a:r>
          </a:p>
          <a:p>
            <a:r>
              <a:rPr lang="ru-RU" dirty="0" smtClean="0"/>
              <a:t>(72; 81;358г)</a:t>
            </a:r>
          </a:p>
          <a:p>
            <a:endParaRPr lang="ru-RU" dirty="0" smtClean="0"/>
          </a:p>
          <a:p>
            <a:r>
              <a:rPr lang="ru-RU" dirty="0" smtClean="0"/>
              <a:t>2 группа, м</a:t>
            </a:r>
          </a:p>
          <a:p>
            <a:r>
              <a:rPr lang="ru-RU" dirty="0" smtClean="0"/>
              <a:t>(80;93; 411г)</a:t>
            </a:r>
          </a:p>
          <a:p>
            <a:endParaRPr lang="ru-RU" dirty="0" smtClean="0"/>
          </a:p>
          <a:p>
            <a:r>
              <a:rPr lang="ru-RU" dirty="0" smtClean="0"/>
              <a:t>1 группа, ж </a:t>
            </a:r>
            <a:r>
              <a:rPr lang="en-US" dirty="0" smtClean="0"/>
              <a:t>(61</a:t>
            </a:r>
            <a:r>
              <a:rPr lang="ru-RU" dirty="0" smtClean="0"/>
              <a:t>;</a:t>
            </a:r>
            <a:r>
              <a:rPr lang="en-US" dirty="0" smtClean="0"/>
              <a:t>67</a:t>
            </a:r>
            <a:r>
              <a:rPr lang="ru-RU" dirty="0" smtClean="0"/>
              <a:t>;</a:t>
            </a:r>
            <a:r>
              <a:rPr lang="en-US" dirty="0" smtClean="0"/>
              <a:t>2</a:t>
            </a:r>
            <a:r>
              <a:rPr lang="ru-RU" dirty="0" smtClean="0"/>
              <a:t>89 г)</a:t>
            </a:r>
          </a:p>
          <a:p>
            <a:endParaRPr lang="ru-RU" dirty="0" smtClean="0"/>
          </a:p>
          <a:p>
            <a:r>
              <a:rPr lang="ru-RU" dirty="0" smtClean="0"/>
              <a:t>2 группа, ж (66;</a:t>
            </a:r>
            <a:r>
              <a:rPr lang="en-US" dirty="0" smtClean="0"/>
              <a:t>7</a:t>
            </a:r>
            <a:r>
              <a:rPr lang="ru-RU" dirty="0" smtClean="0"/>
              <a:t>3;3</a:t>
            </a:r>
            <a:r>
              <a:rPr lang="en-US" dirty="0" smtClean="0"/>
              <a:t>18 </a:t>
            </a:r>
            <a:r>
              <a:rPr lang="ru-RU" dirty="0" smtClean="0"/>
              <a:t>г)</a:t>
            </a:r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КАК?????</a:t>
            </a:r>
            <a:endParaRPr lang="ru-RU" dirty="0"/>
          </a:p>
        </p:txBody>
      </p:sp>
    </p:spTree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>
              <a:buNone/>
            </a:pPr>
            <a:r>
              <a:rPr lang="ru-RU" dirty="0" smtClean="0"/>
              <a:t>2. </a:t>
            </a:r>
            <a:r>
              <a:rPr lang="ru-RU" b="1" dirty="0" smtClean="0"/>
              <a:t>На основе реализации принципа сбалансированности</a:t>
            </a:r>
            <a:r>
              <a:rPr lang="ru-RU" dirty="0" smtClean="0"/>
              <a:t>: </a:t>
            </a:r>
          </a:p>
          <a:p>
            <a:pPr>
              <a:buFont typeface="Wingdings" pitchFamily="2" charset="2"/>
              <a:buChar char="Ø"/>
            </a:pPr>
            <a:endParaRPr lang="ru-RU" dirty="0" smtClean="0"/>
          </a:p>
          <a:p>
            <a:pPr>
              <a:buFont typeface="Wingdings" pitchFamily="2" charset="2"/>
              <a:buChar char="Ø"/>
            </a:pPr>
            <a:r>
              <a:rPr lang="ru-RU" sz="2800" b="1" i="1" dirty="0" smtClean="0"/>
              <a:t>Доля белков = 10-15% ( в среднем 12)</a:t>
            </a:r>
          </a:p>
          <a:p>
            <a:pPr>
              <a:buFont typeface="Wingdings" pitchFamily="2" charset="2"/>
              <a:buChar char="Ø"/>
            </a:pPr>
            <a:r>
              <a:rPr lang="ru-RU" sz="2800" b="1" i="1" dirty="0" smtClean="0"/>
              <a:t>Доля жиров  = 30%</a:t>
            </a:r>
          </a:p>
          <a:p>
            <a:pPr>
              <a:buFont typeface="Wingdings" pitchFamily="2" charset="2"/>
              <a:buChar char="Ø"/>
            </a:pPr>
            <a:r>
              <a:rPr lang="ru-RU" sz="2800" b="1" i="1" dirty="0" smtClean="0"/>
              <a:t>Доля углеводов = 55 – 65% (в среднем 58%)</a:t>
            </a:r>
          </a:p>
          <a:p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КАК??????</a:t>
            </a:r>
            <a:endParaRPr lang="ru-RU" dirty="0"/>
          </a:p>
        </p:txBody>
      </p:sp>
    </p:spTree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/>
        <p:txBody>
          <a:bodyPr>
            <a:normAutofit lnSpcReduction="10000"/>
          </a:bodyPr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Доля белков животного происхождения , 55%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Доля растительных жиров, 30%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ПНЖК</a:t>
            </a:r>
            <a:endParaRPr lang="en-US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§"/>
            </a:pPr>
            <a:r>
              <a:rPr lang="en-US" sz="2000" dirty="0" smtClean="0"/>
              <a:t>4% “</a:t>
            </a:r>
            <a:r>
              <a:rPr lang="ru-RU" sz="2000" dirty="0" smtClean="0"/>
              <a:t>ЭЦСР   </a:t>
            </a:r>
          </a:p>
          <a:p>
            <a:pPr>
              <a:buFont typeface="Wingdings" pitchFamily="2" charset="2"/>
              <a:buChar char="§"/>
            </a:pPr>
            <a:r>
              <a:rPr lang="ru-RU" sz="2000" dirty="0" smtClean="0"/>
              <a:t>10% ПНЖК,</a:t>
            </a:r>
            <a:r>
              <a:rPr lang="en-US" sz="2000" dirty="0" smtClean="0"/>
              <a:t> 30% </a:t>
            </a:r>
            <a:r>
              <a:rPr lang="ru-RU" sz="2000" dirty="0" smtClean="0"/>
              <a:t>насыщенных и 60% ненасыщенных</a:t>
            </a:r>
          </a:p>
          <a:p>
            <a:pPr>
              <a:buFont typeface="Wingdings" pitchFamily="2" charset="2"/>
              <a:buChar char="§"/>
            </a:pPr>
            <a:r>
              <a:rPr lang="ru-RU" sz="2000" dirty="0" smtClean="0"/>
              <a:t>Омега 6 : омега 3 =6……10 : 1</a:t>
            </a:r>
            <a:endParaRPr lang="en-US" sz="2000" dirty="0" smtClean="0"/>
          </a:p>
          <a:p>
            <a:endParaRPr lang="ru-RU" dirty="0"/>
          </a:p>
        </p:txBody>
      </p:sp>
      <p:sp>
        <p:nvSpPr>
          <p:cNvPr id="5" name="Содержимое 4"/>
          <p:cNvSpPr>
            <a:spLocks noGrp="1"/>
          </p:cNvSpPr>
          <p:nvPr>
            <p:ph sz="half" idx="2"/>
          </p:nvPr>
        </p:nvSpPr>
        <p:spPr/>
        <p:txBody>
          <a:bodyPr>
            <a:normAutofit lnSpcReduction="10000"/>
          </a:bodyPr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Углеводы</a:t>
            </a:r>
          </a:p>
          <a:p>
            <a:pPr>
              <a:buFont typeface="Arial" pitchFamily="34" charset="0"/>
              <a:buChar char="•"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75% крахмал</a:t>
            </a:r>
          </a:p>
          <a:p>
            <a:pPr>
              <a:buFont typeface="Arial" pitchFamily="34" charset="0"/>
              <a:buChar char="•"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20% сахар</a:t>
            </a:r>
          </a:p>
          <a:p>
            <a:pPr>
              <a:buFont typeface="Arial" pitchFamily="34" charset="0"/>
              <a:buChar char="•"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3% пектиновые вещества</a:t>
            </a:r>
          </a:p>
          <a:p>
            <a:pPr>
              <a:buFont typeface="Arial" pitchFamily="34" charset="0"/>
              <a:buChar char="•"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2% клетчатка</a:t>
            </a:r>
          </a:p>
          <a:p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Са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: Р = 1 : 1,2 – 1,5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Б : Ж : У = 1 : 1,1 : 4,8</a:t>
            </a:r>
          </a:p>
          <a:p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dirty="0" smtClean="0"/>
              <a:t>Сбалансированность</a:t>
            </a:r>
            <a:endParaRPr lang="ru-RU" dirty="0"/>
          </a:p>
        </p:txBody>
      </p:sp>
    </p:spTree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sz="half" idx="1"/>
          </p:nvPr>
        </p:nvSpPr>
        <p:spPr/>
        <p:txBody>
          <a:bodyPr>
            <a:normAutofit lnSpcReduction="10000"/>
          </a:bodyPr>
          <a:lstStyle/>
          <a:p>
            <a:pPr>
              <a:buNone/>
            </a:pPr>
            <a:endParaRPr lang="ru-RU" dirty="0" smtClean="0"/>
          </a:p>
          <a:p>
            <a:pPr>
              <a:buNone/>
            </a:pPr>
            <a:endParaRPr lang="ru-RU" dirty="0" smtClean="0"/>
          </a:p>
          <a:p>
            <a:pPr>
              <a:buNone/>
            </a:pPr>
            <a:endParaRPr lang="ru-RU" dirty="0" smtClean="0"/>
          </a:p>
          <a:p>
            <a:pPr algn="ctr">
              <a:buNone/>
            </a:pPr>
            <a:r>
              <a:rPr lang="ru-RU" sz="3600" i="1" dirty="0" smtClean="0">
                <a:latin typeface="Times New Roman" pitchFamily="18" charset="0"/>
                <a:cs typeface="Times New Roman" pitchFamily="18" charset="0"/>
              </a:rPr>
              <a:t>Аминокислотны</a:t>
            </a:r>
            <a:r>
              <a:rPr lang="ru-RU" sz="4000" i="1" dirty="0" smtClean="0">
                <a:latin typeface="Times New Roman" pitchFamily="18" charset="0"/>
                <a:cs typeface="Times New Roman" pitchFamily="18" charset="0"/>
              </a:rPr>
              <a:t>й состав, содержание</a:t>
            </a:r>
          </a:p>
          <a:p>
            <a:pPr algn="ctr">
              <a:buNone/>
            </a:pPr>
            <a:r>
              <a:rPr lang="ru-RU" sz="4000" i="1" dirty="0" smtClean="0">
                <a:latin typeface="Times New Roman" pitchFamily="18" charset="0"/>
                <a:cs typeface="Times New Roman" pitchFamily="18" charset="0"/>
              </a:rPr>
              <a:t> в 1 г</a:t>
            </a:r>
            <a:endParaRPr lang="ru-RU" sz="4000" i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sz="half" idx="2"/>
          </p:nvPr>
        </p:nvSpPr>
        <p:spPr/>
        <p:txBody>
          <a:bodyPr>
            <a:normAutofit lnSpcReduction="10000"/>
          </a:bodyPr>
          <a:lstStyle/>
          <a:p>
            <a:pPr lvl="1"/>
            <a:r>
              <a:rPr lang="ru-RU" dirty="0" smtClean="0"/>
              <a:t> 40 мг изолейцина;</a:t>
            </a:r>
          </a:p>
          <a:p>
            <a:pPr lvl="1"/>
            <a:r>
              <a:rPr lang="ru-RU" dirty="0" smtClean="0"/>
              <a:t> 70 мг лейцина;</a:t>
            </a:r>
          </a:p>
          <a:p>
            <a:pPr lvl="1"/>
            <a:r>
              <a:rPr lang="ru-RU" dirty="0" smtClean="0"/>
              <a:t> 55 мг лизина;</a:t>
            </a:r>
          </a:p>
          <a:p>
            <a:pPr lvl="1"/>
            <a:r>
              <a:rPr lang="ru-RU" dirty="0" smtClean="0"/>
              <a:t> 35 мг серосодержащих соединений;</a:t>
            </a:r>
          </a:p>
          <a:p>
            <a:pPr lvl="1"/>
            <a:r>
              <a:rPr lang="ru-RU" dirty="0" smtClean="0"/>
              <a:t> 60 мг ароматических соединений;</a:t>
            </a:r>
          </a:p>
          <a:p>
            <a:pPr lvl="1"/>
            <a:r>
              <a:rPr lang="ru-RU" dirty="0" smtClean="0"/>
              <a:t> 10 мг триптофана;</a:t>
            </a:r>
          </a:p>
          <a:p>
            <a:pPr lvl="1"/>
            <a:r>
              <a:rPr lang="ru-RU" dirty="0" smtClean="0"/>
              <a:t> 40 мг </a:t>
            </a:r>
            <a:r>
              <a:rPr lang="ru-RU" dirty="0" err="1" smtClean="0"/>
              <a:t>треонина</a:t>
            </a:r>
            <a:r>
              <a:rPr lang="ru-RU" dirty="0" smtClean="0"/>
              <a:t>;</a:t>
            </a:r>
          </a:p>
          <a:p>
            <a:pPr lvl="1"/>
            <a:r>
              <a:rPr lang="ru-RU" dirty="0" smtClean="0"/>
              <a:t> 50 мг </a:t>
            </a:r>
            <a:r>
              <a:rPr lang="ru-RU" dirty="0" err="1" smtClean="0"/>
              <a:t>валина</a:t>
            </a:r>
            <a:r>
              <a:rPr lang="ru-RU" dirty="0" smtClean="0"/>
              <a:t>.</a:t>
            </a:r>
          </a:p>
          <a:p>
            <a:endParaRPr lang="ru-RU" dirty="0"/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Идеальный белок</a:t>
            </a:r>
            <a:endParaRPr lang="ru-RU" dirty="0"/>
          </a:p>
        </p:txBody>
      </p:sp>
    </p:spTree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«Калории – в граммы»???? 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Калорический коэффициент – количество энергии, выделяющееся при сгорании 1 г нутриента</a:t>
            </a:r>
          </a:p>
          <a:p>
            <a:pPr>
              <a:buFont typeface="Wingdings" pitchFamily="2" charset="2"/>
              <a:buChar char="ü"/>
            </a:pPr>
            <a:r>
              <a:rPr lang="ru-RU" sz="2400" i="1" dirty="0" smtClean="0">
                <a:latin typeface="Times New Roman" pitchFamily="18" charset="0"/>
                <a:cs typeface="Times New Roman" pitchFamily="18" charset="0"/>
              </a:rPr>
              <a:t>белки и углеводы = 4</a:t>
            </a:r>
          </a:p>
          <a:p>
            <a:pPr>
              <a:buFont typeface="Wingdings" pitchFamily="2" charset="2"/>
              <a:buChar char="ü"/>
            </a:pPr>
            <a:r>
              <a:rPr lang="ru-RU" sz="2400" i="1" dirty="0" smtClean="0">
                <a:latin typeface="Times New Roman" pitchFamily="18" charset="0"/>
                <a:cs typeface="Times New Roman" pitchFamily="18" charset="0"/>
              </a:rPr>
              <a:t>жиры =9</a:t>
            </a:r>
          </a:p>
          <a:p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Заключение</a:t>
            </a:r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Задание 1.2, </a:t>
            </a:r>
            <a:r>
              <a:rPr lang="ru-RU" sz="2400" i="1" dirty="0" smtClean="0"/>
              <a:t>продолжение</a:t>
            </a:r>
            <a:endParaRPr lang="ru-RU" sz="2400" i="1" dirty="0"/>
          </a:p>
        </p:txBody>
      </p:sp>
    </p:spTree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pPr algn="ctr">
              <a:buNone/>
            </a:pPr>
            <a:r>
              <a:rPr lang="ru-RU" sz="3400" b="1" i="1" dirty="0" smtClean="0">
                <a:latin typeface="Times New Roman" pitchFamily="18" charset="0"/>
                <a:cs typeface="Times New Roman" pitchFamily="18" charset="0"/>
              </a:rPr>
              <a:t>Составляющие режима питания</a:t>
            </a:r>
            <a:r>
              <a:rPr lang="ru-RU" sz="2800" i="1" dirty="0" smtClean="0"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>
              <a:buNone/>
            </a:pPr>
            <a:endParaRPr lang="ru-RU" sz="2800" dirty="0" smtClean="0">
              <a:latin typeface="Times New Roman" pitchFamily="18" charset="0"/>
              <a:cs typeface="Times New Roman" pitchFamily="18" charset="0"/>
            </a:endParaRPr>
          </a:p>
          <a:p>
            <a:pPr lvl="0"/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Кратность приемов пищи</a:t>
            </a:r>
          </a:p>
          <a:p>
            <a:pPr lvl="0"/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Время приемов,  интервалы между приемами пищи и их  соотношение с другими режимными элементами суточного цикла</a:t>
            </a:r>
          </a:p>
          <a:p>
            <a:pPr lvl="0"/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Продолжительность приема(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ов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)</a:t>
            </a:r>
          </a:p>
          <a:p>
            <a:pPr lvl="0"/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Распределение суточного рациона по приемам  по</a:t>
            </a:r>
          </a:p>
          <a:p>
            <a:pPr lvl="1"/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энергетической ценности</a:t>
            </a:r>
          </a:p>
          <a:p>
            <a:pPr lvl="1"/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нутриентному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составу</a:t>
            </a:r>
          </a:p>
          <a:p>
            <a:pPr lvl="2"/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Учет особенностей индивидуума или группы лиц (аналогично остальным принципам рационального питания):</a:t>
            </a:r>
          </a:p>
          <a:p>
            <a:pPr lvl="3"/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возрастных АФО</a:t>
            </a:r>
          </a:p>
          <a:p>
            <a:pPr lvl="3"/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климато-географических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, погодных условий</a:t>
            </a:r>
          </a:p>
          <a:p>
            <a:pPr lvl="3"/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образа жизни и профессиональной деятельности</a:t>
            </a:r>
          </a:p>
          <a:p>
            <a:pPr lvl="3"/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состояния здоровья</a:t>
            </a:r>
          </a:p>
          <a:p>
            <a:r>
              <a:rPr lang="ru-RU" sz="2800" b="1" dirty="0" smtClean="0"/>
              <a:t> </a:t>
            </a:r>
            <a:endParaRPr lang="ru-RU" sz="2800" dirty="0" smtClean="0"/>
          </a:p>
          <a:p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dirty="0" smtClean="0"/>
              <a:t>Задание 1.3. Режим питания</a:t>
            </a:r>
            <a:endParaRPr lang="ru-RU" dirty="0"/>
          </a:p>
        </p:txBody>
      </p:sp>
    </p:spTree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457200" y="1481138"/>
          <a:ext cx="8229600" cy="53390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257412"/>
                <a:gridCol w="1214446"/>
                <a:gridCol w="1285884"/>
                <a:gridCol w="1000132"/>
                <a:gridCol w="1357322"/>
                <a:gridCol w="1114404"/>
              </a:tblGrid>
              <a:tr h="370840">
                <a:tc>
                  <a:txBody>
                    <a:bodyPr/>
                    <a:lstStyle/>
                    <a:p>
                      <a:r>
                        <a:rPr lang="ru-RU" dirty="0" smtClean="0"/>
                        <a:t>Группы населения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 1завтрак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2 завтрак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обед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полдник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ужин</a:t>
                      </a:r>
                      <a:endParaRPr lang="ru-RU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dirty="0" smtClean="0"/>
                        <a:t>Дошкольники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20-25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15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20-30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15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20-25</a:t>
                      </a:r>
                      <a:endParaRPr lang="ru-RU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dirty="0" smtClean="0"/>
                        <a:t>Учащиеся </a:t>
                      </a:r>
                    </a:p>
                    <a:p>
                      <a:pPr>
                        <a:buFont typeface="Wingdings" pitchFamily="2" charset="2"/>
                        <a:buChar char="§"/>
                      </a:pPr>
                      <a:r>
                        <a:rPr lang="ru-RU" dirty="0" smtClean="0"/>
                        <a:t>1 смена</a:t>
                      </a:r>
                    </a:p>
                    <a:p>
                      <a:pPr>
                        <a:buFont typeface="Wingdings" pitchFamily="2" charset="2"/>
                        <a:buChar char="§"/>
                      </a:pPr>
                      <a:r>
                        <a:rPr lang="ru-RU" dirty="0" smtClean="0"/>
                        <a:t>2 смена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dirty="0" smtClean="0"/>
                    </a:p>
                    <a:p>
                      <a:pPr algn="ctr"/>
                      <a:r>
                        <a:rPr lang="ru-RU" dirty="0" smtClean="0"/>
                        <a:t>20</a:t>
                      </a:r>
                    </a:p>
                    <a:p>
                      <a:pPr algn="ctr"/>
                      <a:r>
                        <a:rPr lang="ru-RU" dirty="0" smtClean="0"/>
                        <a:t>20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dirty="0" smtClean="0"/>
                    </a:p>
                    <a:p>
                      <a:pPr algn="ctr"/>
                      <a:r>
                        <a:rPr lang="ru-RU" dirty="0" smtClean="0"/>
                        <a:t>20</a:t>
                      </a:r>
                    </a:p>
                    <a:p>
                      <a:pPr algn="ctr"/>
                      <a:r>
                        <a:rPr lang="ru-RU" dirty="0" smtClean="0"/>
                        <a:t>-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dirty="0" smtClean="0"/>
                    </a:p>
                    <a:p>
                      <a:pPr algn="ctr"/>
                      <a:r>
                        <a:rPr lang="ru-RU" dirty="0" smtClean="0"/>
                        <a:t>35</a:t>
                      </a:r>
                    </a:p>
                    <a:p>
                      <a:pPr algn="ctr"/>
                      <a:r>
                        <a:rPr lang="ru-RU" dirty="0" smtClean="0"/>
                        <a:t>35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dirty="0" smtClean="0"/>
                    </a:p>
                    <a:p>
                      <a:pPr algn="ctr"/>
                      <a:r>
                        <a:rPr lang="ru-RU" dirty="0" smtClean="0"/>
                        <a:t>-</a:t>
                      </a:r>
                    </a:p>
                    <a:p>
                      <a:pPr algn="ctr"/>
                      <a:r>
                        <a:rPr lang="ru-RU" dirty="0" smtClean="0"/>
                        <a:t>20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dirty="0" smtClean="0"/>
                    </a:p>
                    <a:p>
                      <a:pPr algn="ctr"/>
                      <a:r>
                        <a:rPr lang="ru-RU" dirty="0" smtClean="0"/>
                        <a:t>25</a:t>
                      </a:r>
                    </a:p>
                    <a:p>
                      <a:pPr algn="ctr"/>
                      <a:r>
                        <a:rPr lang="ru-RU" dirty="0" smtClean="0"/>
                        <a:t>25</a:t>
                      </a:r>
                      <a:endParaRPr lang="ru-RU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dirty="0" err="1" smtClean="0"/>
                        <a:t>Пром</a:t>
                      </a:r>
                      <a:r>
                        <a:rPr lang="ru-RU" dirty="0" smtClean="0"/>
                        <a:t>. рабочие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30</a:t>
                      </a:r>
                    </a:p>
                    <a:p>
                      <a:pPr algn="ctr"/>
                      <a:r>
                        <a:rPr lang="ru-RU" dirty="0" smtClean="0"/>
                        <a:t>15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-</a:t>
                      </a:r>
                    </a:p>
                    <a:p>
                      <a:pPr algn="ctr"/>
                      <a:r>
                        <a:rPr lang="ru-RU" dirty="0" smtClean="0"/>
                        <a:t>25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45</a:t>
                      </a:r>
                    </a:p>
                    <a:p>
                      <a:pPr algn="ctr"/>
                      <a:r>
                        <a:rPr lang="ru-RU" dirty="0" smtClean="0"/>
                        <a:t>35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-</a:t>
                      </a:r>
                    </a:p>
                    <a:p>
                      <a:pPr algn="ctr"/>
                      <a:r>
                        <a:rPr lang="ru-RU" dirty="0" smtClean="0"/>
                        <a:t>-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25</a:t>
                      </a:r>
                    </a:p>
                    <a:p>
                      <a:pPr algn="ctr"/>
                      <a:r>
                        <a:rPr lang="ru-RU" dirty="0" smtClean="0"/>
                        <a:t>25</a:t>
                      </a:r>
                      <a:endParaRPr lang="ru-RU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dirty="0" err="1" smtClean="0"/>
                        <a:t>С\х</a:t>
                      </a:r>
                      <a:r>
                        <a:rPr lang="ru-RU" dirty="0" smtClean="0"/>
                        <a:t> рабочие:</a:t>
                      </a:r>
                    </a:p>
                    <a:p>
                      <a:pPr>
                        <a:buFont typeface="Wingdings" pitchFamily="2" charset="2"/>
                        <a:buChar char="§"/>
                      </a:pPr>
                      <a:r>
                        <a:rPr lang="ru-RU" sz="1400" dirty="0" smtClean="0"/>
                        <a:t>2х сменный  распорядок</a:t>
                      </a:r>
                    </a:p>
                    <a:p>
                      <a:pPr>
                        <a:buFont typeface="Wingdings" pitchFamily="2" charset="2"/>
                        <a:buChar char="§"/>
                      </a:pPr>
                      <a:r>
                        <a:rPr lang="ru-RU" sz="1400" dirty="0" smtClean="0"/>
                        <a:t>дробный </a:t>
                      </a:r>
                      <a:r>
                        <a:rPr lang="ru-RU" sz="1400" dirty="0" err="1" smtClean="0"/>
                        <a:t>раб.день</a:t>
                      </a:r>
                      <a:endParaRPr lang="ru-RU" sz="1400" dirty="0" smtClean="0"/>
                    </a:p>
                    <a:p>
                      <a:pPr>
                        <a:buFont typeface="Wingdings" pitchFamily="2" charset="2"/>
                        <a:buChar char="§"/>
                      </a:pPr>
                      <a:r>
                        <a:rPr lang="ru-RU" sz="1400" dirty="0" smtClean="0"/>
                        <a:t>удлиненный</a:t>
                      </a:r>
                      <a:r>
                        <a:rPr lang="ru-RU" sz="1400" baseline="0" dirty="0" smtClean="0"/>
                        <a:t> </a:t>
                      </a:r>
                      <a:r>
                        <a:rPr lang="ru-RU" sz="1400" baseline="0" dirty="0" err="1" smtClean="0"/>
                        <a:t>раб.день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dirty="0" smtClean="0"/>
                    </a:p>
                    <a:p>
                      <a:pPr algn="ctr"/>
                      <a:r>
                        <a:rPr lang="ru-RU" dirty="0" smtClean="0"/>
                        <a:t>30</a:t>
                      </a:r>
                    </a:p>
                    <a:p>
                      <a:pPr algn="ctr"/>
                      <a:r>
                        <a:rPr lang="ru-RU" dirty="0" smtClean="0"/>
                        <a:t>30</a:t>
                      </a:r>
                    </a:p>
                    <a:p>
                      <a:pPr algn="ctr"/>
                      <a:r>
                        <a:rPr lang="ru-RU" dirty="0" smtClean="0"/>
                        <a:t>10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dirty="0" smtClean="0"/>
                    </a:p>
                    <a:p>
                      <a:pPr algn="ctr"/>
                      <a:r>
                        <a:rPr lang="ru-RU" dirty="0" smtClean="0"/>
                        <a:t>-</a:t>
                      </a:r>
                    </a:p>
                    <a:p>
                      <a:pPr algn="ctr"/>
                      <a:r>
                        <a:rPr lang="ru-RU" dirty="0" smtClean="0"/>
                        <a:t>-</a:t>
                      </a:r>
                    </a:p>
                    <a:p>
                      <a:pPr algn="ctr"/>
                      <a:r>
                        <a:rPr lang="ru-RU" dirty="0" smtClean="0"/>
                        <a:t>30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dirty="0" smtClean="0"/>
                    </a:p>
                    <a:p>
                      <a:pPr algn="ctr"/>
                      <a:r>
                        <a:rPr lang="ru-RU" dirty="0" smtClean="0"/>
                        <a:t>45</a:t>
                      </a:r>
                    </a:p>
                    <a:p>
                      <a:pPr algn="ctr"/>
                      <a:r>
                        <a:rPr lang="ru-RU" dirty="0" smtClean="0"/>
                        <a:t>40</a:t>
                      </a:r>
                    </a:p>
                    <a:p>
                      <a:pPr algn="ctr"/>
                      <a:r>
                        <a:rPr lang="ru-RU" dirty="0" smtClean="0"/>
                        <a:t>45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dirty="0" smtClean="0"/>
                    </a:p>
                    <a:p>
                      <a:pPr algn="ctr"/>
                      <a:r>
                        <a:rPr lang="ru-RU" dirty="0" smtClean="0"/>
                        <a:t>-</a:t>
                      </a:r>
                    </a:p>
                    <a:p>
                      <a:pPr algn="ctr"/>
                      <a:r>
                        <a:rPr lang="ru-RU" dirty="0" smtClean="0"/>
                        <a:t>-</a:t>
                      </a:r>
                    </a:p>
                    <a:p>
                      <a:pPr algn="ctr"/>
                      <a:r>
                        <a:rPr lang="ru-RU" dirty="0" smtClean="0"/>
                        <a:t>-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dirty="0" smtClean="0"/>
                    </a:p>
                    <a:p>
                      <a:pPr algn="ctr"/>
                      <a:r>
                        <a:rPr lang="ru-RU" dirty="0" smtClean="0"/>
                        <a:t>25</a:t>
                      </a:r>
                    </a:p>
                    <a:p>
                      <a:pPr algn="ctr"/>
                      <a:r>
                        <a:rPr lang="ru-RU" dirty="0" smtClean="0"/>
                        <a:t>30</a:t>
                      </a:r>
                    </a:p>
                    <a:p>
                      <a:pPr algn="ctr"/>
                      <a:r>
                        <a:rPr lang="ru-RU" dirty="0" smtClean="0"/>
                        <a:t>15</a:t>
                      </a:r>
                      <a:endParaRPr lang="ru-RU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dirty="0" smtClean="0"/>
                        <a:t>Рабочие </a:t>
                      </a:r>
                      <a:r>
                        <a:rPr lang="ru-RU" dirty="0" err="1" smtClean="0"/>
                        <a:t>умств</a:t>
                      </a:r>
                      <a:r>
                        <a:rPr lang="ru-RU" dirty="0" smtClean="0"/>
                        <a:t>.</a:t>
                      </a:r>
                      <a:r>
                        <a:rPr lang="ru-RU" baseline="0" dirty="0" smtClean="0"/>
                        <a:t> труда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25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15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35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-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25</a:t>
                      </a:r>
                      <a:endParaRPr lang="ru-RU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dirty="0" smtClean="0"/>
                        <a:t>Спортсмены при равномерной нагрузке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30-35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15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20-30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15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20-25</a:t>
                      </a:r>
                      <a:endParaRPr lang="ru-RU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Режим питания (</a:t>
            </a:r>
            <a:r>
              <a:rPr lang="ru-RU" sz="3200" dirty="0" smtClean="0"/>
              <a:t>варианты</a:t>
            </a:r>
            <a:r>
              <a:rPr lang="ru-RU" dirty="0" smtClean="0"/>
              <a:t>)</a:t>
            </a:r>
            <a:endParaRPr lang="ru-RU" dirty="0"/>
          </a:p>
        </p:txBody>
      </p:sp>
    </p:spTree>
  </p:cSld>
  <p:clrMapOvr>
    <a:masterClrMapping/>
  </p:clrMapOvr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algn="ctr"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Наиболее целесообразный вариант при 4-х разовом питании : </a:t>
            </a:r>
          </a:p>
          <a:p>
            <a:pPr>
              <a:buFont typeface="Wingdings" pitchFamily="2" charset="2"/>
              <a:buChar char="ü"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завтрак — 25 %,</a:t>
            </a:r>
          </a:p>
          <a:p>
            <a:pPr>
              <a:buFont typeface="Wingdings" pitchFamily="2" charset="2"/>
              <a:buChar char="ü"/>
            </a:pP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обед — 35 %,  </a:t>
            </a:r>
          </a:p>
          <a:p>
            <a:pPr>
              <a:buFont typeface="Wingdings" pitchFamily="2" charset="2"/>
              <a:buChar char="ü"/>
            </a:pP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 полдник — 15 %, </a:t>
            </a:r>
          </a:p>
          <a:p>
            <a:pPr>
              <a:buFont typeface="Wingdings" pitchFamily="2" charset="2"/>
              <a:buChar char="ü"/>
            </a:pP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ужин — 25 %. </a:t>
            </a:r>
          </a:p>
          <a:p>
            <a:pPr>
              <a:buNone/>
            </a:pP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Эти величины носят усредненный характер. Нет возражений против более частого приема пищи —   </a:t>
            </a:r>
          </a:p>
          <a:p>
            <a:pPr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до 5–6 раз, особенно лицами пенсионного и дошкольного возраста</a:t>
            </a:r>
          </a:p>
          <a:p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Режим питания</a:t>
            </a:r>
            <a:endParaRPr lang="ru-RU" dirty="0"/>
          </a:p>
        </p:txBody>
      </p:sp>
    </p:spTree>
  </p:cSld>
  <p:clrMapOvr>
    <a:masterClrMapping/>
  </p:clrMapOvr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Протокол, продолжение</a:t>
            </a:r>
            <a:endParaRPr lang="ru-RU" dirty="0"/>
          </a:p>
        </p:txBody>
      </p:sp>
    </p:spTree>
  </p:cSld>
  <p:clrMapOvr>
    <a:masterClrMapping/>
  </p:clrMapOvr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Содержимое 4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pPr algn="ctr"/>
            <a:r>
              <a:rPr lang="ru-RU" dirty="0" smtClean="0"/>
              <a:t>Изучение фактического питания</a:t>
            </a:r>
          </a:p>
          <a:p>
            <a:pPr algn="ctr"/>
            <a:endParaRPr lang="ru-RU" dirty="0" smtClean="0"/>
          </a:p>
          <a:p>
            <a:pPr algn="ctr">
              <a:buFont typeface="Wingdings" pitchFamily="2" charset="2"/>
              <a:buChar char="ü"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характеристика питания</a:t>
            </a:r>
          </a:p>
          <a:p>
            <a:pPr algn="ctr">
              <a:buFont typeface="Wingdings" pitchFamily="2" charset="2"/>
              <a:buChar char="ü"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оценка (сравнение  с «нормами»)</a:t>
            </a:r>
          </a:p>
          <a:p>
            <a:pPr algn="ctr">
              <a:buFont typeface="Wingdings" pitchFamily="2" charset="2"/>
              <a:buChar char="ü"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прогноз</a:t>
            </a:r>
          </a:p>
          <a:p>
            <a:pPr algn="ctr">
              <a:buFont typeface="Wingdings" pitchFamily="2" charset="2"/>
              <a:buChar char="ü"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рекомендации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pPr algn="ctr"/>
            <a:r>
              <a:rPr lang="ru-RU" dirty="0" smtClean="0"/>
              <a:t> Изучение вклада питания</a:t>
            </a:r>
          </a:p>
          <a:p>
            <a:pPr algn="ctr"/>
            <a:endParaRPr lang="ru-RU" dirty="0" smtClean="0"/>
          </a:p>
          <a:p>
            <a:pPr algn="ctr">
              <a:buFont typeface="Wingdings" pitchFamily="2" charset="2"/>
              <a:buChar char="ü"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Субъективные</a:t>
            </a:r>
          </a:p>
          <a:p>
            <a:pPr algn="ctr">
              <a:buFont typeface="Wingdings" pitchFamily="2" charset="2"/>
              <a:buChar char="ü"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Объективные</a:t>
            </a:r>
          </a:p>
          <a:p>
            <a:pPr algn="ctr">
              <a:buFont typeface="Courier New" pitchFamily="49" charset="0"/>
              <a:buChar char="o"/>
            </a:pPr>
            <a:r>
              <a:rPr lang="ru-RU" sz="2400" i="1" dirty="0" smtClean="0">
                <a:latin typeface="Times New Roman" pitchFamily="18" charset="0"/>
                <a:cs typeface="Times New Roman" pitchFamily="18" charset="0"/>
              </a:rPr>
              <a:t>антропометрические</a:t>
            </a:r>
          </a:p>
          <a:p>
            <a:pPr algn="ctr">
              <a:buFont typeface="Courier New" pitchFamily="49" charset="0"/>
              <a:buChar char="o"/>
            </a:pPr>
            <a:r>
              <a:rPr lang="ru-RU" sz="2400" i="1" dirty="0" smtClean="0">
                <a:latin typeface="Times New Roman" pitchFamily="18" charset="0"/>
                <a:cs typeface="Times New Roman" pitchFamily="18" charset="0"/>
              </a:rPr>
              <a:t>клинические</a:t>
            </a:r>
          </a:p>
          <a:p>
            <a:pPr algn="ctr">
              <a:buFont typeface="Courier New" pitchFamily="49" charset="0"/>
              <a:buChar char="o"/>
            </a:pPr>
            <a:r>
              <a:rPr lang="ru-RU" sz="2400" i="1" dirty="0" smtClean="0">
                <a:latin typeface="Times New Roman" pitchFamily="18" charset="0"/>
                <a:cs typeface="Times New Roman" pitchFamily="18" charset="0"/>
              </a:rPr>
              <a:t>физиологические</a:t>
            </a:r>
          </a:p>
          <a:p>
            <a:pPr algn="ctr">
              <a:buFont typeface="Courier New" pitchFamily="49" charset="0"/>
              <a:buChar char="o"/>
            </a:pPr>
            <a:r>
              <a:rPr lang="ru-RU" sz="2400" i="1" dirty="0" smtClean="0">
                <a:latin typeface="Times New Roman" pitchFamily="18" charset="0"/>
                <a:cs typeface="Times New Roman" pitchFamily="18" charset="0"/>
              </a:rPr>
              <a:t>биохимические</a:t>
            </a:r>
            <a:endParaRPr lang="ru-RU" sz="2400" i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Методы изучения питания</a:t>
            </a:r>
            <a:endParaRPr lang="ru-RU" dirty="0"/>
          </a:p>
        </p:txBody>
      </p:sp>
    </p:spTree>
  </p:cSld>
  <p:clrMapOvr>
    <a:masterClrMapping/>
  </p:clrMapOvr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Содержимое 5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pPr lvl="1">
              <a:buFont typeface="Wingdings" pitchFamily="2" charset="2"/>
              <a:buChar char="Ø"/>
            </a:pPr>
            <a:r>
              <a:rPr lang="ru-RU" sz="2400" dirty="0" smtClean="0"/>
              <a:t> социально-экономические (балансовый, бюджетный);</a:t>
            </a:r>
          </a:p>
          <a:p>
            <a:pPr lvl="1">
              <a:buFont typeface="Wingdings" pitchFamily="2" charset="2"/>
              <a:buChar char="Ø"/>
            </a:pPr>
            <a:r>
              <a:rPr lang="ru-RU" sz="2400" dirty="0" smtClean="0"/>
              <a:t> социально-гигиенические (применяются при конкретной аналитической работе на индивидуальном и групповом уровнях).</a:t>
            </a:r>
          </a:p>
          <a:p>
            <a:pPr>
              <a:buNone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           Информация о том, как питается человек, группа, организованный коллектив может быть получена способами с различным объемом, качеством и степенью доступности, такими как:</a:t>
            </a:r>
          </a:p>
          <a:p>
            <a:pPr lvl="0"/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анкетно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–опросная информация о «любимых» блюдах, продуктах, характерном рационе питания и т.п.</a:t>
            </a:r>
          </a:p>
          <a:p>
            <a:pPr lvl="0"/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изучение меню</a:t>
            </a:r>
          </a:p>
          <a:p>
            <a:pPr lvl="0"/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гигиеническая оценка меню- раскладки</a:t>
            </a:r>
          </a:p>
          <a:p>
            <a:pPr lvl="0"/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лабораторные исследования пищевого рацион</a:t>
            </a:r>
            <a:r>
              <a:rPr lang="ru-RU" sz="2800" dirty="0" smtClean="0"/>
              <a:t>а.</a:t>
            </a:r>
          </a:p>
          <a:p>
            <a:endParaRPr lang="ru-RU" dirty="0"/>
          </a:p>
        </p:txBody>
      </p:sp>
      <p:sp>
        <p:nvSpPr>
          <p:cNvPr id="5" name="Заголовок 4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dirty="0" smtClean="0"/>
              <a:t>Методы изучения фактического питания</a:t>
            </a:r>
            <a:endParaRPr lang="ru-RU" dirty="0"/>
          </a:p>
        </p:txBody>
      </p:sp>
    </p:spTree>
  </p:cSld>
  <p:clrMapOvr>
    <a:masterClrMapping/>
  </p:clrMapOvr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/>
        <p:txBody>
          <a:bodyPr>
            <a:normAutofit fontScale="62500" lnSpcReduction="20000"/>
          </a:bodyPr>
          <a:lstStyle/>
          <a:p>
            <a:pPr algn="ctr">
              <a:buNone/>
            </a:pPr>
            <a:r>
              <a:rPr lang="ru-RU" sz="5100" b="1" i="1" dirty="0" smtClean="0">
                <a:latin typeface="Times New Roman" pitchFamily="18" charset="0"/>
                <a:cs typeface="Times New Roman" pitchFamily="18" charset="0"/>
              </a:rPr>
              <a:t>Пищевой статус человека - это такое состояние его структуры, функции и адаптационных резервов, которые сложились под влиянием предшествующего фактического питания.</a:t>
            </a:r>
          </a:p>
          <a:p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500" b="1" dirty="0" smtClean="0">
                <a:latin typeface="Times New Roman" pitchFamily="18" charset="0"/>
                <a:cs typeface="Times New Roman" pitchFamily="18" charset="0"/>
              </a:rPr>
              <a:t>Обычный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- питание по нормам, достаточный для нормальных условий существования. Таким статусом питания обладает большинство здоровых людей, питающихся обычной полноценной пищей.</a:t>
            </a:r>
          </a:p>
          <a:p>
            <a:r>
              <a:rPr lang="ru-RU" sz="3500" b="1" i="1" dirty="0" smtClean="0">
                <a:latin typeface="Times New Roman" pitchFamily="18" charset="0"/>
                <a:cs typeface="Times New Roman" pitchFamily="18" charset="0"/>
              </a:rPr>
              <a:t>Оптимальный</a:t>
            </a:r>
            <a:r>
              <a:rPr lang="ru-RU" sz="35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- пищевой статус характеризуется теми же признаками, но отличием адаптационных резервов, обеспечивающих существование или работу в экстремальных ситуациях. Такой статус формируется специальными рационами, им обладают или должны обладать лица определенных профессий.</a:t>
            </a: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dirty="0" smtClean="0"/>
              <a:t>Задание 2. Определение пищевого статуса</a:t>
            </a:r>
            <a:endParaRPr lang="ru-RU" dirty="0"/>
          </a:p>
        </p:txBody>
      </p:sp>
    </p:spTree>
  </p:cSld>
  <p:clrMapOvr>
    <a:masterClrMapping/>
  </p:clrMapOvr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617681"/>
            <a:ext cx="8229600" cy="4525963"/>
          </a:xfrm>
        </p:spPr>
        <p:txBody>
          <a:bodyPr/>
          <a:lstStyle/>
          <a:p>
            <a:r>
              <a:rPr lang="ru-RU" dirty="0" smtClean="0"/>
              <a:t>2</a:t>
            </a:r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Виды пищевого статуса</a:t>
            </a:r>
            <a:endParaRPr lang="ru-RU" dirty="0"/>
          </a:p>
        </p:txBody>
      </p:sp>
      <p:grpSp>
        <p:nvGrpSpPr>
          <p:cNvPr id="4" name="Group 1"/>
          <p:cNvGrpSpPr>
            <a:grpSpLocks/>
          </p:cNvGrpSpPr>
          <p:nvPr/>
        </p:nvGrpSpPr>
        <p:grpSpPr bwMode="auto">
          <a:xfrm>
            <a:off x="0" y="1142984"/>
            <a:ext cx="8929718" cy="4981578"/>
            <a:chOff x="1648" y="7878"/>
            <a:chExt cx="9235" cy="7283"/>
          </a:xfrm>
        </p:grpSpPr>
        <p:sp>
          <p:nvSpPr>
            <p:cNvPr id="5" name="AutoShape 25"/>
            <p:cNvSpPr>
              <a:spLocks noChangeArrowheads="1"/>
            </p:cNvSpPr>
            <p:nvPr/>
          </p:nvSpPr>
          <p:spPr bwMode="auto">
            <a:xfrm>
              <a:off x="1648" y="7878"/>
              <a:ext cx="9235" cy="7283"/>
            </a:xfrm>
            <a:prstGeom prst="roundRect">
              <a:avLst>
                <a:gd name="adj" fmla="val 16667"/>
              </a:avLst>
            </a:pr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ru-RU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ru-RU" dirty="0"/>
            </a:p>
          </p:txBody>
        </p:sp>
        <p:sp>
          <p:nvSpPr>
            <p:cNvPr id="6" name="AutoShape 24"/>
            <p:cNvSpPr>
              <a:spLocks noChangeArrowheads="1"/>
            </p:cNvSpPr>
            <p:nvPr/>
          </p:nvSpPr>
          <p:spPr bwMode="auto">
            <a:xfrm>
              <a:off x="3600" y="8405"/>
              <a:ext cx="5358" cy="470"/>
            </a:xfrm>
            <a:prstGeom prst="roundRect">
              <a:avLst>
                <a:gd name="adj" fmla="val 16667"/>
              </a:avLst>
            </a:pr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ru-RU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b="1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imes New Roman" pitchFamily="18" charset="0"/>
                  <a:ea typeface="Times New Roman" pitchFamily="18" charset="0"/>
                  <a:cs typeface="Times New Roman" pitchFamily="18" charset="0"/>
                </a:rPr>
                <a:t>ВИДЫ ПИЩЕВОГО СТАТУСА</a:t>
              </a:r>
              <a:endPara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</a:endParaRPr>
            </a:p>
          </p:txBody>
        </p:sp>
        <p:sp>
          <p:nvSpPr>
            <p:cNvPr id="7" name="AutoShape 23"/>
            <p:cNvSpPr>
              <a:spLocks noChangeArrowheads="1"/>
            </p:cNvSpPr>
            <p:nvPr/>
          </p:nvSpPr>
          <p:spPr bwMode="auto">
            <a:xfrm>
              <a:off x="2657" y="9734"/>
              <a:ext cx="1773" cy="733"/>
            </a:xfrm>
            <a:prstGeom prst="roundRect">
              <a:avLst>
                <a:gd name="adj" fmla="val 16667"/>
              </a:avLst>
            </a:pr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ru-RU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b="1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imes New Roman" pitchFamily="18" charset="0"/>
                  <a:ea typeface="Times New Roman" pitchFamily="18" charset="0"/>
                  <a:cs typeface="Times New Roman" pitchFamily="18" charset="0"/>
                </a:rPr>
                <a:t>Обычный</a:t>
              </a:r>
              <a:endParaRPr kumimoji="0" lang="ru-RU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</a:endParaRPr>
            </a:p>
          </p:txBody>
        </p:sp>
        <p:sp>
          <p:nvSpPr>
            <p:cNvPr id="8" name="AutoShape 22"/>
            <p:cNvSpPr>
              <a:spLocks noChangeArrowheads="1"/>
            </p:cNvSpPr>
            <p:nvPr/>
          </p:nvSpPr>
          <p:spPr bwMode="auto">
            <a:xfrm>
              <a:off x="5996" y="9734"/>
              <a:ext cx="1952" cy="733"/>
            </a:xfrm>
            <a:prstGeom prst="roundRect">
              <a:avLst>
                <a:gd name="adj" fmla="val 16667"/>
              </a:avLst>
            </a:pr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ru-RU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b="1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imes New Roman" pitchFamily="18" charset="0"/>
                  <a:ea typeface="Times New Roman" pitchFamily="18" charset="0"/>
                  <a:cs typeface="Times New Roman" pitchFamily="18" charset="0"/>
                </a:rPr>
                <a:t>Оптимальный</a:t>
              </a:r>
              <a:endParaRPr kumimoji="0" lang="ru-RU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</a:endParaRPr>
            </a:p>
          </p:txBody>
        </p:sp>
        <p:sp>
          <p:nvSpPr>
            <p:cNvPr id="9" name="AutoShape 21"/>
            <p:cNvSpPr>
              <a:spLocks noChangeArrowheads="1"/>
            </p:cNvSpPr>
            <p:nvPr/>
          </p:nvSpPr>
          <p:spPr bwMode="auto">
            <a:xfrm>
              <a:off x="8225" y="10815"/>
              <a:ext cx="1952" cy="733"/>
            </a:xfrm>
            <a:prstGeom prst="roundRect">
              <a:avLst>
                <a:gd name="adj" fmla="val 16667"/>
              </a:avLst>
            </a:pr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ru-RU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b="1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imes New Roman" pitchFamily="18" charset="0"/>
                  <a:ea typeface="Times New Roman" pitchFamily="18" charset="0"/>
                  <a:cs typeface="Times New Roman" pitchFamily="18" charset="0"/>
                </a:rPr>
                <a:t>I Степень</a:t>
              </a:r>
              <a:endParaRPr kumimoji="0" lang="en-US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</a:endParaRPr>
            </a:p>
          </p:txBody>
        </p:sp>
        <p:sp>
          <p:nvSpPr>
            <p:cNvPr id="10" name="AutoShape 20"/>
            <p:cNvSpPr>
              <a:spLocks noChangeArrowheads="1"/>
            </p:cNvSpPr>
            <p:nvPr/>
          </p:nvSpPr>
          <p:spPr bwMode="auto">
            <a:xfrm>
              <a:off x="8225" y="11715"/>
              <a:ext cx="1952" cy="733"/>
            </a:xfrm>
            <a:prstGeom prst="roundRect">
              <a:avLst>
                <a:gd name="adj" fmla="val 16667"/>
              </a:avLst>
            </a:pr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ru-RU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b="1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imes New Roman" pitchFamily="18" charset="0"/>
                  <a:ea typeface="Times New Roman" pitchFamily="18" charset="0"/>
                  <a:cs typeface="Times New Roman" pitchFamily="18" charset="0"/>
                </a:rPr>
                <a:t>I I  Степень</a:t>
              </a:r>
              <a:endParaRPr kumimoji="0" lang="en-US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</a:endParaRPr>
            </a:p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</a:endParaRPr>
            </a:p>
          </p:txBody>
        </p:sp>
        <p:sp>
          <p:nvSpPr>
            <p:cNvPr id="11" name="AutoShape 19"/>
            <p:cNvSpPr>
              <a:spLocks noChangeArrowheads="1"/>
            </p:cNvSpPr>
            <p:nvPr/>
          </p:nvSpPr>
          <p:spPr bwMode="auto">
            <a:xfrm>
              <a:off x="8225" y="12642"/>
              <a:ext cx="1952" cy="733"/>
            </a:xfrm>
            <a:prstGeom prst="roundRect">
              <a:avLst>
                <a:gd name="adj" fmla="val 16667"/>
              </a:avLst>
            </a:pr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ru-RU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b="1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imes New Roman" pitchFamily="18" charset="0"/>
                  <a:ea typeface="Times New Roman" pitchFamily="18" charset="0"/>
                  <a:cs typeface="Times New Roman" pitchFamily="18" charset="0"/>
                </a:rPr>
                <a:t>I I I Степень</a:t>
              </a:r>
              <a:endParaRPr kumimoji="0" lang="en-US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</a:endParaRPr>
            </a:p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</a:endParaRPr>
            </a:p>
          </p:txBody>
        </p:sp>
        <p:sp>
          <p:nvSpPr>
            <p:cNvPr id="12" name="AutoShape 18"/>
            <p:cNvSpPr>
              <a:spLocks noChangeArrowheads="1"/>
            </p:cNvSpPr>
            <p:nvPr/>
          </p:nvSpPr>
          <p:spPr bwMode="auto">
            <a:xfrm>
              <a:off x="8225" y="13542"/>
              <a:ext cx="1952" cy="733"/>
            </a:xfrm>
            <a:prstGeom prst="roundRect">
              <a:avLst>
                <a:gd name="adj" fmla="val 16667"/>
              </a:avLst>
            </a:pr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ru-RU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b="1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imes New Roman" pitchFamily="18" charset="0"/>
                  <a:ea typeface="Times New Roman" pitchFamily="18" charset="0"/>
                  <a:cs typeface="Times New Roman" pitchFamily="18" charset="0"/>
                </a:rPr>
                <a:t>IV Степень</a:t>
              </a:r>
              <a:endParaRPr kumimoji="0" lang="en-US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</a:endParaRPr>
            </a:p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</a:endParaRPr>
            </a:p>
          </p:txBody>
        </p:sp>
        <p:sp>
          <p:nvSpPr>
            <p:cNvPr id="13" name="AutoShape 17"/>
            <p:cNvSpPr>
              <a:spLocks noChangeArrowheads="1"/>
            </p:cNvSpPr>
            <p:nvPr/>
          </p:nvSpPr>
          <p:spPr bwMode="auto">
            <a:xfrm>
              <a:off x="5593" y="12005"/>
              <a:ext cx="1952" cy="733"/>
            </a:xfrm>
            <a:prstGeom prst="roundRect">
              <a:avLst>
                <a:gd name="adj" fmla="val 16667"/>
              </a:avLst>
            </a:pr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ru-RU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b="1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imes New Roman" pitchFamily="18" charset="0"/>
                  <a:ea typeface="Times New Roman" pitchFamily="18" charset="0"/>
                  <a:cs typeface="Times New Roman" pitchFamily="18" charset="0"/>
                </a:rPr>
                <a:t>Избыточный </a:t>
              </a:r>
              <a:endParaRPr kumimoji="0" lang="ru-RU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</a:endParaRPr>
            </a:p>
          </p:txBody>
        </p:sp>
        <p:sp>
          <p:nvSpPr>
            <p:cNvPr id="14" name="AutoShape 16"/>
            <p:cNvSpPr>
              <a:spLocks noChangeArrowheads="1"/>
            </p:cNvSpPr>
            <p:nvPr/>
          </p:nvSpPr>
          <p:spPr bwMode="auto">
            <a:xfrm>
              <a:off x="3407" y="11091"/>
              <a:ext cx="1952" cy="733"/>
            </a:xfrm>
            <a:prstGeom prst="roundRect">
              <a:avLst>
                <a:gd name="adj" fmla="val 16667"/>
              </a:avLst>
            </a:pr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ru-RU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b="1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imes New Roman" pitchFamily="18" charset="0"/>
                  <a:ea typeface="Times New Roman" pitchFamily="18" charset="0"/>
                  <a:cs typeface="Times New Roman" pitchFamily="18" charset="0"/>
                </a:rPr>
                <a:t>Недостаточный</a:t>
              </a:r>
              <a:endParaRPr kumimoji="0" lang="ru-RU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</a:endParaRPr>
            </a:p>
          </p:txBody>
        </p:sp>
        <p:sp>
          <p:nvSpPr>
            <p:cNvPr id="15" name="AutoShape 15"/>
            <p:cNvSpPr>
              <a:spLocks noChangeShapeType="1"/>
            </p:cNvSpPr>
            <p:nvPr/>
          </p:nvSpPr>
          <p:spPr bwMode="auto">
            <a:xfrm flipH="1">
              <a:off x="4182" y="8875"/>
              <a:ext cx="13" cy="859"/>
            </a:xfrm>
            <a:prstGeom prst="straightConnector1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ru-RU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ru-RU"/>
            </a:p>
          </p:txBody>
        </p:sp>
        <p:sp>
          <p:nvSpPr>
            <p:cNvPr id="16" name="AutoShape 14"/>
            <p:cNvSpPr>
              <a:spLocks noChangeShapeType="1"/>
            </p:cNvSpPr>
            <p:nvPr/>
          </p:nvSpPr>
          <p:spPr bwMode="auto">
            <a:xfrm flipH="1">
              <a:off x="6952" y="8875"/>
              <a:ext cx="13" cy="859"/>
            </a:xfrm>
            <a:prstGeom prst="straightConnector1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ru-RU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ru-RU"/>
            </a:p>
          </p:txBody>
        </p:sp>
        <p:sp>
          <p:nvSpPr>
            <p:cNvPr id="17" name="AutoShape 13"/>
            <p:cNvSpPr>
              <a:spLocks noChangeShapeType="1"/>
            </p:cNvSpPr>
            <p:nvPr/>
          </p:nvSpPr>
          <p:spPr bwMode="auto">
            <a:xfrm flipH="1">
              <a:off x="4874" y="8875"/>
              <a:ext cx="13" cy="2216"/>
            </a:xfrm>
            <a:prstGeom prst="straightConnector1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ru-RU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ru-RU"/>
            </a:p>
          </p:txBody>
        </p:sp>
        <p:sp>
          <p:nvSpPr>
            <p:cNvPr id="18" name="AutoShape 12"/>
            <p:cNvSpPr>
              <a:spLocks noChangeShapeType="1"/>
            </p:cNvSpPr>
            <p:nvPr/>
          </p:nvSpPr>
          <p:spPr bwMode="auto">
            <a:xfrm>
              <a:off x="5842" y="8875"/>
              <a:ext cx="0" cy="3130"/>
            </a:xfrm>
            <a:prstGeom prst="straightConnector1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ru-RU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ru-RU"/>
            </a:p>
          </p:txBody>
        </p:sp>
        <p:sp>
          <p:nvSpPr>
            <p:cNvPr id="19" name="AutoShape 11"/>
            <p:cNvSpPr>
              <a:spLocks noChangeShapeType="1"/>
            </p:cNvSpPr>
            <p:nvPr/>
          </p:nvSpPr>
          <p:spPr bwMode="auto">
            <a:xfrm flipV="1">
              <a:off x="7545" y="11202"/>
              <a:ext cx="680" cy="1121"/>
            </a:xfrm>
            <a:prstGeom prst="straightConnector1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ru-RU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ru-RU"/>
            </a:p>
          </p:txBody>
        </p:sp>
        <p:sp>
          <p:nvSpPr>
            <p:cNvPr id="20" name="AutoShape 10"/>
            <p:cNvSpPr>
              <a:spLocks noChangeShapeType="1"/>
            </p:cNvSpPr>
            <p:nvPr/>
          </p:nvSpPr>
          <p:spPr bwMode="auto">
            <a:xfrm flipV="1">
              <a:off x="7545" y="12005"/>
              <a:ext cx="680" cy="318"/>
            </a:xfrm>
            <a:prstGeom prst="straightConnector1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ru-RU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ru-RU"/>
            </a:p>
          </p:txBody>
        </p:sp>
        <p:sp>
          <p:nvSpPr>
            <p:cNvPr id="21" name="AutoShape 9"/>
            <p:cNvSpPr>
              <a:spLocks noChangeShapeType="1"/>
            </p:cNvSpPr>
            <p:nvPr/>
          </p:nvSpPr>
          <p:spPr bwMode="auto">
            <a:xfrm>
              <a:off x="7545" y="12323"/>
              <a:ext cx="680" cy="692"/>
            </a:xfrm>
            <a:prstGeom prst="straightConnector1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ru-RU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ru-RU"/>
            </a:p>
          </p:txBody>
        </p:sp>
        <p:sp>
          <p:nvSpPr>
            <p:cNvPr id="22" name="AutoShape 8"/>
            <p:cNvSpPr>
              <a:spLocks noChangeShapeType="1"/>
            </p:cNvSpPr>
            <p:nvPr/>
          </p:nvSpPr>
          <p:spPr bwMode="auto">
            <a:xfrm flipH="1" flipV="1">
              <a:off x="7545" y="12323"/>
              <a:ext cx="680" cy="1606"/>
            </a:xfrm>
            <a:prstGeom prst="straightConnector1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ru-RU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ru-RU"/>
            </a:p>
          </p:txBody>
        </p:sp>
        <p:sp>
          <p:nvSpPr>
            <p:cNvPr id="23" name="AutoShape 7"/>
            <p:cNvSpPr>
              <a:spLocks noChangeArrowheads="1"/>
            </p:cNvSpPr>
            <p:nvPr/>
          </p:nvSpPr>
          <p:spPr bwMode="auto">
            <a:xfrm>
              <a:off x="1857" y="12005"/>
              <a:ext cx="2061" cy="733"/>
            </a:xfrm>
            <a:prstGeom prst="roundRect">
              <a:avLst>
                <a:gd name="adj" fmla="val 16667"/>
              </a:avLst>
            </a:pr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ru-RU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b="1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imes New Roman" pitchFamily="18" charset="0"/>
                  <a:ea typeface="Times New Roman" pitchFamily="18" charset="0"/>
                  <a:cs typeface="Times New Roman" pitchFamily="18" charset="0"/>
                </a:rPr>
                <a:t>Неполноценный</a:t>
              </a:r>
              <a:endParaRPr kumimoji="0" lang="ru-RU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</a:endParaRPr>
            </a:p>
          </p:txBody>
        </p:sp>
        <p:sp>
          <p:nvSpPr>
            <p:cNvPr id="24" name="AutoShape 6"/>
            <p:cNvSpPr>
              <a:spLocks noChangeArrowheads="1"/>
            </p:cNvSpPr>
            <p:nvPr/>
          </p:nvSpPr>
          <p:spPr bwMode="auto">
            <a:xfrm>
              <a:off x="2743" y="13015"/>
              <a:ext cx="1952" cy="733"/>
            </a:xfrm>
            <a:prstGeom prst="roundRect">
              <a:avLst>
                <a:gd name="adj" fmla="val 16667"/>
              </a:avLst>
            </a:pr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ru-RU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b="1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imes New Roman" pitchFamily="18" charset="0"/>
                  <a:ea typeface="Times New Roman" pitchFamily="18" charset="0"/>
                  <a:cs typeface="Times New Roman" pitchFamily="18" charset="0"/>
                </a:rPr>
                <a:t>Преморбидный</a:t>
              </a:r>
              <a:endParaRPr kumimoji="0" lang="ru-RU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</a:endParaRPr>
            </a:p>
          </p:txBody>
        </p:sp>
        <p:sp>
          <p:nvSpPr>
            <p:cNvPr id="25" name="AutoShape 5"/>
            <p:cNvSpPr>
              <a:spLocks noChangeArrowheads="1"/>
            </p:cNvSpPr>
            <p:nvPr/>
          </p:nvSpPr>
          <p:spPr bwMode="auto">
            <a:xfrm>
              <a:off x="4182" y="13929"/>
              <a:ext cx="1952" cy="733"/>
            </a:xfrm>
            <a:prstGeom prst="roundRect">
              <a:avLst>
                <a:gd name="adj" fmla="val 16667"/>
              </a:avLst>
            </a:pr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ru-RU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b="1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imes New Roman" pitchFamily="18" charset="0"/>
                  <a:ea typeface="Times New Roman" pitchFamily="18" charset="0"/>
                  <a:cs typeface="Times New Roman" pitchFamily="18" charset="0"/>
                </a:rPr>
                <a:t>Морбидный</a:t>
              </a:r>
              <a:endParaRPr kumimoji="0" lang="ru-RU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</a:endParaRPr>
            </a:p>
          </p:txBody>
        </p:sp>
        <p:sp>
          <p:nvSpPr>
            <p:cNvPr id="26" name="AutoShape 4"/>
            <p:cNvSpPr>
              <a:spLocks noChangeShapeType="1"/>
            </p:cNvSpPr>
            <p:nvPr/>
          </p:nvSpPr>
          <p:spPr bwMode="auto">
            <a:xfrm flipH="1" flipV="1">
              <a:off x="4555" y="11824"/>
              <a:ext cx="804" cy="2105"/>
            </a:xfrm>
            <a:prstGeom prst="straightConnector1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ru-RU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ru-RU"/>
            </a:p>
          </p:txBody>
        </p:sp>
        <p:sp>
          <p:nvSpPr>
            <p:cNvPr id="27" name="AutoShape 3"/>
            <p:cNvSpPr>
              <a:spLocks noChangeShapeType="1"/>
            </p:cNvSpPr>
            <p:nvPr/>
          </p:nvSpPr>
          <p:spPr bwMode="auto">
            <a:xfrm flipV="1">
              <a:off x="4430" y="11824"/>
              <a:ext cx="125" cy="1191"/>
            </a:xfrm>
            <a:prstGeom prst="straightConnector1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ru-RU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ru-RU"/>
            </a:p>
          </p:txBody>
        </p:sp>
        <p:sp>
          <p:nvSpPr>
            <p:cNvPr id="28" name="AutoShape 2"/>
            <p:cNvSpPr>
              <a:spLocks noChangeShapeType="1"/>
            </p:cNvSpPr>
            <p:nvPr/>
          </p:nvSpPr>
          <p:spPr bwMode="auto">
            <a:xfrm flipV="1">
              <a:off x="3918" y="11824"/>
              <a:ext cx="637" cy="499"/>
            </a:xfrm>
            <a:prstGeom prst="straightConnector1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ru-RU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ru-RU"/>
            </a:p>
          </p:txBody>
        </p:sp>
      </p:grpSp>
    </p:spTree>
  </p:cSld>
  <p:clrMapOvr>
    <a:masterClrMapping/>
  </p:clrMapOvr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ctr">
              <a:buNone/>
            </a:pPr>
            <a:r>
              <a:rPr lang="ru-RU" sz="4000" b="1" i="1" dirty="0" smtClean="0">
                <a:latin typeface="Times New Roman" pitchFamily="18" charset="0"/>
                <a:cs typeface="Times New Roman" pitchFamily="18" charset="0"/>
              </a:rPr>
              <a:t>Избыточный -</a:t>
            </a:r>
            <a:r>
              <a:rPr lang="ru-RU" sz="3200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статус формируется под воздействием рационов, содержащих избыточное количество энергии.</a:t>
            </a:r>
            <a:endParaRPr lang="ru-RU" sz="3200" b="1" dirty="0" smtClean="0"/>
          </a:p>
          <a:p>
            <a:pPr algn="ctr">
              <a:buNone/>
            </a:pPr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Выделяют 4 степени ожирения:</a:t>
            </a:r>
          </a:p>
          <a:p>
            <a:pPr>
              <a:buNone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I степень — избыток массы тела на 10–29 %, </a:t>
            </a:r>
          </a:p>
          <a:p>
            <a:pPr>
              <a:buNone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II степень — на 30–49 %, </a:t>
            </a:r>
          </a:p>
          <a:p>
            <a:pPr>
              <a:buNone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III степень —на 50–99 %    </a:t>
            </a:r>
          </a:p>
          <a:p>
            <a:pPr>
              <a:buNone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IV степень — на 100 % и более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.                             </a:t>
            </a:r>
            <a:endParaRPr lang="ru-RU" sz="1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Избыточный статус</a:t>
            </a:r>
            <a:endParaRPr lang="ru-RU" dirty="0"/>
          </a:p>
        </p:txBody>
      </p:sp>
    </p:spTree>
  </p:cSld>
  <p:clrMapOvr>
    <a:masterClrMapping/>
  </p:clrMapOvr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endParaRPr lang="ru-RU" sz="3500" b="1" i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3500" b="1" i="1" dirty="0" smtClean="0">
                <a:latin typeface="Times New Roman" pitchFamily="18" charset="0"/>
                <a:cs typeface="Times New Roman" pitchFamily="18" charset="0"/>
              </a:rPr>
              <a:t>Недостаточны</a:t>
            </a:r>
            <a:r>
              <a:rPr lang="ru-RU" b="1" i="1" dirty="0" smtClean="0">
                <a:latin typeface="Times New Roman" pitchFamily="18" charset="0"/>
                <a:cs typeface="Times New Roman" pitchFamily="18" charset="0"/>
              </a:rPr>
              <a:t>й статус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возникает при количественной или качественной недостаточности питания, при ограниченной или полной невозможности усвоения питательных веществ, или того и другого вместе, в результате чего могут нарушаться структура и функции, снижаются адаптационные возможности, уровень работоспособности и здоровья.</a:t>
            </a:r>
          </a:p>
          <a:p>
            <a:r>
              <a:rPr lang="ru-RU" sz="3500" b="1" i="1" dirty="0" err="1" smtClean="0">
                <a:latin typeface="Times New Roman" pitchFamily="18" charset="0"/>
                <a:cs typeface="Times New Roman" pitchFamily="18" charset="0"/>
              </a:rPr>
              <a:t>Преморбидный</a:t>
            </a:r>
            <a:r>
              <a:rPr lang="ru-RU" sz="35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i="1" dirty="0" smtClean="0">
                <a:latin typeface="Times New Roman" pitchFamily="18" charset="0"/>
                <a:cs typeface="Times New Roman" pitchFamily="18" charset="0"/>
              </a:rPr>
              <a:t>(скрытый) статус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характеризуется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микросимптомами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пищевой недостаточности, ухудшением функций основных физиологических систем, снижением общей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резистентности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и адаптационных резервов. Болезненных синдромов еще не обнаруживаем.</a:t>
            </a:r>
          </a:p>
          <a:p>
            <a:r>
              <a:rPr lang="ru-RU" sz="3500" b="1" i="1" dirty="0" smtClean="0">
                <a:latin typeface="Times New Roman" pitchFamily="18" charset="0"/>
                <a:cs typeface="Times New Roman" pitchFamily="18" charset="0"/>
              </a:rPr>
              <a:t>Болезненный </a:t>
            </a:r>
            <a:r>
              <a:rPr lang="ru-RU" sz="2900" b="1" i="1" dirty="0" smtClean="0">
                <a:latin typeface="Times New Roman" pitchFamily="18" charset="0"/>
                <a:cs typeface="Times New Roman" pitchFamily="18" charset="0"/>
              </a:rPr>
              <a:t>статус</a:t>
            </a:r>
            <a:r>
              <a:rPr lang="ru-RU" sz="35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намечаются не только функциональные и структурные нарушения, но и проявление отчетливого синдрома пищевой недостаточности, сопровождающегося нарушением обмена веществ, что подтверждается данными биохимических и клинических исследований.</a:t>
            </a:r>
          </a:p>
          <a:p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Недостаточный</a:t>
            </a:r>
            <a:endParaRPr lang="ru-RU" dirty="0"/>
          </a:p>
        </p:txBody>
      </p:sp>
    </p:spTree>
  </p:cSld>
  <p:clrMapOvr>
    <a:masterClrMapping/>
  </p:clrMapOvr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/>
        <p:txBody>
          <a:bodyPr>
            <a:normAutofit fontScale="62500" lnSpcReduction="20000"/>
          </a:bodyPr>
          <a:lstStyle/>
          <a:p>
            <a:pPr lvl="0">
              <a:buNone/>
            </a:pPr>
            <a:r>
              <a:rPr lang="ru-RU" sz="5100" b="1" i="1" dirty="0" smtClean="0">
                <a:latin typeface="Times New Roman" pitchFamily="18" charset="0"/>
                <a:cs typeface="Times New Roman" pitchFamily="18" charset="0"/>
              </a:rPr>
              <a:t>           Группы</a:t>
            </a:r>
          </a:p>
          <a:p>
            <a:pPr lvl="0">
              <a:buNone/>
            </a:pPr>
            <a:endParaRPr lang="en-US" sz="3600" b="1" i="1" dirty="0" smtClean="0">
              <a:latin typeface="Times New Roman" pitchFamily="18" charset="0"/>
              <a:cs typeface="Times New Roman" pitchFamily="18" charset="0"/>
            </a:endParaRPr>
          </a:p>
          <a:p>
            <a:pPr lvl="0"/>
            <a:r>
              <a:rPr lang="ru-RU" sz="3300" b="1" i="1" dirty="0" smtClean="0">
                <a:latin typeface="Times New Roman" pitchFamily="18" charset="0"/>
                <a:cs typeface="Times New Roman" pitchFamily="18" charset="0"/>
              </a:rPr>
              <a:t>       </a:t>
            </a:r>
            <a:r>
              <a:rPr lang="ru-RU" sz="3300" dirty="0" smtClean="0">
                <a:latin typeface="Times New Roman" pitchFamily="18" charset="0"/>
                <a:cs typeface="Times New Roman" pitchFamily="18" charset="0"/>
              </a:rPr>
              <a:t>Выделение  группы «риска» на основании  простых </a:t>
            </a:r>
            <a:r>
              <a:rPr lang="ru-RU" sz="3300" dirty="0" err="1" smtClean="0">
                <a:latin typeface="Times New Roman" pitchFamily="18" charset="0"/>
                <a:cs typeface="Times New Roman" pitchFamily="18" charset="0"/>
              </a:rPr>
              <a:t>соматометрических</a:t>
            </a:r>
            <a:r>
              <a:rPr lang="ru-RU" sz="33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3300" dirty="0" err="1" smtClean="0">
                <a:latin typeface="Times New Roman" pitchFamily="18" charset="0"/>
                <a:cs typeface="Times New Roman" pitchFamily="18" charset="0"/>
              </a:rPr>
              <a:t>общеклинических</a:t>
            </a:r>
            <a:r>
              <a:rPr lang="ru-RU" sz="3300" dirty="0" smtClean="0">
                <a:latin typeface="Times New Roman" pitchFamily="18" charset="0"/>
                <a:cs typeface="Times New Roman" pitchFamily="18" charset="0"/>
              </a:rPr>
              <a:t> и общелабораторных методов.</a:t>
            </a:r>
          </a:p>
          <a:p>
            <a:pPr lvl="0"/>
            <a:r>
              <a:rPr lang="ru-RU" sz="3300" dirty="0" smtClean="0">
                <a:latin typeface="Times New Roman" pitchFamily="18" charset="0"/>
                <a:cs typeface="Times New Roman" pitchFamily="18" charset="0"/>
              </a:rPr>
              <a:t>      Обследование лиц из группы «риска»  с использованием биохимических и функциональных показателей в амбулаторных или стационарных услови</a:t>
            </a:r>
            <a:r>
              <a:rPr lang="ru-RU" sz="3600" dirty="0" smtClean="0"/>
              <a:t>ях.</a:t>
            </a:r>
          </a:p>
          <a:p>
            <a:endParaRPr lang="en-US" sz="3600" b="1" i="1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sz="3600" b="1" i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/>
        <p:txBody>
          <a:bodyPr>
            <a:normAutofit fontScale="62500" lnSpcReduction="20000"/>
          </a:bodyPr>
          <a:lstStyle/>
          <a:p>
            <a:pPr>
              <a:buNone/>
            </a:pPr>
            <a:r>
              <a:rPr lang="ru-RU" sz="3600" b="1" i="1" dirty="0" smtClean="0">
                <a:latin typeface="Times New Roman" pitchFamily="18" charset="0"/>
                <a:cs typeface="Times New Roman" pitchFamily="18" charset="0"/>
              </a:rPr>
              <a:t>        </a:t>
            </a:r>
            <a:r>
              <a:rPr lang="ru-RU" sz="5100" b="1" i="1" dirty="0" smtClean="0">
                <a:latin typeface="Times New Roman" pitchFamily="18" charset="0"/>
                <a:cs typeface="Times New Roman" pitchFamily="18" charset="0"/>
              </a:rPr>
              <a:t>Индивидуум</a:t>
            </a:r>
          </a:p>
          <a:p>
            <a:pPr>
              <a:buNone/>
            </a:pPr>
            <a:endParaRPr lang="ru-RU" sz="5100" b="1" i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3800" dirty="0" smtClean="0">
                <a:latin typeface="Times New Roman" pitchFamily="18" charset="0"/>
                <a:cs typeface="Times New Roman" pitchFamily="18" charset="0"/>
              </a:rPr>
              <a:t>масса тела</a:t>
            </a:r>
          </a:p>
          <a:p>
            <a:r>
              <a:rPr lang="ru-RU" sz="3800" dirty="0" smtClean="0">
                <a:latin typeface="Times New Roman" pitchFamily="18" charset="0"/>
                <a:cs typeface="Times New Roman" pitchFamily="18" charset="0"/>
              </a:rPr>
              <a:t>ИМТ</a:t>
            </a:r>
            <a:br>
              <a:rPr lang="ru-RU" sz="38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800" dirty="0" smtClean="0">
                <a:latin typeface="Times New Roman" pitchFamily="18" charset="0"/>
                <a:cs typeface="Times New Roman" pitchFamily="18" charset="0"/>
              </a:rPr>
              <a:t>ТКС</a:t>
            </a:r>
          </a:p>
          <a:p>
            <a:r>
              <a:rPr lang="ru-RU" sz="3800" dirty="0" smtClean="0">
                <a:latin typeface="Times New Roman" pitchFamily="18" charset="0"/>
                <a:cs typeface="Times New Roman" pitchFamily="18" charset="0"/>
              </a:rPr>
              <a:t>содержание жира</a:t>
            </a:r>
          </a:p>
          <a:p>
            <a:r>
              <a:rPr lang="ru-RU" sz="3800" dirty="0" smtClean="0">
                <a:latin typeface="Times New Roman" pitchFamily="18" charset="0"/>
                <a:cs typeface="Times New Roman" pitchFamily="18" charset="0"/>
              </a:rPr>
              <a:t>клинические проявления</a:t>
            </a:r>
          </a:p>
          <a:p>
            <a:r>
              <a:rPr lang="ru-RU" sz="3800" dirty="0" smtClean="0">
                <a:latin typeface="Times New Roman" pitchFamily="18" charset="0"/>
                <a:cs typeface="Times New Roman" pitchFamily="18" charset="0"/>
              </a:rPr>
              <a:t>биохимические исследования</a:t>
            </a:r>
            <a:endParaRPr lang="ru-RU" sz="3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Технология определения</a:t>
            </a:r>
            <a:endParaRPr lang="ru-RU" dirty="0"/>
          </a:p>
        </p:txBody>
      </p:sp>
    </p:spTree>
  </p:cSld>
  <p:clrMapOvr>
    <a:masterClrMapping/>
  </p:clrMapOvr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Содержимое 6"/>
          <p:cNvGraphicFramePr>
            <a:graphicFrameLocks noGrp="1"/>
          </p:cNvGraphicFramePr>
          <p:nvPr>
            <p:ph idx="1"/>
          </p:nvPr>
        </p:nvGraphicFramePr>
        <p:xfrm>
          <a:off x="457200" y="1481138"/>
          <a:ext cx="8229600" cy="22250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743200"/>
                <a:gridCol w="2743200"/>
                <a:gridCol w="2743200"/>
              </a:tblGrid>
              <a:tr h="370840">
                <a:tc>
                  <a:txBody>
                    <a:bodyPr/>
                    <a:lstStyle/>
                    <a:p>
                      <a:r>
                        <a:rPr lang="ru-RU" dirty="0" smtClean="0"/>
                        <a:t>показатель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Описание,   расчет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        оценка</a:t>
                      </a:r>
                      <a:endParaRPr lang="ru-RU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5" name="Заголовок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Протокол № 2</a:t>
            </a:r>
            <a:endParaRPr lang="ru-RU" dirty="0"/>
          </a:p>
        </p:txBody>
      </p:sp>
    </p:spTree>
  </p:cSld>
  <p:clrMapOvr>
    <a:masterClrMapping/>
  </p:clrMapOvr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ru-RU" sz="3200" b="1" i="1" dirty="0" smtClean="0">
                <a:latin typeface="Times New Roman" pitchFamily="18" charset="0"/>
                <a:cs typeface="Times New Roman" pitchFamily="18" charset="0"/>
              </a:rPr>
              <a:t>                        масса тела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 см. таблицы, стр. 15, 16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 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идеальный теоретический вес (ИТВ):</a:t>
            </a:r>
          </a:p>
          <a:p>
            <a:pPr>
              <a:buNone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                            *ИТВ = Н* 0,7 – 50</a:t>
            </a:r>
          </a:p>
          <a:p>
            <a:pPr>
              <a:buNone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                            *ИТВ = 0,0082Н*L/2 ,</a:t>
            </a:r>
          </a:p>
          <a:p>
            <a:pPr>
              <a:buNone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где Н — рост, L — окружность грудной клетки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      </a:t>
            </a:r>
          </a:p>
          <a:p>
            <a:pPr>
              <a:buNone/>
            </a:pP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                  </a:t>
            </a:r>
            <a:r>
              <a:rPr lang="ru-RU" sz="3200" b="1" i="1" dirty="0" smtClean="0">
                <a:latin typeface="Times New Roman" pitchFamily="18" charset="0"/>
                <a:cs typeface="Times New Roman" pitchFamily="18" charset="0"/>
              </a:rPr>
              <a:t>индекс </a:t>
            </a:r>
            <a:r>
              <a:rPr lang="ru-RU" sz="3200" b="1" i="1" dirty="0" err="1" smtClean="0">
                <a:latin typeface="Times New Roman" pitchFamily="18" charset="0"/>
                <a:cs typeface="Times New Roman" pitchFamily="18" charset="0"/>
              </a:rPr>
              <a:t>Кетле</a:t>
            </a:r>
            <a:r>
              <a:rPr lang="ru-RU" sz="3200" b="1" i="1" dirty="0" smtClean="0">
                <a:latin typeface="Times New Roman" pitchFamily="18" charset="0"/>
                <a:cs typeface="Times New Roman" pitchFamily="18" charset="0"/>
              </a:rPr>
              <a:t>, ИМТ</a:t>
            </a:r>
            <a:r>
              <a:rPr lang="ru-RU" sz="3200" i="1" dirty="0" smtClean="0"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>
              <a:buNone/>
            </a:pP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ИМТ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= масса (кг) / длина тела (см</a:t>
            </a:r>
            <a:r>
              <a:rPr lang="ru-RU" sz="2400" baseline="30000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),</a:t>
            </a:r>
          </a:p>
          <a:p>
            <a:pPr>
              <a:buNone/>
            </a:pP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индекс </a:t>
            </a:r>
            <a:r>
              <a:rPr lang="ru-RU" sz="2400" b="1" dirty="0" err="1" smtClean="0">
                <a:latin typeface="Times New Roman" pitchFamily="18" charset="0"/>
                <a:cs typeface="Times New Roman" pitchFamily="18" charset="0"/>
              </a:rPr>
              <a:t>Кетле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= масса (кг) / длина тела</a:t>
            </a:r>
            <a:r>
              <a:rPr lang="ru-RU" sz="2400" baseline="30000" dirty="0" smtClean="0">
                <a:latin typeface="Times New Roman" pitchFamily="18" charset="0"/>
                <a:cs typeface="Times New Roman" pitchFamily="18" charset="0"/>
              </a:rPr>
              <a:t>2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(м</a:t>
            </a:r>
            <a:r>
              <a:rPr lang="ru-RU" sz="2400" baseline="30000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).</a:t>
            </a:r>
          </a:p>
          <a:p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Технология определения (инд.)</a:t>
            </a:r>
            <a:endParaRPr lang="ru-RU" dirty="0"/>
          </a:p>
        </p:txBody>
      </p:sp>
    </p:spTree>
  </p:cSld>
  <p:clrMapOvr>
    <a:masterClrMapping/>
  </p:clrMapOvr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/>
        <p:txBody>
          <a:bodyPr>
            <a:normAutofit lnSpcReduction="10000"/>
          </a:bodyPr>
          <a:lstStyle/>
          <a:p>
            <a:pPr>
              <a:buFont typeface="Wingdings" pitchFamily="2" charset="2"/>
              <a:buChar char="Ø"/>
            </a:pPr>
            <a:r>
              <a:rPr lang="ru-RU" dirty="0" smtClean="0"/>
              <a:t>       Нормальный диапазон = 18,6-25,5 (20,0-25,0)</a:t>
            </a:r>
          </a:p>
          <a:p>
            <a:pPr>
              <a:buFont typeface="Wingdings" pitchFamily="2" charset="2"/>
              <a:buChar char="Ø"/>
            </a:pPr>
            <a:r>
              <a:rPr lang="ru-RU" dirty="0" smtClean="0"/>
              <a:t>       Степени хронической энергетической недостаточности </a:t>
            </a:r>
          </a:p>
          <a:p>
            <a:pPr>
              <a:buFont typeface="Wingdings" pitchFamily="2" charset="2"/>
              <a:buChar char="ü"/>
            </a:pPr>
            <a:r>
              <a:rPr lang="ru-RU" dirty="0" smtClean="0"/>
              <a:t>менее 16, 0 = 3</a:t>
            </a:r>
          </a:p>
          <a:p>
            <a:pPr>
              <a:buFont typeface="Wingdings" pitchFamily="2" charset="2"/>
              <a:buChar char="ü"/>
            </a:pPr>
            <a:r>
              <a:rPr lang="ru-RU" dirty="0" smtClean="0"/>
              <a:t>16,0-17,5    = 2</a:t>
            </a:r>
          </a:p>
          <a:p>
            <a:pPr>
              <a:buFont typeface="Wingdings" pitchFamily="2" charset="2"/>
              <a:buChar char="ü"/>
            </a:pPr>
            <a:r>
              <a:rPr lang="ru-RU" dirty="0" smtClean="0"/>
              <a:t>17,5-18,5    = 1</a:t>
            </a:r>
          </a:p>
          <a:p>
            <a:endParaRPr lang="ru-RU" dirty="0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/>
        <p:txBody>
          <a:bodyPr>
            <a:normAutofit lnSpcReduction="10000"/>
          </a:bodyPr>
          <a:lstStyle/>
          <a:p>
            <a:r>
              <a:rPr lang="ru-RU" dirty="0" smtClean="0"/>
              <a:t>Избыточная масса     25,0-30,0</a:t>
            </a:r>
          </a:p>
          <a:p>
            <a:endParaRPr lang="ru-RU" dirty="0" smtClean="0"/>
          </a:p>
          <a:p>
            <a:r>
              <a:rPr lang="ru-RU" dirty="0" smtClean="0"/>
              <a:t>Степени ожирения</a:t>
            </a:r>
          </a:p>
          <a:p>
            <a:pPr>
              <a:buFont typeface="Wingdings" pitchFamily="2" charset="2"/>
              <a:buChar char="ü"/>
            </a:pPr>
            <a:r>
              <a:rPr lang="ru-RU" dirty="0" smtClean="0"/>
              <a:t>30,0-35,0  = 1</a:t>
            </a:r>
          </a:p>
          <a:p>
            <a:pPr>
              <a:buFont typeface="Wingdings" pitchFamily="2" charset="2"/>
              <a:buChar char="ü"/>
            </a:pPr>
            <a:r>
              <a:rPr lang="ru-RU" dirty="0" smtClean="0"/>
              <a:t>35,0-40,0  = 2</a:t>
            </a:r>
          </a:p>
          <a:p>
            <a:pPr>
              <a:buFont typeface="Wingdings" pitchFamily="2" charset="2"/>
              <a:buChar char="ü"/>
            </a:pPr>
            <a:r>
              <a:rPr lang="ru-RU" dirty="0" smtClean="0"/>
              <a:t>более 40,0 = 3</a:t>
            </a:r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Классификация ИМТ</a:t>
            </a:r>
            <a:endParaRPr lang="ru-RU" dirty="0"/>
          </a:p>
        </p:txBody>
      </p:sp>
    </p:spTree>
  </p:cSld>
  <p:clrMapOvr>
    <a:masterClrMapping/>
  </p:clrMapOvr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ru-RU" dirty="0" smtClean="0"/>
              <a:t> </a:t>
            </a:r>
            <a:r>
              <a:rPr lang="ru-RU" sz="2900" dirty="0" smtClean="0">
                <a:latin typeface="Times New Roman" pitchFamily="18" charset="0"/>
                <a:cs typeface="Times New Roman" pitchFamily="18" charset="0"/>
              </a:rPr>
              <a:t>Толщина кожно-жировой складки  измеряется с помощью специального прибора — </a:t>
            </a:r>
            <a:r>
              <a:rPr lang="ru-RU" sz="2900" dirty="0" err="1" smtClean="0">
                <a:latin typeface="Times New Roman" pitchFamily="18" charset="0"/>
                <a:cs typeface="Times New Roman" pitchFamily="18" charset="0"/>
              </a:rPr>
              <a:t>калипера</a:t>
            </a:r>
            <a:r>
              <a:rPr lang="ru-RU" sz="29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r>
              <a:rPr lang="ru-RU" sz="2900" dirty="0" smtClean="0">
                <a:latin typeface="Times New Roman" pitchFamily="18" charset="0"/>
                <a:cs typeface="Times New Roman" pitchFamily="18" charset="0"/>
              </a:rPr>
              <a:t> Для получения сопоставимых данных </a:t>
            </a:r>
            <a:r>
              <a:rPr lang="ru-RU" sz="2900" dirty="0" err="1" smtClean="0">
                <a:latin typeface="Times New Roman" pitchFamily="18" charset="0"/>
                <a:cs typeface="Times New Roman" pitchFamily="18" charset="0"/>
              </a:rPr>
              <a:t>калипер</a:t>
            </a:r>
            <a:r>
              <a:rPr lang="ru-RU" sz="2900" dirty="0" smtClean="0">
                <a:latin typeface="Times New Roman" pitchFamily="18" charset="0"/>
                <a:cs typeface="Times New Roman" pitchFamily="18" charset="0"/>
              </a:rPr>
              <a:t> (штангенциркуль) должен иметь стандартную поверхность контакта (20—40 мм</a:t>
            </a:r>
            <a:r>
              <a:rPr lang="ru-RU" sz="2900" baseline="30000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ru-RU" sz="2900" dirty="0" smtClean="0">
                <a:latin typeface="Times New Roman" pitchFamily="18" charset="0"/>
                <a:cs typeface="Times New Roman" pitchFamily="18" charset="0"/>
              </a:rPr>
              <a:t>), цену деления (0,1 мм) и постоянное давление (10 г/мм</a:t>
            </a:r>
            <a:r>
              <a:rPr lang="ru-RU" sz="2900" baseline="30000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ru-RU" sz="2900" dirty="0" smtClean="0">
                <a:latin typeface="Times New Roman" pitchFamily="18" charset="0"/>
                <a:cs typeface="Times New Roman" pitchFamily="18" charset="0"/>
              </a:rPr>
              <a:t>) в процессе измерений.</a:t>
            </a:r>
          </a:p>
          <a:p>
            <a:pPr lvl="0"/>
            <a:r>
              <a:rPr lang="ru-RU" sz="2900" dirty="0" smtClean="0">
                <a:latin typeface="Times New Roman" pitchFamily="18" charset="0"/>
                <a:cs typeface="Times New Roman" pitchFamily="18" charset="0"/>
              </a:rPr>
              <a:t>Измерение толщины кожно-жировой складки производят в трех точках:</a:t>
            </a:r>
          </a:p>
          <a:p>
            <a:pPr lvl="0">
              <a:buFont typeface="Wingdings" pitchFamily="2" charset="2"/>
              <a:buChar char="ü"/>
            </a:pPr>
            <a:r>
              <a:rPr lang="ru-RU" sz="2900" dirty="0" smtClean="0">
                <a:latin typeface="Times New Roman" pitchFamily="18" charset="0"/>
                <a:cs typeface="Times New Roman" pitchFamily="18" charset="0"/>
              </a:rPr>
              <a:t>по средней подмышечной линии слева на уровне грудного соска, </a:t>
            </a:r>
          </a:p>
          <a:p>
            <a:pPr lvl="0">
              <a:buFont typeface="Wingdings" pitchFamily="2" charset="2"/>
              <a:buChar char="ü"/>
            </a:pPr>
            <a:r>
              <a:rPr lang="ru-RU" sz="2900" dirty="0" smtClean="0">
                <a:latin typeface="Times New Roman" pitchFamily="18" charset="0"/>
                <a:cs typeface="Times New Roman" pitchFamily="18" charset="0"/>
              </a:rPr>
              <a:t>на уровне пупка слева на середине расстояния между пупком и проекцией наружного края прямой мышцы живота, </a:t>
            </a:r>
          </a:p>
          <a:p>
            <a:pPr lvl="0">
              <a:buFont typeface="Wingdings" pitchFamily="2" charset="2"/>
              <a:buChar char="ü"/>
            </a:pPr>
            <a:r>
              <a:rPr lang="ru-RU" sz="2900" dirty="0" smtClean="0">
                <a:latin typeface="Times New Roman" pitchFamily="18" charset="0"/>
                <a:cs typeface="Times New Roman" pitchFamily="18" charset="0"/>
              </a:rPr>
              <a:t>под углом левой лопатки.</a:t>
            </a:r>
          </a:p>
          <a:p>
            <a:r>
              <a:rPr lang="ru-RU" sz="2900" dirty="0" smtClean="0">
                <a:latin typeface="Times New Roman" pitchFamily="18" charset="0"/>
                <a:cs typeface="Times New Roman" pitchFamily="18" charset="0"/>
              </a:rPr>
              <a:t> Рассчитывают среднюю величину КЖС из измерений в трех точках.                       </a:t>
            </a:r>
            <a:r>
              <a:rPr lang="ru-RU" sz="2900" b="1" i="1" dirty="0" smtClean="0">
                <a:latin typeface="Times New Roman" pitchFamily="18" charset="0"/>
                <a:cs typeface="Times New Roman" pitchFamily="18" charset="0"/>
              </a:rPr>
              <a:t>Норматив</a:t>
            </a:r>
            <a:r>
              <a:rPr lang="ru-RU" sz="2900" dirty="0" smtClean="0">
                <a:latin typeface="Times New Roman" pitchFamily="18" charset="0"/>
                <a:cs typeface="Times New Roman" pitchFamily="18" charset="0"/>
              </a:rPr>
              <a:t> : 4 – 14 см</a:t>
            </a:r>
            <a:endParaRPr lang="ru-RU" sz="29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dirty="0" smtClean="0"/>
              <a:t>Толщина кожно-жировой складки (ТКС)</a:t>
            </a:r>
            <a:endParaRPr lang="ru-RU" dirty="0"/>
          </a:p>
        </p:txBody>
      </p:sp>
    </p:spTree>
  </p:cSld>
  <p:clrMapOvr>
    <a:masterClrMapping/>
  </p:clrMapOvr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err="1" smtClean="0"/>
              <a:t>калипер</a:t>
            </a:r>
            <a:endParaRPr lang="ru-RU" dirty="0" smtClean="0"/>
          </a:p>
          <a:p>
            <a:r>
              <a:rPr lang="ru-RU" dirty="0" smtClean="0"/>
              <a:t>точки</a:t>
            </a:r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Толщина ТКС</a:t>
            </a:r>
            <a:endParaRPr lang="ru-RU" dirty="0"/>
          </a:p>
        </p:txBody>
      </p:sp>
    </p:spTree>
  </p:cSld>
  <p:clrMapOvr>
    <a:masterClrMapping/>
  </p:clrMapOvr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pPr lvl="0" algn="ctr">
              <a:buNone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                 Один  из доступных методов -</a:t>
            </a:r>
          </a:p>
          <a:p>
            <a:pPr algn="ctr">
              <a:buNone/>
            </a:pPr>
            <a:r>
              <a:rPr lang="ru-RU" sz="2800" b="1" i="1" dirty="0" smtClean="0">
                <a:latin typeface="Times New Roman" pitchFamily="18" charset="0"/>
                <a:cs typeface="Times New Roman" pitchFamily="18" charset="0"/>
              </a:rPr>
              <a:t>измерение толщины кожно-жировой складки в области трехглавой мышцы плеча -</a:t>
            </a:r>
          </a:p>
          <a:p>
            <a:pPr lvl="1">
              <a:buFont typeface="Wingdings" pitchFamily="2" charset="2"/>
              <a:buChar char="ü"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на задней поверхности плеча посередине расстоя­ния между латеральным концом ости лопатки (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акромион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) и локтевым отростком локтевой кости.</a:t>
            </a:r>
          </a:p>
          <a:p>
            <a:pPr lvl="1">
              <a:buFont typeface="Wingdings" pitchFamily="2" charset="2"/>
              <a:buChar char="ü"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Рука должна свободно висеть вдоль туловища.</a:t>
            </a:r>
          </a:p>
          <a:p>
            <a:pPr lvl="1">
              <a:buFont typeface="Wingdings" pitchFamily="2" charset="2"/>
              <a:buChar char="ü"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Зажимают кожно-жировую складку в продольном направлении  между большим и указательным пальцем на 1 см выше места прикладывания ножек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калипера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. </a:t>
            </a:r>
          </a:p>
          <a:p>
            <a:pPr lvl="1"/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При нормаль­ной упитанности толщина кожно-жировой складки у мужчин не превышает 15 мм, а у женщин — 25 мм.</a:t>
            </a:r>
          </a:p>
          <a:p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ТКС</a:t>
            </a:r>
            <a:endParaRPr lang="ru-RU" dirty="0"/>
          </a:p>
        </p:txBody>
      </p:sp>
    </p:spTree>
  </p:cSld>
  <p:clrMapOvr>
    <a:masterClrMapping/>
  </p:clrMapOvr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Содержимое 4"/>
          <p:cNvSpPr>
            <a:spLocks noGrp="1"/>
          </p:cNvSpPr>
          <p:nvPr>
            <p:ph sz="half" idx="1"/>
          </p:nvPr>
        </p:nvSpPr>
        <p:spPr/>
        <p:txBody>
          <a:bodyPr>
            <a:normAutofit fontScale="92500" lnSpcReduction="10000"/>
          </a:bodyPr>
          <a:lstStyle/>
          <a:p>
            <a:pPr lvl="0"/>
            <a:r>
              <a:rPr lang="ru-RU" dirty="0" smtClean="0"/>
              <a:t>Рассчитывается по </a:t>
            </a:r>
            <a:r>
              <a:rPr lang="ru-RU" i="1" dirty="0" smtClean="0"/>
              <a:t>формуле:</a:t>
            </a:r>
          </a:p>
          <a:p>
            <a:pPr>
              <a:buNone/>
            </a:pPr>
            <a:endParaRPr lang="ru-RU" dirty="0" smtClean="0"/>
          </a:p>
          <a:p>
            <a:pPr>
              <a:buNone/>
            </a:pPr>
            <a:r>
              <a:rPr lang="ru-RU" b="1" dirty="0" smtClean="0"/>
              <a:t>        Д(%) = </a:t>
            </a:r>
          </a:p>
          <a:p>
            <a:pPr>
              <a:buNone/>
            </a:pPr>
            <a:r>
              <a:rPr lang="ru-RU" b="1" dirty="0" smtClean="0"/>
              <a:t> М </a:t>
            </a:r>
            <a:r>
              <a:rPr lang="ru-RU" b="1" dirty="0" err="1" smtClean="0"/>
              <a:t>х</a:t>
            </a:r>
            <a:r>
              <a:rPr lang="ru-RU" b="1" dirty="0" smtClean="0"/>
              <a:t> С  </a:t>
            </a:r>
            <a:r>
              <a:rPr lang="ru-RU" b="1" dirty="0" err="1" smtClean="0"/>
              <a:t>х</a:t>
            </a:r>
            <a:r>
              <a:rPr lang="ru-RU" b="1" dirty="0" smtClean="0"/>
              <a:t>  0,0632, </a:t>
            </a:r>
          </a:p>
          <a:p>
            <a:pPr>
              <a:buNone/>
            </a:pPr>
            <a:r>
              <a:rPr lang="ru-RU" sz="1900" dirty="0" smtClean="0"/>
              <a:t>где</a:t>
            </a:r>
          </a:p>
          <a:p>
            <a:pPr>
              <a:buFont typeface="Courier New" pitchFamily="49" charset="0"/>
              <a:buChar char="o"/>
            </a:pPr>
            <a:r>
              <a:rPr lang="ru-RU" dirty="0" smtClean="0"/>
              <a:t>  М – толщина кожно-жировой складки (мм), </a:t>
            </a:r>
          </a:p>
          <a:p>
            <a:pPr>
              <a:buFont typeface="Courier New" pitchFamily="49" charset="0"/>
              <a:buChar char="o"/>
            </a:pPr>
            <a:r>
              <a:rPr lang="ru-RU" dirty="0" smtClean="0"/>
              <a:t>  С – поверхность тела  (м2)</a:t>
            </a:r>
          </a:p>
          <a:p>
            <a:endParaRPr lang="ru-RU" dirty="0"/>
          </a:p>
        </p:txBody>
      </p:sp>
      <p:sp>
        <p:nvSpPr>
          <p:cNvPr id="6" name="Содержимое 5"/>
          <p:cNvSpPr>
            <a:spLocks noGrp="1"/>
          </p:cNvSpPr>
          <p:nvPr>
            <p:ph sz="half" idx="2"/>
          </p:nvPr>
        </p:nvSpPr>
        <p:spPr/>
        <p:txBody>
          <a:bodyPr>
            <a:normAutofit fontScale="92500" lnSpcReduction="10000"/>
          </a:bodyPr>
          <a:lstStyle/>
          <a:p>
            <a:r>
              <a:rPr lang="ru-RU" i="1" dirty="0" smtClean="0"/>
              <a:t>Поверхность тела          </a:t>
            </a:r>
            <a:r>
              <a:rPr lang="ru-RU" dirty="0" smtClean="0"/>
              <a:t>(м2)</a:t>
            </a:r>
          </a:p>
          <a:p>
            <a:pPr algn="ctr">
              <a:buFont typeface="Courier New" pitchFamily="49" charset="0"/>
              <a:buChar char="o"/>
            </a:pPr>
            <a:r>
              <a:rPr lang="ru-RU" sz="2400" dirty="0" smtClean="0"/>
              <a:t>45 кг = 1,482</a:t>
            </a:r>
          </a:p>
          <a:p>
            <a:pPr algn="ctr">
              <a:buFont typeface="Courier New" pitchFamily="49" charset="0"/>
              <a:buChar char="o"/>
            </a:pPr>
            <a:r>
              <a:rPr lang="ru-RU" sz="2400" dirty="0" smtClean="0"/>
              <a:t>50 кг = 1,525</a:t>
            </a:r>
          </a:p>
          <a:p>
            <a:pPr algn="ctr">
              <a:buFont typeface="Courier New" pitchFamily="49" charset="0"/>
              <a:buChar char="o"/>
            </a:pPr>
            <a:r>
              <a:rPr lang="ru-RU" sz="2400" dirty="0" smtClean="0"/>
              <a:t>55 кг = 1,625</a:t>
            </a:r>
          </a:p>
          <a:p>
            <a:pPr algn="ctr">
              <a:buFont typeface="Courier New" pitchFamily="49" charset="0"/>
              <a:buChar char="o"/>
            </a:pPr>
            <a:r>
              <a:rPr lang="ru-RU" sz="2400" dirty="0" smtClean="0"/>
              <a:t>60 кг = 1,729</a:t>
            </a:r>
          </a:p>
          <a:p>
            <a:pPr algn="ctr">
              <a:buFont typeface="Courier New" pitchFamily="49" charset="0"/>
              <a:buChar char="o"/>
            </a:pPr>
            <a:r>
              <a:rPr lang="ru-RU" sz="2400" dirty="0" smtClean="0"/>
              <a:t>65 кг = 1,820</a:t>
            </a:r>
          </a:p>
          <a:p>
            <a:pPr algn="ctr">
              <a:buFont typeface="Courier New" pitchFamily="49" charset="0"/>
              <a:buChar char="o"/>
            </a:pPr>
            <a:r>
              <a:rPr lang="ru-RU" sz="2400" dirty="0" smtClean="0"/>
              <a:t>70 кг = 1,922</a:t>
            </a:r>
          </a:p>
          <a:p>
            <a:pPr algn="ctr">
              <a:buFont typeface="Courier New" pitchFamily="49" charset="0"/>
              <a:buChar char="o"/>
            </a:pPr>
            <a:r>
              <a:rPr lang="ru-RU" sz="2400" dirty="0" smtClean="0"/>
              <a:t>75 кг = 2,008</a:t>
            </a:r>
          </a:p>
          <a:p>
            <a:pPr algn="ctr">
              <a:buFont typeface="Courier New" pitchFamily="49" charset="0"/>
              <a:buChar char="o"/>
            </a:pPr>
            <a:r>
              <a:rPr lang="ru-RU" sz="2400" dirty="0" smtClean="0"/>
              <a:t>80 кг = 2,098</a:t>
            </a:r>
          </a:p>
          <a:p>
            <a:pPr algn="ctr">
              <a:buFont typeface="Courier New" pitchFamily="49" charset="0"/>
              <a:buChar char="o"/>
            </a:pPr>
            <a:r>
              <a:rPr lang="ru-RU" sz="2400" dirty="0" smtClean="0"/>
              <a:t>85 кг = 2,155</a:t>
            </a:r>
          </a:p>
          <a:p>
            <a:pPr algn="ctr">
              <a:buFont typeface="Courier New" pitchFamily="49" charset="0"/>
              <a:buChar char="o"/>
            </a:pPr>
            <a:r>
              <a:rPr lang="ru-RU" sz="2400" dirty="0" smtClean="0"/>
              <a:t>90 кг = 2,262</a:t>
            </a:r>
            <a:endParaRPr lang="ru-RU" sz="2400" dirty="0"/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Содержание жира</a:t>
            </a:r>
            <a:endParaRPr lang="ru-RU" dirty="0"/>
          </a:p>
        </p:txBody>
      </p:sp>
    </p:spTree>
  </p:cSld>
  <p:clrMapOvr>
    <a:masterClrMapping/>
  </p:clrMapOvr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Стр. 21</a:t>
            </a:r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dirty="0" smtClean="0"/>
              <a:t>Основные клинические показатели</a:t>
            </a:r>
            <a:endParaRPr lang="ru-RU" dirty="0"/>
          </a:p>
        </p:txBody>
      </p:sp>
    </p:spTree>
  </p:cSld>
  <p:clrMapOvr>
    <a:masterClrMapping/>
  </p:clrMapOvr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См. стр. 21</a:t>
            </a:r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dirty="0" smtClean="0"/>
              <a:t>Основные клинические показатели (</a:t>
            </a:r>
            <a:r>
              <a:rPr lang="ru-RU" sz="3100" i="1" dirty="0" smtClean="0"/>
              <a:t>продолжение</a:t>
            </a:r>
            <a:r>
              <a:rPr lang="ru-RU" dirty="0" smtClean="0"/>
              <a:t>)</a:t>
            </a:r>
            <a:endParaRPr lang="ru-RU" dirty="0"/>
          </a:p>
        </p:txBody>
      </p:sp>
    </p:spTree>
  </p:cSld>
  <p:clrMapOvr>
    <a:masterClrMapping/>
  </p:clrMapOvr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См. стр.21</a:t>
            </a:r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dirty="0" smtClean="0"/>
              <a:t>Основные клинические показатели (</a:t>
            </a:r>
            <a:r>
              <a:rPr lang="ru-RU" sz="3100" i="1" dirty="0" smtClean="0"/>
              <a:t>продолжение)</a:t>
            </a:r>
            <a:endParaRPr lang="ru-RU" sz="3100" i="1" dirty="0"/>
          </a:p>
        </p:txBody>
      </p:sp>
    </p:spTree>
  </p:cSld>
  <p:clrMapOvr>
    <a:masterClrMapping/>
  </p:clrMapOvr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Содержимое 4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ru-RU" dirty="0" smtClean="0"/>
              <a:t>См. стр.22</a:t>
            </a:r>
            <a:endParaRPr lang="ru-RU" dirty="0"/>
          </a:p>
        </p:txBody>
      </p:sp>
      <p:sp>
        <p:nvSpPr>
          <p:cNvPr id="6" name="Содержимое 5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ru-RU" dirty="0" smtClean="0"/>
              <a:t>См. стр.23</a:t>
            </a:r>
            <a:endParaRPr lang="ru-RU" dirty="0"/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Биохимические показатели</a:t>
            </a:r>
            <a:endParaRPr lang="ru-RU" dirty="0"/>
          </a:p>
        </p:txBody>
      </p:sp>
    </p:spTree>
  </p:cSld>
  <p:clrMapOvr>
    <a:masterClrMapping/>
  </p:clrMapOvr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b="1" dirty="0" smtClean="0"/>
              <a:t>Заключение:</a:t>
            </a:r>
            <a:r>
              <a:rPr lang="ru-RU" dirty="0" smtClean="0"/>
              <a:t> тип (вид) пищевого статуса ?????</a:t>
            </a:r>
          </a:p>
          <a:p>
            <a:r>
              <a:rPr lang="en-US" b="1" dirty="0" smtClean="0"/>
              <a:t>NB</a:t>
            </a:r>
            <a:r>
              <a:rPr lang="ru-RU" b="1" dirty="0" smtClean="0"/>
              <a:t>!</a:t>
            </a:r>
            <a:r>
              <a:rPr lang="ru-RU" dirty="0" smtClean="0"/>
              <a:t> </a:t>
            </a:r>
            <a:r>
              <a:rPr lang="ru-RU" i="1" dirty="0" smtClean="0"/>
              <a:t>Дополнить сведениями о витаминной и минеральной составляющей</a:t>
            </a:r>
          </a:p>
          <a:p>
            <a:r>
              <a:rPr lang="ru-RU" b="1" dirty="0" smtClean="0"/>
              <a:t>Рекомендации</a:t>
            </a:r>
            <a:r>
              <a:rPr lang="ru-RU" dirty="0" smtClean="0"/>
              <a:t>.</a:t>
            </a:r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Протокол  № 2</a:t>
            </a:r>
            <a:endParaRPr lang="ru-RU" dirty="0"/>
          </a:p>
        </p:txBody>
      </p:sp>
    </p:spTree>
  </p:cSld>
  <p:clrMapOvr>
    <a:masterClrMapping/>
  </p:clrMapOvr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sz="3200" dirty="0" smtClean="0"/>
          </a:p>
          <a:p>
            <a:r>
              <a:rPr lang="ru-RU" sz="3200" dirty="0" smtClean="0"/>
              <a:t>Мужчины</a:t>
            </a:r>
          </a:p>
          <a:p>
            <a:pPr>
              <a:buNone/>
            </a:pPr>
            <a:r>
              <a:rPr lang="ru-RU" sz="3200" dirty="0" smtClean="0"/>
              <a:t>               </a:t>
            </a:r>
            <a:r>
              <a:rPr lang="en-US" sz="3200" dirty="0" smtClean="0"/>
              <a:t>Q</a:t>
            </a:r>
            <a:r>
              <a:rPr lang="ru-RU" sz="3200" dirty="0" smtClean="0"/>
              <a:t> </a:t>
            </a:r>
            <a:r>
              <a:rPr lang="en-US" sz="3200" dirty="0" smtClean="0"/>
              <a:t> </a:t>
            </a:r>
            <a:r>
              <a:rPr lang="ru-RU" sz="3200" dirty="0" smtClean="0"/>
              <a:t>= 815 + 36,6 </a:t>
            </a:r>
            <a:r>
              <a:rPr lang="ru-RU" sz="3200" dirty="0" err="1" smtClean="0"/>
              <a:t>х</a:t>
            </a:r>
            <a:r>
              <a:rPr lang="ru-RU" sz="3200" dirty="0" smtClean="0"/>
              <a:t> </a:t>
            </a:r>
            <a:r>
              <a:rPr lang="en-US" sz="3200" dirty="0" smtClean="0"/>
              <a:t>W</a:t>
            </a:r>
            <a:r>
              <a:rPr lang="ru-RU" sz="3200" dirty="0" smtClean="0"/>
              <a:t> </a:t>
            </a:r>
          </a:p>
          <a:p>
            <a:r>
              <a:rPr lang="ru-RU" sz="3200" dirty="0" smtClean="0"/>
              <a:t>Женщины</a:t>
            </a:r>
          </a:p>
          <a:p>
            <a:pPr>
              <a:buNone/>
            </a:pPr>
            <a:r>
              <a:rPr lang="ru-RU" sz="3200" dirty="0" smtClean="0"/>
              <a:t>               </a:t>
            </a:r>
            <a:r>
              <a:rPr lang="en-US" sz="3200" dirty="0" smtClean="0"/>
              <a:t>Q</a:t>
            </a:r>
            <a:r>
              <a:rPr lang="ru-RU" sz="3200" dirty="0" smtClean="0"/>
              <a:t> </a:t>
            </a:r>
            <a:r>
              <a:rPr lang="en-US" sz="3200" dirty="0" smtClean="0"/>
              <a:t> </a:t>
            </a:r>
            <a:r>
              <a:rPr lang="ru-RU" sz="3200" dirty="0" smtClean="0"/>
              <a:t>= 530 + 31,1 </a:t>
            </a:r>
            <a:r>
              <a:rPr lang="ru-RU" sz="3200" dirty="0" err="1" smtClean="0"/>
              <a:t>х</a:t>
            </a:r>
            <a:r>
              <a:rPr lang="ru-RU" sz="3200" dirty="0" smtClean="0"/>
              <a:t> </a:t>
            </a:r>
            <a:r>
              <a:rPr lang="en-US" sz="3200" dirty="0" smtClean="0"/>
              <a:t>W</a:t>
            </a:r>
            <a:r>
              <a:rPr lang="ru-RU" sz="3200" dirty="0" smtClean="0"/>
              <a:t>,</a:t>
            </a:r>
          </a:p>
          <a:p>
            <a:pPr>
              <a:buNone/>
            </a:pPr>
            <a:endParaRPr lang="ru-RU" sz="2000" dirty="0" smtClean="0"/>
          </a:p>
          <a:p>
            <a:pPr>
              <a:buNone/>
            </a:pPr>
            <a:r>
              <a:rPr lang="ru-RU" sz="2000" dirty="0" smtClean="0"/>
              <a:t>    *</a:t>
            </a:r>
            <a:r>
              <a:rPr lang="en-US" sz="2000" dirty="0" smtClean="0"/>
              <a:t>W – </a:t>
            </a:r>
            <a:r>
              <a:rPr lang="ru-RU" sz="2000" dirty="0" smtClean="0"/>
              <a:t>идеальный теоретический вес</a:t>
            </a:r>
            <a:endParaRPr lang="ru-RU" sz="2000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3200" dirty="0" smtClean="0"/>
              <a:t>Рекомендации. Расчет калорийности для поддержания идеального веса</a:t>
            </a:r>
            <a:endParaRPr lang="ru-RU" sz="3200" dirty="0"/>
          </a:p>
        </p:txBody>
      </p:sp>
    </p:spTree>
  </p:cSld>
  <p:clrMapOvr>
    <a:masterClrMapping/>
  </p:clrMapOvr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>
              <a:buNone/>
            </a:pPr>
            <a:r>
              <a:rPr lang="ru-RU" b="1" i="1" dirty="0" smtClean="0">
                <a:latin typeface="Times New Roman" pitchFamily="18" charset="0"/>
                <a:cs typeface="Times New Roman" pitchFamily="18" charset="0"/>
              </a:rPr>
              <a:t>Условие: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Девушка, рост 164 см, масса 70 кг</a:t>
            </a:r>
          </a:p>
          <a:p>
            <a:pPr>
              <a:buNone/>
            </a:pPr>
            <a:r>
              <a:rPr lang="ru-RU" b="1" i="1" dirty="0" smtClean="0">
                <a:latin typeface="Times New Roman" pitchFamily="18" charset="0"/>
                <a:cs typeface="Times New Roman" pitchFamily="18" charset="0"/>
              </a:rPr>
              <a:t>Решение: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ИТВ = 164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х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0,7 – 50 = 64,8 (65) кг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Q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= 530 + 31,1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х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65 = 2551 ккал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Ежедневно  2551: 4=600 (</a:t>
            </a:r>
            <a:r>
              <a:rPr lang="ru-RU" sz="1800" i="1" dirty="0" smtClean="0">
                <a:latin typeface="Times New Roman" pitchFamily="18" charset="0"/>
                <a:cs typeface="Times New Roman" pitchFamily="18" charset="0"/>
              </a:rPr>
              <a:t>не более 20-25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%)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70 – 65 = 5 кг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5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х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6800* ккал = 34000ккал («лишние»)</a:t>
            </a:r>
            <a:endParaRPr lang="en-US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2551 – 600 = 1951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34000  : 600 = 56 дней 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*</a:t>
            </a:r>
            <a:r>
              <a:rPr lang="ru-RU" sz="2200" i="1" dirty="0" smtClean="0">
                <a:latin typeface="Times New Roman" pitchFamily="18" charset="0"/>
                <a:cs typeface="Times New Roman" pitchFamily="18" charset="0"/>
              </a:rPr>
              <a:t>Прибавка в весе на 1 кг = 6800ккал</a:t>
            </a:r>
            <a:endParaRPr lang="ru-RU" sz="2200" i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Пример</a:t>
            </a:r>
            <a:endParaRPr lang="ru-RU" dirty="0"/>
          </a:p>
        </p:txBody>
      </p:sp>
    </p:spTree>
  </p:cSld>
  <p:clrMapOvr>
    <a:masterClrMapping/>
  </p:clrMapOvr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r>
              <a:rPr lang="ru-RU" sz="2400" dirty="0" smtClean="0"/>
              <a:t>Молодцы!!!!!!!!</a:t>
            </a:r>
          </a:p>
          <a:p>
            <a:r>
              <a:rPr lang="ru-RU" sz="2400" dirty="0" smtClean="0"/>
              <a:t>Похвально</a:t>
            </a:r>
          </a:p>
          <a:p>
            <a:r>
              <a:rPr lang="ru-RU" sz="2400" dirty="0" smtClean="0"/>
              <a:t>Есть некоторые успехи</a:t>
            </a:r>
          </a:p>
          <a:p>
            <a:r>
              <a:rPr lang="ru-RU" sz="2400" dirty="0" smtClean="0"/>
              <a:t>Плохо</a:t>
            </a:r>
          </a:p>
          <a:p>
            <a:r>
              <a:rPr lang="ru-RU" sz="2400" dirty="0" smtClean="0"/>
              <a:t>Ужасно</a:t>
            </a:r>
          </a:p>
          <a:p>
            <a:r>
              <a:rPr lang="ru-RU" sz="2400" dirty="0" smtClean="0"/>
              <a:t>?</a:t>
            </a:r>
          </a:p>
          <a:p>
            <a:r>
              <a:rPr lang="ru-RU" sz="2400" dirty="0" smtClean="0"/>
              <a:t>?</a:t>
            </a:r>
          </a:p>
          <a:p>
            <a:r>
              <a:rPr lang="ru-RU" sz="2400" dirty="0" smtClean="0"/>
              <a:t>?</a:t>
            </a:r>
          </a:p>
          <a:p>
            <a:r>
              <a:rPr lang="ru-RU" sz="2400" dirty="0" smtClean="0"/>
              <a:t>?</a:t>
            </a:r>
          </a:p>
          <a:p>
            <a:pPr>
              <a:buNone/>
            </a:pPr>
            <a:endParaRPr lang="ru-RU" sz="2400" dirty="0" smtClean="0"/>
          </a:p>
          <a:p>
            <a:r>
              <a:rPr lang="en-US" sz="2400" dirty="0" smtClean="0"/>
              <a:t>NB! </a:t>
            </a:r>
            <a:r>
              <a:rPr lang="ru-RU" sz="2400" dirty="0" smtClean="0"/>
              <a:t>Выбираем (дополняем) правильный ответ</a:t>
            </a:r>
            <a:endParaRPr lang="ru-RU" sz="2400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Оценка</a:t>
            </a:r>
            <a:endParaRPr lang="ru-RU" dirty="0"/>
          </a:p>
        </p:txBody>
      </p:sp>
    </p:spTree>
  </p:cSld>
  <p:clrMapOvr>
    <a:masterClrMapping/>
  </p:clrMapOvr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endParaRPr lang="en-US" b="1" dirty="0" smtClean="0"/>
          </a:p>
          <a:p>
            <a:pPr algn="ctr">
              <a:buNone/>
            </a:pPr>
            <a:r>
              <a:rPr lang="ru-RU" b="1" dirty="0" smtClean="0"/>
              <a:t>1</a:t>
            </a:r>
            <a:r>
              <a:rPr lang="ru-RU" sz="3600" b="1" dirty="0" smtClean="0">
                <a:latin typeface="Times New Roman" pitchFamily="18" charset="0"/>
                <a:cs typeface="Times New Roman" pitchFamily="18" charset="0"/>
              </a:rPr>
              <a:t>. У взрослых энергетические потребности с возрастом:</a:t>
            </a:r>
            <a:endParaRPr lang="ru-RU" sz="3600" dirty="0" smtClean="0">
              <a:latin typeface="Times New Roman" pitchFamily="18" charset="0"/>
              <a:cs typeface="Times New Roman" pitchFamily="18" charset="0"/>
            </a:endParaRPr>
          </a:p>
          <a:p>
            <a:pPr marL="624078" indent="-514350">
              <a:buFont typeface="+mj-lt"/>
              <a:buAutoNum type="arabicPeriod"/>
            </a:pP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 повышаются</a:t>
            </a:r>
          </a:p>
          <a:p>
            <a:pPr marL="624078" indent="-514350">
              <a:buFont typeface="+mj-lt"/>
              <a:buAutoNum type="arabicPeriod"/>
            </a:pP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 понижаются</a:t>
            </a:r>
          </a:p>
          <a:p>
            <a:pPr marL="624078" indent="-514350">
              <a:buFont typeface="+mj-lt"/>
              <a:buAutoNum type="arabicPeriod"/>
            </a:pP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 не изменяются </a:t>
            </a:r>
          </a:p>
          <a:p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dirty="0" smtClean="0"/>
              <a:t>Подтверждение.</a:t>
            </a:r>
            <a:br>
              <a:rPr lang="ru-RU" dirty="0" smtClean="0"/>
            </a:br>
            <a:r>
              <a:rPr lang="ru-RU" dirty="0" smtClean="0"/>
              <a:t> Итоговый контроль</a:t>
            </a:r>
            <a:endParaRPr lang="ru-RU" dirty="0"/>
          </a:p>
        </p:txBody>
      </p:sp>
    </p:spTree>
  </p:cSld>
  <p:clrMapOvr>
    <a:masterClrMapping/>
  </p:clrMapOvr>
</p:sld>
</file>

<file path=ppt/slides/slide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endParaRPr lang="ru-RU" dirty="0" smtClean="0"/>
          </a:p>
          <a:p>
            <a:pPr>
              <a:buNone/>
            </a:pPr>
            <a:r>
              <a:rPr lang="ru-RU" dirty="0" smtClean="0"/>
              <a:t> </a:t>
            </a:r>
          </a:p>
          <a:p>
            <a:pPr algn="ctr">
              <a:buNone/>
            </a:pPr>
            <a:r>
              <a:rPr lang="ru-RU" sz="3600" b="1" dirty="0" smtClean="0">
                <a:latin typeface="Times New Roman" pitchFamily="18" charset="0"/>
                <a:cs typeface="Times New Roman" pitchFamily="18" charset="0"/>
              </a:rPr>
              <a:t>2. Оптимальный диапазон ИМТ</a:t>
            </a:r>
            <a:r>
              <a:rPr lang="ru-RU" b="1" dirty="0" smtClean="0"/>
              <a:t>:</a:t>
            </a:r>
            <a:endParaRPr lang="ru-RU" dirty="0" smtClean="0"/>
          </a:p>
          <a:p>
            <a:pPr marL="624078" indent="-514350">
              <a:buFont typeface="+mj-lt"/>
              <a:buAutoNum type="arabicPeriod"/>
            </a:pPr>
            <a:r>
              <a:rPr lang="ru-RU" dirty="0" smtClean="0"/>
              <a:t> &lt;15</a:t>
            </a:r>
          </a:p>
          <a:p>
            <a:pPr marL="624078" indent="-514350">
              <a:buFont typeface="+mj-lt"/>
              <a:buAutoNum type="arabicPeriod"/>
            </a:pPr>
            <a:r>
              <a:rPr lang="ru-RU" dirty="0" smtClean="0"/>
              <a:t>15-18</a:t>
            </a:r>
          </a:p>
          <a:p>
            <a:pPr marL="624078" indent="-514350">
              <a:buFont typeface="+mj-lt"/>
              <a:buAutoNum type="arabicPeriod"/>
            </a:pPr>
            <a:r>
              <a:rPr lang="ru-RU" dirty="0" smtClean="0"/>
              <a:t> 18,5-25</a:t>
            </a:r>
          </a:p>
          <a:p>
            <a:pPr marL="624078" indent="-514350">
              <a:buFont typeface="+mj-lt"/>
              <a:buAutoNum type="arabicPeriod"/>
            </a:pPr>
            <a:r>
              <a:rPr lang="ru-RU" dirty="0" smtClean="0"/>
              <a:t>25,1-30</a:t>
            </a:r>
          </a:p>
          <a:p>
            <a:pPr marL="624078" indent="-514350">
              <a:buFont typeface="+mj-lt"/>
              <a:buAutoNum type="arabicPeriod"/>
            </a:pPr>
            <a:r>
              <a:rPr lang="ru-RU" dirty="0" smtClean="0"/>
              <a:t>&gt;30,1</a:t>
            </a:r>
          </a:p>
          <a:p>
            <a:pPr>
              <a:buNone/>
            </a:pPr>
            <a:endParaRPr lang="ru-RU" dirty="0" smtClean="0"/>
          </a:p>
          <a:p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500034" y="285728"/>
            <a:ext cx="8229600" cy="1143000"/>
          </a:xfrm>
        </p:spPr>
        <p:txBody>
          <a:bodyPr/>
          <a:lstStyle/>
          <a:p>
            <a:pPr algn="ctr"/>
            <a:r>
              <a:rPr lang="ru-RU" dirty="0" smtClean="0"/>
              <a:t>Итоговый контроль</a:t>
            </a:r>
            <a:endParaRPr lang="ru-RU" dirty="0"/>
          </a:p>
        </p:txBody>
      </p:sp>
    </p:spTree>
  </p:cSld>
  <p:clrMapOvr>
    <a:masterClrMapping/>
  </p:clrMapOvr>
</p:sld>
</file>

<file path=ppt/slides/slide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endParaRPr lang="ru-RU" dirty="0" smtClean="0"/>
          </a:p>
          <a:p>
            <a:pPr>
              <a:buNone/>
            </a:pPr>
            <a:r>
              <a:rPr lang="ru-RU" dirty="0" smtClean="0"/>
              <a:t> </a:t>
            </a:r>
          </a:p>
          <a:p>
            <a:pPr algn="ctr">
              <a:buNone/>
            </a:pPr>
            <a:r>
              <a:rPr lang="en-US" sz="3600" b="1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ru-RU" sz="3600" b="1" dirty="0" smtClean="0">
                <a:latin typeface="Times New Roman" pitchFamily="18" charset="0"/>
                <a:cs typeface="Times New Roman" pitchFamily="18" charset="0"/>
              </a:rPr>
              <a:t>3.Доля (%) простых углеводов от суммы всех углеводов в рационе взрослого здорового человека:</a:t>
            </a:r>
            <a:endParaRPr lang="ru-RU" sz="3600" dirty="0" smtClean="0">
              <a:latin typeface="Times New Roman" pitchFamily="18" charset="0"/>
              <a:cs typeface="Times New Roman" pitchFamily="18" charset="0"/>
            </a:endParaRPr>
          </a:p>
          <a:p>
            <a:pPr marL="624078" indent="-514350">
              <a:buFont typeface="+mj-lt"/>
              <a:buAutoNum type="arabicPeriod"/>
            </a:pPr>
            <a:r>
              <a:rPr lang="ru-RU" dirty="0" smtClean="0"/>
              <a:t> 10</a:t>
            </a:r>
          </a:p>
          <a:p>
            <a:pPr marL="624078" indent="-514350">
              <a:buFont typeface="+mj-lt"/>
              <a:buAutoNum type="arabicPeriod"/>
            </a:pPr>
            <a:r>
              <a:rPr lang="ru-RU" dirty="0" smtClean="0"/>
              <a:t> 20</a:t>
            </a:r>
          </a:p>
          <a:p>
            <a:pPr marL="624078" indent="-514350">
              <a:buFont typeface="+mj-lt"/>
              <a:buAutoNum type="arabicPeriod"/>
            </a:pPr>
            <a:r>
              <a:rPr lang="en-US" dirty="0" smtClean="0"/>
              <a:t> </a:t>
            </a:r>
            <a:r>
              <a:rPr lang="ru-RU" dirty="0" smtClean="0"/>
              <a:t>30</a:t>
            </a:r>
          </a:p>
          <a:p>
            <a:pPr marL="624078" indent="-514350">
              <a:buFont typeface="+mj-lt"/>
              <a:buAutoNum type="arabicPeriod"/>
            </a:pPr>
            <a:r>
              <a:rPr lang="en-US" dirty="0" smtClean="0"/>
              <a:t> </a:t>
            </a:r>
            <a:r>
              <a:rPr lang="ru-RU" dirty="0" smtClean="0"/>
              <a:t>40</a:t>
            </a:r>
          </a:p>
          <a:p>
            <a:pPr marL="624078" indent="-514350">
              <a:buFont typeface="+mj-lt"/>
              <a:buAutoNum type="arabicPeriod"/>
            </a:pPr>
            <a:r>
              <a:rPr lang="ru-RU" dirty="0" smtClean="0"/>
              <a:t> 50</a:t>
            </a:r>
          </a:p>
          <a:p>
            <a:endParaRPr lang="ru-RU" dirty="0" smtClean="0"/>
          </a:p>
          <a:p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Итоговый контроль</a:t>
            </a:r>
            <a:endParaRPr lang="ru-RU" dirty="0"/>
          </a:p>
        </p:txBody>
      </p:sp>
    </p:spTree>
  </p:cSld>
  <p:clrMapOvr>
    <a:masterClrMapping/>
  </p:clrMapOvr>
</p:sld>
</file>

<file path=ppt/slides/slide8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ru-RU" dirty="0" smtClean="0"/>
              <a:t> </a:t>
            </a:r>
          </a:p>
          <a:p>
            <a:pPr algn="ctr">
              <a:buNone/>
            </a:pPr>
            <a:r>
              <a:rPr lang="en-US" b="1" dirty="0" smtClean="0"/>
              <a:t>   </a:t>
            </a:r>
            <a:r>
              <a:rPr lang="ru-RU" b="1" dirty="0" smtClean="0"/>
              <a:t>4. </a:t>
            </a:r>
            <a:r>
              <a:rPr lang="ru-RU" sz="3600" b="1" dirty="0" smtClean="0">
                <a:latin typeface="Times New Roman" pitchFamily="18" charset="0"/>
                <a:cs typeface="Times New Roman" pitchFamily="18" charset="0"/>
              </a:rPr>
              <a:t>Доля белков в суточной калорийности рациона взрослого человека:</a:t>
            </a:r>
            <a:endParaRPr lang="ru-RU" sz="3600" dirty="0" smtClean="0">
              <a:latin typeface="Times New Roman" pitchFamily="18" charset="0"/>
              <a:cs typeface="Times New Roman" pitchFamily="18" charset="0"/>
            </a:endParaRPr>
          </a:p>
          <a:p>
            <a:pPr marL="624078" indent="-514350">
              <a:buFont typeface="+mj-lt"/>
              <a:buAutoNum type="arabicPeriod"/>
            </a:pPr>
            <a:r>
              <a:rPr lang="en-US" dirty="0" smtClean="0"/>
              <a:t> </a:t>
            </a:r>
            <a:r>
              <a:rPr lang="ru-RU" dirty="0" smtClean="0"/>
              <a:t>12</a:t>
            </a:r>
            <a:endParaRPr lang="en-US" dirty="0" smtClean="0"/>
          </a:p>
          <a:p>
            <a:pPr marL="624078" indent="-514350">
              <a:buFont typeface="+mj-lt"/>
              <a:buAutoNum type="arabicPeriod"/>
            </a:pPr>
            <a:r>
              <a:rPr lang="ru-RU" dirty="0" smtClean="0"/>
              <a:t> 20</a:t>
            </a:r>
          </a:p>
          <a:p>
            <a:pPr marL="624078" indent="-514350">
              <a:buFont typeface="+mj-lt"/>
              <a:buAutoNum type="arabicPeriod"/>
            </a:pPr>
            <a:r>
              <a:rPr lang="ru-RU" dirty="0" smtClean="0"/>
              <a:t> 25</a:t>
            </a:r>
          </a:p>
          <a:p>
            <a:pPr marL="624078" indent="-514350">
              <a:buFont typeface="+mj-lt"/>
              <a:buAutoNum type="arabicPeriod"/>
            </a:pPr>
            <a:r>
              <a:rPr lang="en-US" dirty="0" smtClean="0"/>
              <a:t> </a:t>
            </a:r>
            <a:r>
              <a:rPr lang="ru-RU" dirty="0" smtClean="0"/>
              <a:t>30</a:t>
            </a:r>
          </a:p>
          <a:p>
            <a:pPr marL="624078" indent="-514350">
              <a:buFont typeface="+mj-lt"/>
              <a:buAutoNum type="arabicPeriod"/>
            </a:pPr>
            <a:r>
              <a:rPr lang="en-US" dirty="0" smtClean="0"/>
              <a:t> </a:t>
            </a:r>
            <a:r>
              <a:rPr lang="ru-RU" dirty="0" smtClean="0"/>
              <a:t>35</a:t>
            </a:r>
          </a:p>
          <a:p>
            <a:endParaRPr lang="ru-RU" dirty="0" smtClean="0"/>
          </a:p>
          <a:p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Итоговый контроль</a:t>
            </a:r>
            <a:endParaRPr lang="ru-RU" dirty="0"/>
          </a:p>
        </p:txBody>
      </p:sp>
    </p:spTree>
  </p:cSld>
  <p:clrMapOvr>
    <a:masterClrMapping/>
  </p:clrMapOvr>
</p:sld>
</file>

<file path=ppt/slides/slide8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>
              <a:buNone/>
            </a:pPr>
            <a:endParaRPr lang="ru-RU" dirty="0" smtClean="0"/>
          </a:p>
          <a:p>
            <a:pPr>
              <a:buNone/>
            </a:pPr>
            <a:endParaRPr lang="ru-RU" dirty="0" smtClean="0"/>
          </a:p>
          <a:p>
            <a:pPr algn="ctr">
              <a:buNone/>
            </a:pPr>
            <a:r>
              <a:rPr lang="ru-RU" b="1" dirty="0" smtClean="0"/>
              <a:t>5</a:t>
            </a:r>
            <a:r>
              <a:rPr lang="ru-RU" sz="3600" b="1" dirty="0" smtClean="0">
                <a:latin typeface="Times New Roman" pitchFamily="18" charset="0"/>
                <a:cs typeface="Times New Roman" pitchFamily="18" charset="0"/>
              </a:rPr>
              <a:t>. Доля жиров(%) от энергетической ценности рациона взрослого здорового человека</a:t>
            </a:r>
            <a:r>
              <a:rPr lang="ru-RU" b="1" dirty="0" smtClean="0"/>
              <a:t>:</a:t>
            </a:r>
            <a:endParaRPr lang="ru-RU" dirty="0" smtClean="0"/>
          </a:p>
          <a:p>
            <a:pPr marL="624078" indent="-514350">
              <a:buFont typeface="+mj-lt"/>
              <a:buAutoNum type="arabicPeriod"/>
            </a:pPr>
            <a:r>
              <a:rPr lang="ru-RU" dirty="0" smtClean="0"/>
              <a:t>11-14</a:t>
            </a:r>
          </a:p>
          <a:p>
            <a:pPr marL="624078" indent="-514350">
              <a:buFont typeface="+mj-lt"/>
              <a:buAutoNum type="arabicPeriod"/>
            </a:pPr>
            <a:r>
              <a:rPr lang="ru-RU" dirty="0" smtClean="0"/>
              <a:t>15-20</a:t>
            </a:r>
          </a:p>
          <a:p>
            <a:pPr marL="624078" indent="-514350">
              <a:buFont typeface="+mj-lt"/>
              <a:buAutoNum type="arabicPeriod"/>
            </a:pPr>
            <a:r>
              <a:rPr lang="ru-RU" dirty="0" smtClean="0"/>
              <a:t> 25-30</a:t>
            </a:r>
          </a:p>
          <a:p>
            <a:pPr marL="624078" indent="-514350">
              <a:buFont typeface="+mj-lt"/>
              <a:buAutoNum type="arabicPeriod"/>
            </a:pPr>
            <a:r>
              <a:rPr lang="ru-RU" dirty="0" smtClean="0"/>
              <a:t> 30-40</a:t>
            </a:r>
          </a:p>
          <a:p>
            <a:pPr marL="624078" indent="-514350">
              <a:buFont typeface="+mj-lt"/>
              <a:buAutoNum type="arabicPeriod"/>
            </a:pPr>
            <a:r>
              <a:rPr lang="ru-RU" dirty="0" smtClean="0"/>
              <a:t> 50-60</a:t>
            </a:r>
          </a:p>
          <a:p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Итоговый контроль</a:t>
            </a:r>
            <a:endParaRPr lang="ru-RU" dirty="0"/>
          </a:p>
        </p:txBody>
      </p:sp>
    </p:spTree>
  </p:cSld>
  <p:clrMapOvr>
    <a:masterClrMapping/>
  </p:clrMapOvr>
</p:sld>
</file>

<file path=ppt/slides/slide8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endParaRPr lang="ru-RU" dirty="0" smtClean="0"/>
          </a:p>
          <a:p>
            <a:pPr>
              <a:buNone/>
            </a:pPr>
            <a:r>
              <a:rPr lang="ru-RU" dirty="0" smtClean="0"/>
              <a:t> </a:t>
            </a:r>
          </a:p>
          <a:p>
            <a:pPr algn="ctr">
              <a:buNone/>
            </a:pPr>
            <a:r>
              <a:rPr lang="ru-RU" sz="3600" b="1" dirty="0" smtClean="0">
                <a:latin typeface="Times New Roman" pitchFamily="18" charset="0"/>
                <a:cs typeface="Times New Roman" pitchFamily="18" charset="0"/>
              </a:rPr>
              <a:t>6. Доля белков животного происхождения (%) в суточном рационе взрослого:</a:t>
            </a:r>
            <a:endParaRPr lang="ru-RU" sz="3600" dirty="0" smtClean="0">
              <a:latin typeface="Times New Roman" pitchFamily="18" charset="0"/>
              <a:cs typeface="Times New Roman" pitchFamily="18" charset="0"/>
            </a:endParaRPr>
          </a:p>
          <a:p>
            <a:pPr marL="624078" indent="-514350">
              <a:buFont typeface="+mj-lt"/>
              <a:buAutoNum type="arabicPeriod"/>
            </a:pPr>
            <a:r>
              <a:rPr lang="ru-RU" dirty="0" smtClean="0"/>
              <a:t>25</a:t>
            </a:r>
          </a:p>
          <a:p>
            <a:pPr marL="624078" indent="-514350">
              <a:buFont typeface="+mj-lt"/>
              <a:buAutoNum type="arabicPeriod"/>
            </a:pPr>
            <a:r>
              <a:rPr lang="ru-RU" dirty="0" smtClean="0"/>
              <a:t>45</a:t>
            </a:r>
          </a:p>
          <a:p>
            <a:pPr marL="624078" indent="-514350">
              <a:buFont typeface="+mj-lt"/>
              <a:buAutoNum type="arabicPeriod"/>
            </a:pPr>
            <a:r>
              <a:rPr lang="ru-RU" dirty="0" smtClean="0"/>
              <a:t>50</a:t>
            </a:r>
          </a:p>
          <a:p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Итоговый контроль</a:t>
            </a:r>
            <a:endParaRPr lang="ru-RU" dirty="0"/>
          </a:p>
        </p:txBody>
      </p:sp>
    </p:spTree>
  </p:cSld>
  <p:clrMapOvr>
    <a:masterClrMapping/>
  </p:clrMapOvr>
</p:sld>
</file>

<file path=ppt/slides/slide9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algn="ctr">
              <a:buNone/>
            </a:pPr>
            <a:r>
              <a:rPr lang="ru-RU" sz="3600" b="1" dirty="0" smtClean="0">
                <a:latin typeface="Times New Roman" pitchFamily="18" charset="0"/>
                <a:cs typeface="Times New Roman" pitchFamily="18" charset="0"/>
              </a:rPr>
              <a:t> 7. Пищевой </a:t>
            </a:r>
            <a:r>
              <a:rPr lang="ru-RU" sz="3600" b="1" dirty="0" err="1" smtClean="0">
                <a:latin typeface="Times New Roman" pitchFamily="18" charset="0"/>
                <a:cs typeface="Times New Roman" pitchFamily="18" charset="0"/>
              </a:rPr>
              <a:t>термогенез</a:t>
            </a:r>
            <a:r>
              <a:rPr lang="ru-RU" sz="3600" b="1" dirty="0" smtClean="0">
                <a:latin typeface="Times New Roman" pitchFamily="18" charset="0"/>
                <a:cs typeface="Times New Roman" pitchFamily="18" charset="0"/>
              </a:rPr>
              <a:t> - это расход энергии на:</a:t>
            </a:r>
            <a:endParaRPr lang="ru-RU" sz="3600" dirty="0" smtClean="0">
              <a:latin typeface="Times New Roman" pitchFamily="18" charset="0"/>
              <a:cs typeface="Times New Roman" pitchFamily="18" charset="0"/>
            </a:endParaRPr>
          </a:p>
          <a:p>
            <a:pPr marL="624078" indent="-514350">
              <a:buFont typeface="+mj-lt"/>
              <a:buAutoNum type="arabicPeriod"/>
            </a:pPr>
            <a:r>
              <a:rPr lang="ru-RU" dirty="0" smtClean="0"/>
              <a:t> поддержание жизненно важных процессов</a:t>
            </a:r>
          </a:p>
          <a:p>
            <a:pPr marL="624078" indent="-514350">
              <a:buFont typeface="+mj-lt"/>
              <a:buAutoNum type="arabicPeriod"/>
            </a:pPr>
            <a:r>
              <a:rPr lang="ru-RU" dirty="0" smtClean="0"/>
              <a:t> метаболизм пищевых веществ</a:t>
            </a:r>
          </a:p>
          <a:p>
            <a:pPr marL="624078" indent="-514350">
              <a:buFont typeface="+mj-lt"/>
              <a:buAutoNum type="arabicPeriod"/>
            </a:pPr>
            <a:r>
              <a:rPr lang="ru-RU" dirty="0" smtClean="0"/>
              <a:t>поддержание жизненно важных процессов и метаболизм пищевых веществ</a:t>
            </a:r>
          </a:p>
          <a:p>
            <a:pPr marL="624078" indent="-514350">
              <a:buFont typeface="+mj-lt"/>
              <a:buAutoNum type="arabicPeriod"/>
            </a:pPr>
            <a:r>
              <a:rPr lang="ru-RU" dirty="0" smtClean="0"/>
              <a:t> расход энергии на умственную деятельность</a:t>
            </a:r>
          </a:p>
          <a:p>
            <a:endParaRPr lang="ru-RU" dirty="0" smtClean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Итоговый контроль</a:t>
            </a:r>
            <a:endParaRPr lang="ru-RU" dirty="0"/>
          </a:p>
        </p:txBody>
      </p:sp>
    </p:spTree>
  </p:cSld>
  <p:clrMapOvr>
    <a:masterClrMapping/>
  </p:clrMapOvr>
</p:sld>
</file>

<file path=ppt/slides/slide9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pPr>
              <a:buNone/>
            </a:pPr>
            <a:r>
              <a:rPr lang="ru-RU" dirty="0" smtClean="0"/>
              <a:t> </a:t>
            </a:r>
          </a:p>
          <a:p>
            <a:pPr algn="ctr">
              <a:buNone/>
            </a:pPr>
            <a:r>
              <a:rPr lang="ru-RU" sz="4200" b="1" dirty="0" smtClean="0">
                <a:latin typeface="Times New Roman" pitchFamily="18" charset="0"/>
                <a:cs typeface="Times New Roman" pitchFamily="18" charset="0"/>
              </a:rPr>
              <a:t>   8. Установите соответствие характерных законов адекватности питания:</a:t>
            </a:r>
            <a:endParaRPr lang="ru-RU" sz="42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en-US" dirty="0" smtClean="0"/>
              <a:t>L</a:t>
            </a:r>
            <a:r>
              <a:rPr lang="ru-RU" dirty="0" smtClean="0"/>
              <a:t>1: энергетической</a:t>
            </a:r>
          </a:p>
          <a:p>
            <a:pPr>
              <a:buNone/>
            </a:pPr>
            <a:r>
              <a:rPr lang="en-US" dirty="0" smtClean="0"/>
              <a:t>L</a:t>
            </a:r>
            <a:r>
              <a:rPr lang="ru-RU" dirty="0" smtClean="0"/>
              <a:t>2: пластической</a:t>
            </a:r>
          </a:p>
          <a:p>
            <a:pPr>
              <a:buNone/>
            </a:pPr>
            <a:r>
              <a:rPr lang="en-US" dirty="0" smtClean="0"/>
              <a:t>R</a:t>
            </a:r>
            <a:r>
              <a:rPr lang="ru-RU" dirty="0" smtClean="0"/>
              <a:t>1: количества энергии, поступающей в организм с пищей, количеству энергии, расходуемой организмом</a:t>
            </a:r>
          </a:p>
          <a:p>
            <a:pPr>
              <a:buNone/>
            </a:pPr>
            <a:r>
              <a:rPr lang="en-US" dirty="0" smtClean="0"/>
              <a:t>R</a:t>
            </a:r>
            <a:r>
              <a:rPr lang="ru-RU" dirty="0" smtClean="0"/>
              <a:t>2: химического состава пищи физиологическим потребностям организма</a:t>
            </a:r>
          </a:p>
          <a:p>
            <a:pPr>
              <a:buNone/>
            </a:pPr>
            <a:r>
              <a:rPr lang="en-US" dirty="0" smtClean="0"/>
              <a:t>R</a:t>
            </a:r>
            <a:r>
              <a:rPr lang="ru-RU" dirty="0" smtClean="0"/>
              <a:t>3: химического состава пищи количеству энергии, расходуемой организмом</a:t>
            </a:r>
          </a:p>
          <a:p>
            <a:pPr>
              <a:buNone/>
            </a:pPr>
            <a:r>
              <a:rPr lang="ru-RU" dirty="0" smtClean="0"/>
              <a:t> </a:t>
            </a: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Итоговый контроль</a:t>
            </a:r>
            <a:endParaRPr lang="ru-RU" dirty="0"/>
          </a:p>
        </p:txBody>
      </p:sp>
    </p:spTree>
  </p:cSld>
  <p:clrMapOvr>
    <a:masterClrMapping/>
  </p:clrMapOvr>
</p:sld>
</file>

<file path=ppt/slides/slide9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>
              <a:buNone/>
            </a:pPr>
            <a:endParaRPr lang="ru-RU" dirty="0" smtClean="0"/>
          </a:p>
          <a:p>
            <a:pPr algn="ctr">
              <a:buNone/>
            </a:pPr>
            <a:r>
              <a:rPr lang="ru-RU" b="1" dirty="0" smtClean="0"/>
              <a:t>  </a:t>
            </a:r>
            <a:r>
              <a:rPr lang="ru-RU" sz="3600" b="1" dirty="0" smtClean="0">
                <a:latin typeface="Times New Roman" pitchFamily="18" charset="0"/>
                <a:cs typeface="Times New Roman" pitchFamily="18" charset="0"/>
              </a:rPr>
              <a:t>9. Классификация углеводов по содержанию клетчатки (%):</a:t>
            </a:r>
            <a:endParaRPr lang="ru-RU" sz="36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en-US" dirty="0" smtClean="0"/>
              <a:t>L</a:t>
            </a:r>
            <a:r>
              <a:rPr lang="ru-RU" dirty="0" smtClean="0"/>
              <a:t>1: защищенные</a:t>
            </a:r>
          </a:p>
          <a:p>
            <a:pPr>
              <a:buNone/>
            </a:pPr>
            <a:r>
              <a:rPr lang="en-US" dirty="0" smtClean="0"/>
              <a:t>L</a:t>
            </a:r>
            <a:r>
              <a:rPr lang="ru-RU" dirty="0" smtClean="0"/>
              <a:t>2: рафинированные</a:t>
            </a:r>
          </a:p>
          <a:p>
            <a:pPr>
              <a:buNone/>
            </a:pPr>
            <a:r>
              <a:rPr lang="en-US" dirty="0" smtClean="0"/>
              <a:t>R</a:t>
            </a:r>
            <a:r>
              <a:rPr lang="ru-RU" dirty="0" smtClean="0"/>
              <a:t>1: &gt;0,4</a:t>
            </a:r>
          </a:p>
          <a:p>
            <a:pPr>
              <a:buNone/>
            </a:pPr>
            <a:r>
              <a:rPr lang="en-US" dirty="0" smtClean="0"/>
              <a:t>R</a:t>
            </a:r>
            <a:r>
              <a:rPr lang="ru-RU" dirty="0" smtClean="0"/>
              <a:t>2: &lt;0,4</a:t>
            </a:r>
          </a:p>
          <a:p>
            <a:pPr>
              <a:buNone/>
            </a:pPr>
            <a:r>
              <a:rPr lang="en-US" dirty="0" smtClean="0"/>
              <a:t>R</a:t>
            </a:r>
            <a:r>
              <a:rPr lang="ru-RU" dirty="0" smtClean="0"/>
              <a:t>3: &gt;1,0</a:t>
            </a:r>
          </a:p>
          <a:p>
            <a:pPr>
              <a:buNone/>
            </a:pPr>
            <a:r>
              <a:rPr lang="en-US" dirty="0" smtClean="0"/>
              <a:t>R</a:t>
            </a:r>
            <a:r>
              <a:rPr lang="ru-RU" dirty="0" smtClean="0"/>
              <a:t>4: &lt;1,0</a:t>
            </a:r>
          </a:p>
          <a:p>
            <a:pPr>
              <a:buNone/>
            </a:pPr>
            <a:r>
              <a:rPr lang="ru-RU" dirty="0" smtClean="0"/>
              <a:t> </a:t>
            </a:r>
          </a:p>
          <a:p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Итоговый контроль</a:t>
            </a:r>
            <a:endParaRPr lang="ru-RU" dirty="0"/>
          </a:p>
        </p:txBody>
      </p:sp>
    </p:spTree>
  </p:cSld>
  <p:clrMapOvr>
    <a:masterClrMapping/>
  </p:clrMapOvr>
</p:sld>
</file>

<file path=ppt/slides/slide9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endParaRPr lang="ru-RU" dirty="0" smtClean="0"/>
          </a:p>
          <a:p>
            <a:pPr algn="ctr">
              <a:buNone/>
            </a:pPr>
            <a:r>
              <a:rPr lang="ru-RU" sz="3900" b="1" dirty="0" smtClean="0">
                <a:latin typeface="Times New Roman" pitchFamily="18" charset="0"/>
                <a:cs typeface="Times New Roman" pitchFamily="18" charset="0"/>
              </a:rPr>
              <a:t>10. Оптимальный интервал (час) между приемами пищи для взрослых ###. </a:t>
            </a:r>
            <a:endParaRPr lang="ru-RU" sz="3900" dirty="0" smtClean="0">
              <a:latin typeface="Times New Roman" pitchFamily="18" charset="0"/>
              <a:cs typeface="Times New Roman" pitchFamily="18" charset="0"/>
            </a:endParaRPr>
          </a:p>
          <a:p>
            <a:pPr algn="ctr">
              <a:buNone/>
            </a:pPr>
            <a:r>
              <a:rPr lang="ru-RU" sz="3900" b="1" dirty="0" smtClean="0">
                <a:latin typeface="Times New Roman" pitchFamily="18" charset="0"/>
                <a:cs typeface="Times New Roman" pitchFamily="18" charset="0"/>
              </a:rPr>
              <a:t>11.Оптимальное соотношение ПНЖК (омега-6 : омега-3):</a:t>
            </a:r>
            <a:endParaRPr lang="ru-RU" sz="3900" dirty="0" smtClean="0">
              <a:latin typeface="Times New Roman" pitchFamily="18" charset="0"/>
              <a:cs typeface="Times New Roman" pitchFamily="18" charset="0"/>
            </a:endParaRPr>
          </a:p>
          <a:p>
            <a:pPr marL="624078" indent="-514350">
              <a:buFont typeface="+mj-lt"/>
              <a:buAutoNum type="arabicPeriod"/>
            </a:pPr>
            <a:r>
              <a:rPr lang="ru-RU" dirty="0" smtClean="0"/>
              <a:t> 1:1</a:t>
            </a:r>
          </a:p>
          <a:p>
            <a:pPr marL="624078" indent="-514350">
              <a:buFont typeface="+mj-lt"/>
              <a:buAutoNum type="arabicPeriod"/>
            </a:pPr>
            <a:endParaRPr lang="ru-RU" dirty="0" smtClean="0"/>
          </a:p>
          <a:p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Итоговый контроль</a:t>
            </a:r>
            <a:endParaRPr lang="ru-RU" dirty="0"/>
          </a:p>
        </p:txBody>
      </p:sp>
    </p:spTree>
  </p:cSld>
  <p:clrMapOvr>
    <a:masterClrMapping/>
  </p:clrMapOvr>
</p:sld>
</file>

<file path=ppt/slides/slide9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algn="ctr">
              <a:buNone/>
            </a:pPr>
            <a:r>
              <a:rPr lang="ru-RU" sz="3600" b="1" dirty="0" smtClean="0">
                <a:latin typeface="Times New Roman" pitchFamily="18" charset="0"/>
                <a:cs typeface="Times New Roman" pitchFamily="18" charset="0"/>
              </a:rPr>
              <a:t>12. Проявление неоптимальных количеств </a:t>
            </a:r>
            <a:r>
              <a:rPr lang="ru-RU" sz="3600" b="1" dirty="0" err="1" smtClean="0">
                <a:latin typeface="Times New Roman" pitchFamily="18" charset="0"/>
                <a:cs typeface="Times New Roman" pitchFamily="18" charset="0"/>
              </a:rPr>
              <a:t>нутриентов</a:t>
            </a:r>
            <a:endParaRPr lang="ru-RU" sz="36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L</a:t>
            </a: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1: дефицит белка</a:t>
            </a:r>
          </a:p>
          <a:p>
            <a:pPr>
              <a:buNone/>
            </a:pP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L</a:t>
            </a: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2: избыток жиров</a:t>
            </a:r>
          </a:p>
          <a:p>
            <a:pPr>
              <a:buNone/>
            </a:pP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L</a:t>
            </a: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3: дефицит углеводов</a:t>
            </a:r>
          </a:p>
          <a:p>
            <a:pPr>
              <a:buNone/>
            </a:pP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R</a:t>
            </a: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1: диарея</a:t>
            </a:r>
          </a:p>
          <a:p>
            <a:pPr>
              <a:buNone/>
            </a:pP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R</a:t>
            </a: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2: снижение аппетита</a:t>
            </a:r>
          </a:p>
          <a:p>
            <a:pPr>
              <a:buNone/>
            </a:pP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R</a:t>
            </a: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3: ацидоз</a:t>
            </a:r>
          </a:p>
          <a:p>
            <a:pPr>
              <a:buNone/>
            </a:pP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R</a:t>
            </a: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4: </a:t>
            </a:r>
            <a:r>
              <a:rPr lang="ru-RU" sz="3600" dirty="0" err="1" smtClean="0">
                <a:latin typeface="Times New Roman" pitchFamily="18" charset="0"/>
                <a:cs typeface="Times New Roman" pitchFamily="18" charset="0"/>
              </a:rPr>
              <a:t>субфибриллитет</a:t>
            </a: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, раздражительность</a:t>
            </a:r>
          </a:p>
          <a:p>
            <a:pPr>
              <a:buNone/>
            </a:pPr>
            <a:r>
              <a:rPr lang="ru-RU" dirty="0" smtClean="0"/>
              <a:t> </a:t>
            </a: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Итоговый контроль</a:t>
            </a:r>
            <a:endParaRPr lang="ru-RU" dirty="0"/>
          </a:p>
        </p:txBody>
      </p:sp>
    </p:spTree>
  </p:cSld>
  <p:clrMapOvr>
    <a:masterClrMapping/>
  </p:clrMapOvr>
</p:sld>
</file>

<file path=ppt/slides/slide9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13. Необходимое ежесуточное потребление растительного масла (г) для взрослого человека: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 marL="624078" indent="-514350">
              <a:buFont typeface="+mj-lt"/>
              <a:buAutoNum type="arabicPeriod"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10-15</a:t>
            </a:r>
          </a:p>
          <a:p>
            <a:pPr marL="624078" indent="-514350">
              <a:buFont typeface="+mj-lt"/>
              <a:buAutoNum type="arabicPeriod"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15-20</a:t>
            </a:r>
          </a:p>
          <a:p>
            <a:pPr marL="624078" indent="-514350">
              <a:buFont typeface="+mj-lt"/>
              <a:buAutoNum type="arabicPeriod"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25-30</a:t>
            </a:r>
          </a:p>
          <a:p>
            <a:pPr marL="624078" indent="-514350">
              <a:buFont typeface="+mj-lt"/>
              <a:buAutoNum type="arabicPeriod"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35-40</a:t>
            </a:r>
          </a:p>
          <a:p>
            <a:pPr>
              <a:buNone/>
            </a:pP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14.Крахмал и пектиновые вещества относятся к: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 marL="624078" indent="-514350">
              <a:buFont typeface="+mj-lt"/>
              <a:buAutoNum type="arabicPeriod"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моносахаридам</a:t>
            </a:r>
          </a:p>
          <a:p>
            <a:pPr marL="624078" indent="-514350">
              <a:buFont typeface="+mj-lt"/>
              <a:buAutoNum type="arabicPeriod"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дисахаридам</a:t>
            </a:r>
          </a:p>
          <a:p>
            <a:pPr marL="624078" indent="-514350">
              <a:buFont typeface="+mj-lt"/>
              <a:buAutoNum type="arabicPeriod"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полисахаридам</a:t>
            </a:r>
          </a:p>
          <a:p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dirty="0" smtClean="0"/>
          </a:p>
          <a:p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Итоговый контроль</a:t>
            </a:r>
            <a:endParaRPr lang="ru-RU" dirty="0"/>
          </a:p>
        </p:txBody>
      </p:sp>
    </p:spTree>
  </p:cSld>
  <p:clrMapOvr>
    <a:masterClrMapping/>
  </p:clrMapOvr>
</p:sld>
</file>

<file path=ppt/slides/slide9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>
              <a:buNone/>
            </a:pPr>
            <a:r>
              <a:rPr lang="ru-RU" dirty="0" smtClean="0"/>
              <a:t> </a:t>
            </a:r>
          </a:p>
          <a:p>
            <a:r>
              <a:rPr lang="ru-RU" b="1" dirty="0" smtClean="0"/>
              <a:t>15. Желательное соотношение в рационе животных и растительных жиров (%):</a:t>
            </a:r>
            <a:endParaRPr lang="ru-RU" dirty="0" smtClean="0"/>
          </a:p>
          <a:p>
            <a:pPr marL="624078" indent="-514350">
              <a:buFont typeface="+mj-lt"/>
              <a:buAutoNum type="arabicPeriod"/>
            </a:pPr>
            <a:r>
              <a:rPr lang="ru-RU" dirty="0" smtClean="0"/>
              <a:t> 40:60</a:t>
            </a:r>
          </a:p>
          <a:p>
            <a:pPr marL="624078" indent="-514350">
              <a:buFont typeface="+mj-lt"/>
              <a:buAutoNum type="arabicPeriod"/>
            </a:pPr>
            <a:r>
              <a:rPr lang="ru-RU" dirty="0" smtClean="0"/>
              <a:t> 50:50</a:t>
            </a:r>
          </a:p>
          <a:p>
            <a:pPr marL="624078" indent="-514350">
              <a:buFont typeface="+mj-lt"/>
              <a:buAutoNum type="arabicPeriod"/>
            </a:pPr>
            <a:r>
              <a:rPr lang="ru-RU" dirty="0" smtClean="0"/>
              <a:t> 60:40</a:t>
            </a:r>
          </a:p>
          <a:p>
            <a:pPr marL="624078" indent="-514350">
              <a:buFont typeface="+mj-lt"/>
              <a:buAutoNum type="arabicPeriod"/>
            </a:pPr>
            <a:r>
              <a:rPr lang="ru-RU" dirty="0" smtClean="0"/>
              <a:t>70:30</a:t>
            </a:r>
          </a:p>
          <a:p>
            <a:pPr marL="624078" indent="-514350">
              <a:buFont typeface="+mj-lt"/>
              <a:buAutoNum type="arabicPeriod"/>
            </a:pPr>
            <a:r>
              <a:rPr lang="ru-RU" dirty="0" smtClean="0"/>
              <a:t> </a:t>
            </a:r>
          </a:p>
          <a:p>
            <a:r>
              <a:rPr lang="ru-RU" b="1" dirty="0" smtClean="0"/>
              <a:t>16. Пирамида здорового питания это:</a:t>
            </a:r>
            <a:r>
              <a:rPr lang="ru-RU" dirty="0" smtClean="0"/>
              <a:t>: </a:t>
            </a:r>
          </a:p>
          <a:p>
            <a:pPr marL="624078" indent="-514350">
              <a:buFont typeface="+mj-lt"/>
              <a:buAutoNum type="arabicPeriod"/>
            </a:pPr>
            <a:r>
              <a:rPr lang="ru-RU" dirty="0" smtClean="0"/>
              <a:t>частота использования продуктов в течение дня</a:t>
            </a:r>
          </a:p>
          <a:p>
            <a:pPr marL="624078" indent="-514350">
              <a:buFont typeface="+mj-lt"/>
              <a:buAutoNum type="arabicPeriod"/>
            </a:pPr>
            <a:r>
              <a:rPr lang="ru-RU" dirty="0" smtClean="0"/>
              <a:t> распределение продуктов по степени усвоения</a:t>
            </a:r>
          </a:p>
          <a:p>
            <a:pPr marL="624078" indent="-514350">
              <a:buFont typeface="+mj-lt"/>
              <a:buAutoNum type="arabicPeriod"/>
            </a:pPr>
            <a:r>
              <a:rPr lang="ru-RU" dirty="0" smtClean="0"/>
              <a:t> рекомендуемая структура рациона</a:t>
            </a:r>
          </a:p>
          <a:p>
            <a:pPr marL="624078" indent="-514350">
              <a:buFont typeface="+mj-lt"/>
              <a:buAutoNum type="arabicPeriod"/>
            </a:pPr>
            <a:r>
              <a:rPr lang="ru-RU" dirty="0" smtClean="0"/>
              <a:t> рекомендуемый набор растительных продуктов</a:t>
            </a:r>
          </a:p>
          <a:p>
            <a:endParaRPr lang="ru-RU" dirty="0" smtClean="0"/>
          </a:p>
          <a:p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Итоговый контроль</a:t>
            </a:r>
            <a:endParaRPr lang="ru-RU" dirty="0"/>
          </a:p>
        </p:txBody>
      </p:sp>
    </p:spTree>
  </p:cSld>
  <p:clrMapOvr>
    <a:masterClrMapping/>
  </p:clrMapOvr>
</p:sld>
</file>

<file path=ppt/slides/slide9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/>
        <p:txBody>
          <a:bodyPr>
            <a:normAutofit fontScale="62500" lnSpcReduction="20000"/>
          </a:bodyPr>
          <a:lstStyle/>
          <a:p>
            <a:r>
              <a:rPr lang="ru-RU" b="1" dirty="0" smtClean="0"/>
              <a:t>17. Количество килокалорий, выделяемое при сгорании 1 г углеводов:</a:t>
            </a:r>
            <a:endParaRPr lang="ru-RU" dirty="0" smtClean="0"/>
          </a:p>
          <a:p>
            <a:pPr marL="624078" indent="-514350">
              <a:buFont typeface="+mj-lt"/>
              <a:buAutoNum type="arabicPeriod"/>
            </a:pPr>
            <a:r>
              <a:rPr lang="ru-RU" dirty="0" smtClean="0"/>
              <a:t> 3</a:t>
            </a:r>
          </a:p>
          <a:p>
            <a:pPr marL="624078" indent="-514350">
              <a:buFont typeface="+mj-lt"/>
              <a:buAutoNum type="arabicPeriod"/>
            </a:pPr>
            <a:r>
              <a:rPr lang="ru-RU" dirty="0" smtClean="0"/>
              <a:t>4</a:t>
            </a:r>
          </a:p>
          <a:p>
            <a:pPr marL="624078" indent="-514350">
              <a:buFont typeface="+mj-lt"/>
              <a:buAutoNum type="arabicPeriod"/>
            </a:pPr>
            <a:r>
              <a:rPr lang="ru-RU" dirty="0" smtClean="0"/>
              <a:t> 7</a:t>
            </a:r>
          </a:p>
          <a:p>
            <a:pPr marL="624078" indent="-514350">
              <a:buFont typeface="+mj-lt"/>
              <a:buAutoNum type="arabicPeriod"/>
            </a:pPr>
            <a:r>
              <a:rPr lang="ru-RU" dirty="0" smtClean="0"/>
              <a:t>9</a:t>
            </a:r>
          </a:p>
          <a:p>
            <a:endParaRPr lang="ru-RU" b="1" dirty="0" smtClean="0"/>
          </a:p>
          <a:p>
            <a:r>
              <a:rPr lang="ru-RU" b="1" dirty="0" smtClean="0"/>
              <a:t>18. Определите соответствие</a:t>
            </a:r>
            <a:endParaRPr lang="ru-RU" dirty="0" smtClean="0"/>
          </a:p>
          <a:p>
            <a:pPr>
              <a:buNone/>
            </a:pPr>
            <a:r>
              <a:rPr lang="en-US" dirty="0" smtClean="0"/>
              <a:t>L</a:t>
            </a:r>
            <a:r>
              <a:rPr lang="ru-RU" dirty="0" smtClean="0"/>
              <a:t>1: Количество килокалорий, выделяемое при сгорании 1 г углеводов:</a:t>
            </a:r>
          </a:p>
          <a:p>
            <a:pPr>
              <a:buNone/>
            </a:pPr>
            <a:r>
              <a:rPr lang="en-US" dirty="0" smtClean="0"/>
              <a:t>L</a:t>
            </a:r>
            <a:r>
              <a:rPr lang="ru-RU" dirty="0" smtClean="0"/>
              <a:t>2: Количество килокалорий, выделяемое при сгорании 1 г белков:</a:t>
            </a:r>
          </a:p>
          <a:p>
            <a:pPr>
              <a:buNone/>
            </a:pPr>
            <a:r>
              <a:rPr lang="en-US" dirty="0" smtClean="0"/>
              <a:t>L</a:t>
            </a:r>
            <a:r>
              <a:rPr lang="ru-RU" dirty="0" smtClean="0"/>
              <a:t>3: Количество килокалорий, выделяемое при сгорании 1 г жиров:</a:t>
            </a:r>
          </a:p>
          <a:p>
            <a:pPr>
              <a:buNone/>
            </a:pPr>
            <a:r>
              <a:rPr lang="en-US" dirty="0" smtClean="0"/>
              <a:t>R</a:t>
            </a:r>
            <a:r>
              <a:rPr lang="ru-RU" dirty="0" smtClean="0"/>
              <a:t>1: 4</a:t>
            </a:r>
          </a:p>
          <a:p>
            <a:pPr>
              <a:buNone/>
            </a:pPr>
            <a:r>
              <a:rPr lang="en-US" dirty="0" smtClean="0"/>
              <a:t>R</a:t>
            </a:r>
            <a:r>
              <a:rPr lang="ru-RU" dirty="0" smtClean="0"/>
              <a:t>2: 4</a:t>
            </a:r>
          </a:p>
          <a:p>
            <a:pPr>
              <a:buNone/>
            </a:pPr>
            <a:r>
              <a:rPr lang="en-US" dirty="0" smtClean="0"/>
              <a:t>R</a:t>
            </a:r>
            <a:r>
              <a:rPr lang="ru-RU" dirty="0" smtClean="0"/>
              <a:t>3: 9</a:t>
            </a:r>
          </a:p>
          <a:p>
            <a:pPr>
              <a:buNone/>
            </a:pPr>
            <a:r>
              <a:rPr lang="en-US" dirty="0" smtClean="0"/>
              <a:t>R</a:t>
            </a:r>
            <a:r>
              <a:rPr lang="ru-RU" dirty="0" smtClean="0"/>
              <a:t>4: 6</a:t>
            </a:r>
          </a:p>
          <a:p>
            <a:pPr>
              <a:buNone/>
            </a:pPr>
            <a:r>
              <a:rPr lang="ru-RU" dirty="0" smtClean="0"/>
              <a:t> </a:t>
            </a:r>
          </a:p>
          <a:p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Итоговый контроль</a:t>
            </a:r>
            <a:endParaRPr lang="ru-RU" dirty="0"/>
          </a:p>
        </p:txBody>
      </p:sp>
    </p:spTree>
  </p:cSld>
  <p:clrMapOvr>
    <a:masterClrMapping/>
  </p:clrMapOvr>
</p:sld>
</file>

<file path=ppt/slides/slide9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/>
        <p:txBody>
          <a:bodyPr>
            <a:normAutofit fontScale="62500" lnSpcReduction="20000"/>
          </a:bodyPr>
          <a:lstStyle/>
          <a:p>
            <a:endParaRPr lang="ru-RU" dirty="0" smtClean="0"/>
          </a:p>
          <a:p>
            <a:pPr>
              <a:buNone/>
            </a:pPr>
            <a:r>
              <a:rPr lang="ru-RU" dirty="0" smtClean="0"/>
              <a:t> </a:t>
            </a:r>
          </a:p>
          <a:p>
            <a:r>
              <a:rPr lang="ru-RU" b="1" dirty="0" smtClean="0"/>
              <a:t>19. Пищевые продукты - источники белка:</a:t>
            </a:r>
            <a:endParaRPr lang="ru-RU" dirty="0" smtClean="0"/>
          </a:p>
          <a:p>
            <a:pPr marL="624078" indent="-514350">
              <a:buFont typeface="+mj-lt"/>
              <a:buAutoNum type="arabicPeriod"/>
            </a:pPr>
            <a:r>
              <a:rPr lang="ru-RU" dirty="0" smtClean="0"/>
              <a:t> мясо, рыба</a:t>
            </a:r>
          </a:p>
          <a:p>
            <a:pPr marL="624078" indent="-514350">
              <a:buFont typeface="+mj-lt"/>
              <a:buAutoNum type="arabicPeriod"/>
            </a:pPr>
            <a:r>
              <a:rPr lang="ru-RU" dirty="0" smtClean="0"/>
              <a:t> хлеб, вермишель</a:t>
            </a:r>
          </a:p>
          <a:p>
            <a:pPr marL="624078" indent="-514350">
              <a:buFont typeface="+mj-lt"/>
              <a:buAutoNum type="arabicPeriod"/>
            </a:pPr>
            <a:r>
              <a:rPr lang="ru-RU" dirty="0" smtClean="0"/>
              <a:t>огурцы, зеленый лук</a:t>
            </a:r>
          </a:p>
          <a:p>
            <a:pPr marL="624078" indent="-514350">
              <a:buFont typeface="+mj-lt"/>
              <a:buAutoNum type="arabicPeriod"/>
            </a:pPr>
            <a:r>
              <a:rPr lang="ru-RU" dirty="0" smtClean="0"/>
              <a:t>растительные масла</a:t>
            </a:r>
          </a:p>
          <a:p>
            <a:pPr>
              <a:buNone/>
            </a:pPr>
            <a:endParaRPr lang="ru-RU" dirty="0" smtClean="0"/>
          </a:p>
          <a:p>
            <a:r>
              <a:rPr lang="ru-RU" b="1" dirty="0" smtClean="0"/>
              <a:t>20. К болезням БЭН (белково-энергетическая недостаточность) относятся:</a:t>
            </a:r>
            <a:endParaRPr lang="ru-RU" dirty="0" smtClean="0"/>
          </a:p>
          <a:p>
            <a:pPr marL="624078" indent="-514350">
              <a:buFont typeface="+mj-lt"/>
              <a:buAutoNum type="arabicPeriod"/>
            </a:pPr>
            <a:r>
              <a:rPr lang="ru-RU" dirty="0" smtClean="0"/>
              <a:t> алиментарный маразм, сирингомиелия</a:t>
            </a:r>
          </a:p>
          <a:p>
            <a:pPr marL="624078" indent="-514350">
              <a:buFont typeface="+mj-lt"/>
              <a:buAutoNum type="arabicPeriod"/>
            </a:pPr>
            <a:r>
              <a:rPr lang="ru-RU" dirty="0" smtClean="0"/>
              <a:t>алиментарный маразм, сирингомиелия, алиментарная дистрофия</a:t>
            </a:r>
          </a:p>
          <a:p>
            <a:pPr marL="624078" indent="-514350">
              <a:buFont typeface="+mj-lt"/>
              <a:buAutoNum type="arabicPeriod"/>
            </a:pPr>
            <a:r>
              <a:rPr lang="ru-RU" dirty="0" smtClean="0"/>
              <a:t>алиментарный маразм, алиментарная дистрофия, </a:t>
            </a:r>
            <a:r>
              <a:rPr lang="ru-RU" dirty="0" err="1" smtClean="0"/>
              <a:t>квашиоркор</a:t>
            </a:r>
            <a:r>
              <a:rPr lang="ru-RU" dirty="0" smtClean="0"/>
              <a:t> </a:t>
            </a:r>
          </a:p>
          <a:p>
            <a:pPr marL="624078" indent="-514350">
              <a:buFont typeface="+mj-lt"/>
              <a:buAutoNum type="arabicPeriod"/>
            </a:pPr>
            <a:r>
              <a:rPr lang="ru-RU" dirty="0" err="1" smtClean="0"/>
              <a:t>квашиоркор</a:t>
            </a:r>
            <a:r>
              <a:rPr lang="ru-RU" dirty="0" smtClean="0"/>
              <a:t>, сирингомиелия</a:t>
            </a:r>
          </a:p>
          <a:p>
            <a:pPr marL="624078" indent="-514350">
              <a:buFont typeface="+mj-lt"/>
              <a:buAutoNum type="arabicPeriod"/>
            </a:pPr>
            <a:r>
              <a:rPr lang="ru-RU" dirty="0" smtClean="0"/>
              <a:t> </a:t>
            </a:r>
          </a:p>
          <a:p>
            <a:endParaRPr lang="ru-RU" dirty="0" smtClean="0"/>
          </a:p>
          <a:p>
            <a:pPr>
              <a:buNone/>
            </a:pPr>
            <a:r>
              <a:rPr lang="ru-RU" dirty="0" smtClean="0"/>
              <a:t> </a:t>
            </a:r>
          </a:p>
          <a:p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Итоговый контроль</a:t>
            </a:r>
            <a:endParaRPr lang="ru-RU" dirty="0"/>
          </a:p>
        </p:txBody>
      </p:sp>
    </p:spTree>
  </p:cSld>
  <p:clrMapOvr>
    <a:masterClrMapping/>
  </p:clrMapOvr>
</p:sld>
</file>

<file path=ppt/slides/slide9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endParaRPr lang="ru-RU" dirty="0" smtClean="0"/>
          </a:p>
          <a:p>
            <a:endParaRPr lang="ru-RU" dirty="0" smtClean="0"/>
          </a:p>
          <a:p>
            <a:r>
              <a:rPr lang="ru-RU" b="1" dirty="0" smtClean="0"/>
              <a:t>21. Величина основного обмена зависит от:</a:t>
            </a:r>
            <a:endParaRPr lang="ru-RU" dirty="0" smtClean="0"/>
          </a:p>
          <a:p>
            <a:pPr marL="624078" indent="-514350">
              <a:buFont typeface="+mj-lt"/>
              <a:buAutoNum type="arabicPeriod"/>
            </a:pPr>
            <a:r>
              <a:rPr lang="ru-RU" dirty="0" smtClean="0"/>
              <a:t> массы тела, длины тела, физической активности</a:t>
            </a:r>
          </a:p>
          <a:p>
            <a:pPr marL="624078" indent="-514350">
              <a:buFont typeface="+mj-lt"/>
              <a:buAutoNum type="arabicPeriod"/>
            </a:pPr>
            <a:r>
              <a:rPr lang="ru-RU" dirty="0" smtClean="0"/>
              <a:t> массы тела, длины тела, возраста</a:t>
            </a:r>
          </a:p>
          <a:p>
            <a:pPr marL="624078" indent="-514350">
              <a:buFont typeface="+mj-lt"/>
              <a:buAutoNum type="arabicPeriod"/>
            </a:pPr>
            <a:r>
              <a:rPr lang="ru-RU" dirty="0" smtClean="0"/>
              <a:t> массы тела, длины тела, возраста, пола</a:t>
            </a:r>
          </a:p>
          <a:p>
            <a:pPr marL="624078" indent="-514350">
              <a:buNone/>
            </a:pPr>
            <a:r>
              <a:rPr lang="ru-RU" dirty="0" smtClean="0"/>
              <a:t> </a:t>
            </a:r>
          </a:p>
          <a:p>
            <a:r>
              <a:rPr lang="ru-RU" b="1" dirty="0" smtClean="0"/>
              <a:t>22. Величина пищевого </a:t>
            </a:r>
            <a:r>
              <a:rPr lang="ru-RU" b="1" dirty="0" err="1" smtClean="0"/>
              <a:t>термогенеза</a:t>
            </a:r>
            <a:r>
              <a:rPr lang="ru-RU" b="1" dirty="0" smtClean="0"/>
              <a:t> (</a:t>
            </a:r>
            <a:r>
              <a:rPr lang="ru-RU" b="1" dirty="0" err="1" smtClean="0"/>
              <a:t>в%</a:t>
            </a:r>
            <a:r>
              <a:rPr lang="ru-RU" b="1" dirty="0" smtClean="0"/>
              <a:t>) от основного обмена:</a:t>
            </a:r>
            <a:endParaRPr lang="ru-RU" dirty="0" smtClean="0"/>
          </a:p>
          <a:p>
            <a:pPr marL="624078" indent="-514350">
              <a:buFont typeface="+mj-lt"/>
              <a:buAutoNum type="arabicPeriod"/>
            </a:pPr>
            <a:r>
              <a:rPr lang="ru-RU" dirty="0" smtClean="0"/>
              <a:t> 5</a:t>
            </a:r>
          </a:p>
          <a:p>
            <a:pPr marL="624078" indent="-514350">
              <a:buFont typeface="+mj-lt"/>
              <a:buAutoNum type="arabicPeriod"/>
            </a:pPr>
            <a:r>
              <a:rPr lang="ru-RU" dirty="0" smtClean="0"/>
              <a:t> 10</a:t>
            </a:r>
          </a:p>
          <a:p>
            <a:pPr marL="624078" indent="-514350">
              <a:buFont typeface="+mj-lt"/>
              <a:buAutoNum type="arabicPeriod"/>
            </a:pPr>
            <a:r>
              <a:rPr lang="ru-RU" dirty="0" smtClean="0"/>
              <a:t>15</a:t>
            </a:r>
          </a:p>
          <a:p>
            <a:pPr marL="624078" indent="-514350">
              <a:buFont typeface="+mj-lt"/>
              <a:buAutoNum type="arabicPeriod"/>
            </a:pPr>
            <a:r>
              <a:rPr lang="ru-RU" dirty="0" smtClean="0"/>
              <a:t> 20</a:t>
            </a:r>
          </a:p>
          <a:p>
            <a:pPr marL="624078" indent="-514350">
              <a:buFont typeface="+mj-lt"/>
              <a:buAutoNum type="arabicPeriod"/>
            </a:pPr>
            <a:endParaRPr lang="ru-RU" dirty="0" smtClean="0"/>
          </a:p>
          <a:p>
            <a:endParaRPr lang="ru-RU" dirty="0" smtClean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Итоговый контроль</a:t>
            </a:r>
            <a:endParaRPr lang="ru-RU" dirty="0"/>
          </a:p>
        </p:txBody>
      </p:sp>
    </p:spTree>
  </p:cSld>
  <p:clrMapOvr>
    <a:masterClrMapping/>
  </p:clrMapOvr>
</p:sld>
</file>

<file path=ppt/slides/slide10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endParaRPr lang="ru-RU" dirty="0" smtClean="0"/>
          </a:p>
          <a:p>
            <a:pPr>
              <a:buNone/>
            </a:pPr>
            <a:r>
              <a:rPr lang="ru-RU" dirty="0" smtClean="0"/>
              <a:t> </a:t>
            </a:r>
          </a:p>
          <a:p>
            <a:r>
              <a:rPr lang="ru-RU" b="1" dirty="0" smtClean="0"/>
              <a:t>23. Виды пищевого статуса:</a:t>
            </a:r>
            <a:endParaRPr lang="ru-RU" dirty="0" smtClean="0"/>
          </a:p>
          <a:p>
            <a:pPr marL="624078" indent="-514350">
              <a:buFont typeface="+mj-lt"/>
              <a:buAutoNum type="arabicPeriod"/>
            </a:pPr>
            <a:r>
              <a:rPr lang="ru-RU" dirty="0" smtClean="0"/>
              <a:t> обычный, низкий, высокий</a:t>
            </a:r>
          </a:p>
          <a:p>
            <a:pPr marL="624078" indent="-514350">
              <a:buFont typeface="+mj-lt"/>
              <a:buAutoNum type="arabicPeriod"/>
            </a:pPr>
            <a:r>
              <a:rPr lang="ru-RU" dirty="0" smtClean="0"/>
              <a:t> оптимальный, избыточный, недостаточный, обычный</a:t>
            </a:r>
          </a:p>
          <a:p>
            <a:pPr marL="624078" indent="-514350">
              <a:buFont typeface="+mj-lt"/>
              <a:buAutoNum type="arabicPeriod"/>
            </a:pPr>
            <a:r>
              <a:rPr lang="ru-RU" dirty="0" smtClean="0"/>
              <a:t> недостаточный, средний, оптимальный</a:t>
            </a:r>
          </a:p>
          <a:p>
            <a:pPr>
              <a:buNone/>
            </a:pPr>
            <a:r>
              <a:rPr lang="ru-RU" dirty="0" smtClean="0"/>
              <a:t> </a:t>
            </a:r>
          </a:p>
          <a:p>
            <a:r>
              <a:rPr lang="ru-RU" b="1" dirty="0" smtClean="0"/>
              <a:t>24. Величина КФА (коэффициент физической активности):</a:t>
            </a:r>
            <a:endParaRPr lang="ru-RU" dirty="0" smtClean="0"/>
          </a:p>
          <a:p>
            <a:pPr marL="624078" indent="-514350">
              <a:buFont typeface="+mj-lt"/>
              <a:buAutoNum type="arabicPeriod"/>
            </a:pPr>
            <a:r>
              <a:rPr lang="ru-RU" dirty="0" smtClean="0"/>
              <a:t> одинакова для всех профессиональных групп</a:t>
            </a:r>
          </a:p>
          <a:p>
            <a:pPr marL="624078" indent="-514350">
              <a:buFont typeface="+mj-lt"/>
              <a:buAutoNum type="arabicPeriod"/>
            </a:pPr>
            <a:r>
              <a:rPr lang="ru-RU" dirty="0" smtClean="0"/>
              <a:t>зависит от вида деятельности</a:t>
            </a:r>
          </a:p>
          <a:p>
            <a:pPr marL="624078" indent="-514350">
              <a:buFont typeface="+mj-lt"/>
              <a:buAutoNum type="arabicPeriod"/>
            </a:pPr>
            <a:r>
              <a:rPr lang="ru-RU" dirty="0" smtClean="0"/>
              <a:t>определяется возрастом и полом</a:t>
            </a:r>
          </a:p>
          <a:p>
            <a:pPr marL="624078" indent="-514350">
              <a:buFont typeface="+mj-lt"/>
              <a:buAutoNum type="arabicPeriod"/>
            </a:pPr>
            <a:r>
              <a:rPr lang="ru-RU" dirty="0" smtClean="0"/>
              <a:t> </a:t>
            </a:r>
          </a:p>
          <a:p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Итоговый контроль</a:t>
            </a:r>
            <a:endParaRPr lang="ru-RU" dirty="0"/>
          </a:p>
        </p:txBody>
      </p:sp>
    </p:spTree>
  </p:cSld>
  <p:clrMapOvr>
    <a:masterClrMapping/>
  </p:clrMapOvr>
</p:sld>
</file>

<file path=ppt/slides/slide10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 algn="ctr"/>
            <a:r>
              <a:rPr lang="ru-RU" sz="3600" b="1" dirty="0" smtClean="0">
                <a:latin typeface="Times New Roman" pitchFamily="18" charset="0"/>
                <a:cs typeface="Times New Roman" pitchFamily="18" charset="0"/>
              </a:rPr>
              <a:t>25.Отсутствие или незначительное нарушение структуры и функции с выраженным снижением адаптационных резервов, характеризует ### статус питания.</a:t>
            </a:r>
            <a:endParaRPr lang="ru-RU" sz="3600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sz="3600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sz="3600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3600" b="1" dirty="0" smtClean="0">
                <a:latin typeface="Times New Roman" pitchFamily="18" charset="0"/>
                <a:cs typeface="Times New Roman" pitchFamily="18" charset="0"/>
              </a:rPr>
              <a:t>26. Наличие </a:t>
            </a:r>
            <a:r>
              <a:rPr lang="ru-RU" sz="3600" b="1" dirty="0" err="1" smtClean="0">
                <a:latin typeface="Times New Roman" pitchFamily="18" charset="0"/>
                <a:cs typeface="Times New Roman" pitchFamily="18" charset="0"/>
              </a:rPr>
              <a:t>микросимптомов</a:t>
            </a:r>
            <a:r>
              <a:rPr lang="ru-RU" sz="3600" b="1" dirty="0" smtClean="0">
                <a:latin typeface="Times New Roman" pitchFamily="18" charset="0"/>
                <a:cs typeface="Times New Roman" pitchFamily="18" charset="0"/>
              </a:rPr>
              <a:t>, связанных с нарушением состояния питания, характеризует</a:t>
            </a: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 ### статус питания.</a:t>
            </a:r>
          </a:p>
          <a:p>
            <a:pPr algn="ctr">
              <a:buNone/>
            </a:pP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 </a:t>
            </a:r>
          </a:p>
          <a:p>
            <a:endParaRPr lang="ru-RU" dirty="0" smtClean="0"/>
          </a:p>
          <a:p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Итоговый контроль</a:t>
            </a:r>
            <a:endParaRPr lang="ru-RU" dirty="0"/>
          </a:p>
        </p:txBody>
      </p:sp>
    </p:spTree>
  </p:cSld>
  <p:clrMapOvr>
    <a:masterClrMapping/>
  </p:clrMapOvr>
</p:sld>
</file>

<file path=ppt/slides/slide10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/>
        <p:txBody>
          <a:bodyPr>
            <a:normAutofit fontScale="55000" lnSpcReduction="20000"/>
          </a:bodyPr>
          <a:lstStyle/>
          <a:p>
            <a:endParaRPr lang="ru-RU" dirty="0" smtClean="0"/>
          </a:p>
          <a:p>
            <a:r>
              <a:rPr lang="ru-RU" sz="4100" b="1" dirty="0" smtClean="0">
                <a:latin typeface="Times New Roman" pitchFamily="18" charset="0"/>
                <a:cs typeface="Times New Roman" pitchFamily="18" charset="0"/>
              </a:rPr>
              <a:t>27. Превышение массы тела при I степени ожирения составляет (%):</a:t>
            </a:r>
            <a:endParaRPr lang="ru-RU" sz="4100" dirty="0" smtClean="0">
              <a:latin typeface="Times New Roman" pitchFamily="18" charset="0"/>
              <a:cs typeface="Times New Roman" pitchFamily="18" charset="0"/>
            </a:endParaRPr>
          </a:p>
          <a:p>
            <a:pPr marL="624078" indent="-514350">
              <a:buFont typeface="+mj-lt"/>
              <a:buAutoNum type="arabicPeriod"/>
            </a:pPr>
            <a:r>
              <a:rPr lang="ru-RU" sz="4100" dirty="0" smtClean="0">
                <a:latin typeface="Times New Roman" pitchFamily="18" charset="0"/>
                <a:cs typeface="Times New Roman" pitchFamily="18" charset="0"/>
              </a:rPr>
              <a:t>15-20</a:t>
            </a:r>
          </a:p>
          <a:p>
            <a:pPr marL="624078" indent="-514350">
              <a:buFont typeface="+mj-lt"/>
              <a:buAutoNum type="arabicPeriod"/>
            </a:pPr>
            <a:r>
              <a:rPr lang="ru-RU" sz="4100" dirty="0" smtClean="0">
                <a:latin typeface="Times New Roman" pitchFamily="18" charset="0"/>
                <a:cs typeface="Times New Roman" pitchFamily="18" charset="0"/>
              </a:rPr>
              <a:t> 40</a:t>
            </a:r>
          </a:p>
          <a:p>
            <a:pPr marL="624078" indent="-514350">
              <a:buFont typeface="+mj-lt"/>
              <a:buAutoNum type="arabicPeriod"/>
            </a:pPr>
            <a:r>
              <a:rPr lang="ru-RU" sz="4100" dirty="0" smtClean="0">
                <a:latin typeface="Times New Roman" pitchFamily="18" charset="0"/>
                <a:cs typeface="Times New Roman" pitchFamily="18" charset="0"/>
              </a:rPr>
              <a:t> 60</a:t>
            </a:r>
          </a:p>
          <a:p>
            <a:pPr marL="624078" indent="-514350">
              <a:buFont typeface="+mj-lt"/>
              <a:buAutoNum type="arabicPeriod"/>
            </a:pPr>
            <a:r>
              <a:rPr lang="ru-RU" sz="4100" dirty="0" smtClean="0">
                <a:latin typeface="Times New Roman" pitchFamily="18" charset="0"/>
                <a:cs typeface="Times New Roman" pitchFamily="18" charset="0"/>
              </a:rPr>
              <a:t> </a:t>
            </a:r>
          </a:p>
          <a:p>
            <a:r>
              <a:rPr lang="ru-RU" sz="4100" b="1" dirty="0" smtClean="0">
                <a:latin typeface="Times New Roman" pitchFamily="18" charset="0"/>
                <a:cs typeface="Times New Roman" pitchFamily="18" charset="0"/>
              </a:rPr>
              <a:t>28. Превышению массы на 41-60% соответствует степень ожирения:</a:t>
            </a:r>
            <a:endParaRPr lang="ru-RU" sz="4100" dirty="0" smtClean="0">
              <a:latin typeface="Times New Roman" pitchFamily="18" charset="0"/>
              <a:cs typeface="Times New Roman" pitchFamily="18" charset="0"/>
            </a:endParaRPr>
          </a:p>
          <a:p>
            <a:pPr marL="624078" indent="-514350">
              <a:buFont typeface="+mj-lt"/>
              <a:buAutoNum type="arabicPeriod"/>
            </a:pPr>
            <a:r>
              <a:rPr lang="ru-RU" sz="4100" dirty="0" smtClean="0">
                <a:latin typeface="Times New Roman" pitchFamily="18" charset="0"/>
                <a:cs typeface="Times New Roman" pitchFamily="18" charset="0"/>
              </a:rPr>
              <a:t>1</a:t>
            </a:r>
          </a:p>
          <a:p>
            <a:pPr marL="624078" indent="-514350">
              <a:buFont typeface="+mj-lt"/>
              <a:buAutoNum type="arabicPeriod"/>
            </a:pPr>
            <a:r>
              <a:rPr lang="ru-RU" sz="4100" dirty="0" smtClean="0">
                <a:latin typeface="Times New Roman" pitchFamily="18" charset="0"/>
                <a:cs typeface="Times New Roman" pitchFamily="18" charset="0"/>
              </a:rPr>
              <a:t>2</a:t>
            </a:r>
          </a:p>
          <a:p>
            <a:pPr marL="624078" indent="-514350">
              <a:buFont typeface="+mj-lt"/>
              <a:buAutoNum type="arabicPeriod"/>
            </a:pPr>
            <a:r>
              <a:rPr lang="ru-RU" sz="4100" dirty="0" smtClean="0">
                <a:latin typeface="Times New Roman" pitchFamily="18" charset="0"/>
                <a:cs typeface="Times New Roman" pitchFamily="18" charset="0"/>
              </a:rPr>
              <a:t>3</a:t>
            </a:r>
          </a:p>
          <a:p>
            <a:pPr marL="624078" indent="-514350">
              <a:buFont typeface="+mj-lt"/>
              <a:buAutoNum type="arabicPeriod"/>
            </a:pPr>
            <a:r>
              <a:rPr lang="ru-RU" sz="4100" dirty="0" smtClean="0">
                <a:latin typeface="Times New Roman" pitchFamily="18" charset="0"/>
                <a:cs typeface="Times New Roman" pitchFamily="18" charset="0"/>
              </a:rPr>
              <a:t>4</a:t>
            </a:r>
          </a:p>
          <a:p>
            <a:pPr marL="624078" indent="-514350">
              <a:buFont typeface="+mj-lt"/>
              <a:buAutoNum type="arabicPeriod"/>
            </a:pPr>
            <a:r>
              <a:rPr lang="ru-RU" dirty="0" smtClean="0"/>
              <a:t> </a:t>
            </a:r>
          </a:p>
          <a:p>
            <a:endParaRPr lang="ru-RU" dirty="0" smtClean="0"/>
          </a:p>
          <a:p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Итоговый контроль</a:t>
            </a:r>
            <a:endParaRPr lang="ru-RU" dirty="0"/>
          </a:p>
        </p:txBody>
      </p:sp>
    </p:spTree>
  </p:cSld>
  <p:clrMapOvr>
    <a:masterClrMapping/>
  </p:clrMapOvr>
</p:sld>
</file>

<file path=ppt/slides/slide10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ru-RU" b="1" dirty="0" smtClean="0"/>
              <a:t>29. Превышению массы тела на 21-40% соответствует степень ожирения:</a:t>
            </a:r>
            <a:endParaRPr lang="ru-RU" dirty="0" smtClean="0"/>
          </a:p>
          <a:p>
            <a:pPr marL="624078" indent="-514350">
              <a:buFont typeface="+mj-lt"/>
              <a:buAutoNum type="arabicPeriod"/>
            </a:pPr>
            <a:r>
              <a:rPr lang="ru-RU" dirty="0" smtClean="0"/>
              <a:t>  1</a:t>
            </a:r>
          </a:p>
          <a:p>
            <a:pPr marL="624078" indent="-514350">
              <a:buFont typeface="+mj-lt"/>
              <a:buAutoNum type="arabicPeriod"/>
            </a:pPr>
            <a:r>
              <a:rPr lang="ru-RU" dirty="0" smtClean="0"/>
              <a:t>  2</a:t>
            </a:r>
          </a:p>
          <a:p>
            <a:pPr marL="624078" indent="-514350">
              <a:buFont typeface="+mj-lt"/>
              <a:buAutoNum type="arabicPeriod"/>
            </a:pPr>
            <a:r>
              <a:rPr lang="ru-RU" dirty="0" smtClean="0"/>
              <a:t>  3</a:t>
            </a:r>
          </a:p>
          <a:p>
            <a:pPr marL="624078" indent="-514350">
              <a:buFont typeface="+mj-lt"/>
              <a:buAutoNum type="arabicPeriod"/>
            </a:pPr>
            <a:r>
              <a:rPr lang="ru-RU" dirty="0" smtClean="0"/>
              <a:t>  4</a:t>
            </a:r>
          </a:p>
          <a:p>
            <a:pPr>
              <a:buNone/>
            </a:pPr>
            <a:r>
              <a:rPr lang="ru-RU" dirty="0" smtClean="0"/>
              <a:t> </a:t>
            </a:r>
          </a:p>
          <a:p>
            <a:r>
              <a:rPr lang="ru-RU" b="1" dirty="0" smtClean="0"/>
              <a:t>30. Среднесуточная потребность взрослого человека в углеводах равна (г):</a:t>
            </a:r>
            <a:endParaRPr lang="ru-RU" dirty="0" smtClean="0"/>
          </a:p>
          <a:p>
            <a:pPr marL="624078" indent="-514350">
              <a:buFont typeface="+mj-lt"/>
              <a:buAutoNum type="arabicPeriod"/>
            </a:pPr>
            <a:r>
              <a:rPr lang="ru-RU" dirty="0" smtClean="0"/>
              <a:t>    50-100</a:t>
            </a:r>
          </a:p>
          <a:p>
            <a:pPr marL="624078" indent="-514350">
              <a:buFont typeface="+mj-lt"/>
              <a:buAutoNum type="arabicPeriod"/>
            </a:pPr>
            <a:r>
              <a:rPr lang="ru-RU" dirty="0" smtClean="0"/>
              <a:t>  200-300</a:t>
            </a:r>
          </a:p>
          <a:p>
            <a:pPr marL="624078" indent="-514350">
              <a:buFont typeface="+mj-lt"/>
              <a:buAutoNum type="arabicPeriod"/>
            </a:pPr>
            <a:r>
              <a:rPr lang="ru-RU" dirty="0" smtClean="0"/>
              <a:t>  400-500</a:t>
            </a:r>
          </a:p>
          <a:p>
            <a:pPr marL="624078" indent="-514350">
              <a:buFont typeface="+mj-lt"/>
              <a:buAutoNum type="arabicPeriod"/>
            </a:pPr>
            <a:r>
              <a:rPr lang="ru-RU" dirty="0" smtClean="0"/>
              <a:t>  600-700</a:t>
            </a:r>
          </a:p>
          <a:p>
            <a:pPr>
              <a:buNone/>
            </a:pPr>
            <a:endParaRPr lang="ru-RU" dirty="0" smtClean="0"/>
          </a:p>
          <a:p>
            <a:pPr>
              <a:buNone/>
            </a:pPr>
            <a:endParaRPr lang="ru-RU" dirty="0" smtClean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Итоговый контроль</a:t>
            </a:r>
            <a:endParaRPr lang="ru-RU" dirty="0"/>
          </a:p>
        </p:txBody>
      </p:sp>
    </p:spTree>
  </p:cSld>
  <p:clrMapOvr>
    <a:masterClrMapping/>
  </p:clrMapOvr>
</p:sld>
</file>

<file path=ppt/slides/slide10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pPr>
              <a:buNone/>
            </a:pPr>
            <a:r>
              <a:rPr lang="ru-RU" dirty="0" smtClean="0"/>
              <a:t> </a:t>
            </a:r>
          </a:p>
          <a:p>
            <a:r>
              <a:rPr lang="ru-RU" b="1" dirty="0" smtClean="0"/>
              <a:t>31. Врачи- хирурги относятся к группе умственного труда:</a:t>
            </a:r>
            <a:endParaRPr lang="ru-RU" dirty="0" smtClean="0"/>
          </a:p>
          <a:p>
            <a:pPr marL="624078" indent="-514350">
              <a:buFont typeface="+mj-lt"/>
              <a:buAutoNum type="arabicPeriod"/>
            </a:pPr>
            <a:r>
              <a:rPr lang="ru-RU" dirty="0" smtClean="0"/>
              <a:t> первой</a:t>
            </a:r>
          </a:p>
          <a:p>
            <a:pPr marL="624078" indent="-514350">
              <a:buFont typeface="+mj-lt"/>
              <a:buAutoNum type="arabicPeriod"/>
            </a:pPr>
            <a:r>
              <a:rPr lang="ru-RU" dirty="0" smtClean="0"/>
              <a:t> второй</a:t>
            </a:r>
          </a:p>
          <a:p>
            <a:pPr marL="624078" indent="-514350">
              <a:buFont typeface="+mj-lt"/>
              <a:buAutoNum type="arabicPeriod"/>
            </a:pPr>
            <a:r>
              <a:rPr lang="ru-RU" dirty="0" smtClean="0"/>
              <a:t> третьей</a:t>
            </a:r>
          </a:p>
          <a:p>
            <a:pPr marL="624078" indent="-514350">
              <a:buFont typeface="+mj-lt"/>
              <a:buAutoNum type="arabicPeriod"/>
            </a:pPr>
            <a:r>
              <a:rPr lang="ru-RU" dirty="0" smtClean="0"/>
              <a:t> четвертой</a:t>
            </a:r>
          </a:p>
          <a:p>
            <a:endParaRPr lang="ru-RU" dirty="0" smtClean="0"/>
          </a:p>
          <a:p>
            <a:r>
              <a:rPr lang="ru-RU" b="1" dirty="0" smtClean="0"/>
              <a:t> 32. С недостаточным количеством пищевых волокон в питании связаны:</a:t>
            </a:r>
            <a:endParaRPr lang="ru-RU" dirty="0" smtClean="0"/>
          </a:p>
          <a:p>
            <a:pPr marL="624078" indent="-514350">
              <a:buFont typeface="+mj-lt"/>
              <a:buAutoNum type="arabicPeriod"/>
            </a:pPr>
            <a:r>
              <a:rPr lang="ru-RU" dirty="0" smtClean="0"/>
              <a:t> атеросклероз</a:t>
            </a:r>
          </a:p>
          <a:p>
            <a:pPr marL="624078" indent="-514350">
              <a:buFont typeface="+mj-lt"/>
              <a:buAutoNum type="arabicPeriod"/>
            </a:pPr>
            <a:r>
              <a:rPr lang="ru-RU" dirty="0" err="1" smtClean="0"/>
              <a:t>квашиоркор</a:t>
            </a:r>
            <a:endParaRPr lang="ru-RU" dirty="0" smtClean="0"/>
          </a:p>
          <a:p>
            <a:pPr marL="624078" indent="-514350">
              <a:buFont typeface="+mj-lt"/>
              <a:buAutoNum type="arabicPeriod"/>
            </a:pPr>
            <a:r>
              <a:rPr lang="ru-RU" dirty="0" smtClean="0"/>
              <a:t> рак толстой кишки</a:t>
            </a:r>
          </a:p>
          <a:p>
            <a:pPr marL="624078" indent="-514350">
              <a:buFont typeface="+mj-lt"/>
              <a:buAutoNum type="arabicPeriod"/>
            </a:pPr>
            <a:r>
              <a:rPr lang="ru-RU" dirty="0" smtClean="0"/>
              <a:t> ожирение</a:t>
            </a:r>
          </a:p>
          <a:p>
            <a:endParaRPr lang="ru-RU" dirty="0" smtClean="0"/>
          </a:p>
          <a:p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Итоговый контроль</a:t>
            </a:r>
            <a:endParaRPr lang="ru-RU" dirty="0"/>
          </a:p>
        </p:txBody>
      </p:sp>
    </p:spTree>
  </p:cSld>
  <p:clrMapOvr>
    <a:masterClrMapping/>
  </p:clrMapOvr>
</p:sld>
</file>

<file path=ppt/slides/slide10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endParaRPr lang="ru-RU" dirty="0" smtClean="0"/>
          </a:p>
          <a:p>
            <a:pPr algn="ctr">
              <a:buFont typeface="Wingdings" pitchFamily="2" charset="2"/>
              <a:buChar char="v"/>
            </a:pPr>
            <a:r>
              <a:rPr lang="ru-RU" sz="3600" b="1" dirty="0" smtClean="0">
                <a:latin typeface="Times New Roman" pitchFamily="18" charset="0"/>
                <a:cs typeface="Times New Roman" pitchFamily="18" charset="0"/>
              </a:rPr>
              <a:t>Отлично – 100-91%</a:t>
            </a:r>
          </a:p>
          <a:p>
            <a:pPr algn="ctr">
              <a:buFont typeface="Wingdings" pitchFamily="2" charset="2"/>
              <a:buChar char="v"/>
            </a:pPr>
            <a:r>
              <a:rPr lang="ru-RU" sz="3600" b="1" dirty="0" smtClean="0">
                <a:latin typeface="Times New Roman" pitchFamily="18" charset="0"/>
                <a:cs typeface="Times New Roman" pitchFamily="18" charset="0"/>
              </a:rPr>
              <a:t>Хорошо  - 90 – 81%</a:t>
            </a:r>
          </a:p>
          <a:p>
            <a:pPr algn="ctr">
              <a:buFont typeface="Wingdings" pitchFamily="2" charset="2"/>
              <a:buChar char="v"/>
            </a:pPr>
            <a:r>
              <a:rPr lang="ru-RU" sz="3600" b="1" dirty="0" smtClean="0">
                <a:latin typeface="Times New Roman" pitchFamily="18" charset="0"/>
                <a:cs typeface="Times New Roman" pitchFamily="18" charset="0"/>
              </a:rPr>
              <a:t>Удовлетворительно  - 80 – 71%</a:t>
            </a:r>
          </a:p>
          <a:p>
            <a:pPr algn="ctr">
              <a:buFont typeface="Wingdings" pitchFamily="2" charset="2"/>
              <a:buChar char="v"/>
            </a:pPr>
            <a:r>
              <a:rPr lang="ru-RU" sz="3600" b="1" dirty="0" smtClean="0">
                <a:latin typeface="Times New Roman" pitchFamily="18" charset="0"/>
                <a:cs typeface="Times New Roman" pitchFamily="18" charset="0"/>
              </a:rPr>
              <a:t>Неудовлетворительно – 70% и менее</a:t>
            </a:r>
          </a:p>
          <a:p>
            <a:endParaRPr lang="ru-RU" dirty="0" smtClean="0"/>
          </a:p>
          <a:p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dirty="0" smtClean="0"/>
              <a:t>Критерии оценки выполнения тестовых заданий</a:t>
            </a:r>
            <a:endParaRPr lang="ru-RU" dirty="0"/>
          </a:p>
        </p:txBody>
      </p:sp>
    </p:spTree>
  </p:cSld>
  <p:clrMapOvr>
    <a:masterClrMapping/>
  </p:clrMapOvr>
</p:sld>
</file>

<file path=ppt/slides/slide10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algn="ctr">
              <a:buNone/>
            </a:pPr>
            <a:r>
              <a:rPr lang="ru-RU" sz="3600" dirty="0" smtClean="0"/>
              <a:t> «</a:t>
            </a:r>
            <a:r>
              <a:rPr lang="ru-RU" sz="3600" b="1" dirty="0" smtClean="0"/>
              <a:t>Гигиеническая оценка адекватности питания по показателям витаминной и минеральной обеспеченности</a:t>
            </a:r>
            <a:r>
              <a:rPr lang="ru-RU" sz="3600" dirty="0" smtClean="0"/>
              <a:t>»</a:t>
            </a:r>
          </a:p>
          <a:p>
            <a:pPr algn="ctr">
              <a:buNone/>
            </a:pPr>
            <a:endParaRPr lang="ru-RU" sz="3600" dirty="0" smtClean="0"/>
          </a:p>
          <a:p>
            <a:pPr algn="ctr">
              <a:buNone/>
            </a:pPr>
            <a:endParaRPr lang="ru-RU" sz="3600" dirty="0" smtClean="0"/>
          </a:p>
          <a:p>
            <a:pPr algn="ctr">
              <a:buNone/>
            </a:pPr>
            <a:r>
              <a:rPr lang="en-US" sz="3600" dirty="0" smtClean="0"/>
              <a:t>NB</a:t>
            </a:r>
            <a:r>
              <a:rPr lang="ru-RU" sz="3600" i="1" dirty="0" smtClean="0"/>
              <a:t>! Готовим реферативные сообщения (презентации)</a:t>
            </a: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    Тема следующего занятия</a:t>
            </a:r>
            <a:endParaRPr lang="ru-RU" dirty="0"/>
          </a:p>
        </p:txBody>
      </p:sp>
    </p:spTree>
  </p:cSld>
  <p:clrMapOvr>
    <a:masterClrMapping/>
  </p:clrMapOvr>
</p:sld>
</file>

<file path=ppt/slides/slide10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Открытая">
  <a:themeElements>
    <a:clrScheme name="Открытая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Открытая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inorFont>
    </a:fontScheme>
    <a:fmtScheme name="Открытая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95000" t="-106500" r="5000" b="2065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683</TotalTime>
  <Words>4003</Words>
  <PresentationFormat>Экран (4:3)</PresentationFormat>
  <Paragraphs>948</Paragraphs>
  <Slides>107</Slides>
  <Notes>3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107</vt:i4>
      </vt:variant>
    </vt:vector>
  </HeadingPairs>
  <TitlesOfParts>
    <vt:vector size="108" baseType="lpstr">
      <vt:lpstr>Открытая</vt:lpstr>
      <vt:lpstr>ДОБРОЕ  УТРО!!!!!</vt:lpstr>
      <vt:lpstr>Слайд 2</vt:lpstr>
      <vt:lpstr>ГБОУ ВПО НГМУ  кафедра гигиены и экологии</vt:lpstr>
      <vt:lpstr>Who is who</vt:lpstr>
      <vt:lpstr>ПЛАН  7 семестра</vt:lpstr>
      <vt:lpstr>План, продолжение</vt:lpstr>
      <vt:lpstr>Экзамен</vt:lpstr>
      <vt:lpstr>Литература</vt:lpstr>
      <vt:lpstr> Тема  1.   ПИТАНИЕ КАК ФАКТОР СОХРАНЕНИЯ И УКРЕПЛЕНИЯ  здоровья</vt:lpstr>
      <vt:lpstr>Умения, навыки</vt:lpstr>
      <vt:lpstr>В соответствии с ФГОС</vt:lpstr>
      <vt:lpstr>В соответствии с ФГОС</vt:lpstr>
      <vt:lpstr>В соответствии с ФГОС</vt:lpstr>
      <vt:lpstr>Вопросы</vt:lpstr>
      <vt:lpstr>Вопросы</vt:lpstr>
      <vt:lpstr>Что знаем</vt:lpstr>
      <vt:lpstr>Входной контроль</vt:lpstr>
      <vt:lpstr>Входной контроль</vt:lpstr>
      <vt:lpstr>Входной контроль</vt:lpstr>
      <vt:lpstr>Входной контроль</vt:lpstr>
      <vt:lpstr>Входной контроль</vt:lpstr>
      <vt:lpstr>Нутрициология</vt:lpstr>
      <vt:lpstr>Гигиена питания</vt:lpstr>
      <vt:lpstr>Задачи гигиены питания</vt:lpstr>
      <vt:lpstr>Функции пищи</vt:lpstr>
      <vt:lpstr>Состав пищи</vt:lpstr>
      <vt:lpstr>Алиментарно-зависимые заболевания</vt:lpstr>
      <vt:lpstr>Варианты питания</vt:lpstr>
      <vt:lpstr>Значение питания</vt:lpstr>
      <vt:lpstr>Требования  к питанию</vt:lpstr>
      <vt:lpstr>Законы рационального питания</vt:lpstr>
      <vt:lpstr>Принципы рационального питания</vt:lpstr>
      <vt:lpstr>Задание 1.</vt:lpstr>
      <vt:lpstr>КАК</vt:lpstr>
      <vt:lpstr>1 подход</vt:lpstr>
      <vt:lpstr>Физиологические нормы. Структура</vt:lpstr>
      <vt:lpstr>Студент   (18-29 лет)</vt:lpstr>
      <vt:lpstr>Второй подход</vt:lpstr>
      <vt:lpstr> ЭНЕРГОТРАТЫ</vt:lpstr>
      <vt:lpstr>Метод прямой калориметрии</vt:lpstr>
      <vt:lpstr>Прямая калориметрия</vt:lpstr>
      <vt:lpstr>Непрямая калориметрия</vt:lpstr>
      <vt:lpstr>Основной обмен</vt:lpstr>
      <vt:lpstr>Факторы, влияющие на основной обмен</vt:lpstr>
      <vt:lpstr>Расчет основного обмена</vt:lpstr>
      <vt:lpstr>Формулы, рекомендованные ФАО\ВОЗ</vt:lpstr>
      <vt:lpstr>  Коэффициент физической активности (КФА)</vt:lpstr>
      <vt:lpstr>Протокол №  1, продолжение. Расход энергии, расчет</vt:lpstr>
      <vt:lpstr>Протокол № 1, хронограмма</vt:lpstr>
      <vt:lpstr>КФА, студенты  (м\ж)</vt:lpstr>
      <vt:lpstr>Заключение</vt:lpstr>
      <vt:lpstr>Задание 1.2</vt:lpstr>
      <vt:lpstr>КАК?????</vt:lpstr>
      <vt:lpstr>КАК??????</vt:lpstr>
      <vt:lpstr>Сбалансированность</vt:lpstr>
      <vt:lpstr>Идеальный белок</vt:lpstr>
      <vt:lpstr>Задание 1.2, продолжение</vt:lpstr>
      <vt:lpstr>Задание 1.3. Режим питания</vt:lpstr>
      <vt:lpstr>Режим питания (варианты)</vt:lpstr>
      <vt:lpstr>Режим питания</vt:lpstr>
      <vt:lpstr>Протокол, продолжение</vt:lpstr>
      <vt:lpstr>Методы изучения питания</vt:lpstr>
      <vt:lpstr>Методы изучения фактического питания</vt:lpstr>
      <vt:lpstr>Задание 2. Определение пищевого статуса</vt:lpstr>
      <vt:lpstr>Виды пищевого статуса</vt:lpstr>
      <vt:lpstr>Избыточный статус</vt:lpstr>
      <vt:lpstr>Недостаточный</vt:lpstr>
      <vt:lpstr>Технология определения</vt:lpstr>
      <vt:lpstr>Протокол № 2</vt:lpstr>
      <vt:lpstr>Технология определения (инд.)</vt:lpstr>
      <vt:lpstr>Классификация ИМТ</vt:lpstr>
      <vt:lpstr>Толщина кожно-жировой складки (ТКС)</vt:lpstr>
      <vt:lpstr>Толщина ТКС</vt:lpstr>
      <vt:lpstr>ТКС</vt:lpstr>
      <vt:lpstr>Содержание жира</vt:lpstr>
      <vt:lpstr>Основные клинические показатели</vt:lpstr>
      <vt:lpstr>Основные клинические показатели (продолжение)</vt:lpstr>
      <vt:lpstr>Основные клинические показатели (продолжение)</vt:lpstr>
      <vt:lpstr>Биохимические показатели</vt:lpstr>
      <vt:lpstr>Протокол  № 2</vt:lpstr>
      <vt:lpstr>Рекомендации. Расчет калорийности для поддержания идеального веса</vt:lpstr>
      <vt:lpstr>Пример</vt:lpstr>
      <vt:lpstr>Оценка</vt:lpstr>
      <vt:lpstr>Подтверждение.  Итоговый контроль</vt:lpstr>
      <vt:lpstr>Итоговый контроль</vt:lpstr>
      <vt:lpstr>Итоговый контроль</vt:lpstr>
      <vt:lpstr>Итоговый контроль</vt:lpstr>
      <vt:lpstr>Итоговый контроль</vt:lpstr>
      <vt:lpstr>Итоговый контроль</vt:lpstr>
      <vt:lpstr>Итоговый контроль</vt:lpstr>
      <vt:lpstr>Итоговый контроль</vt:lpstr>
      <vt:lpstr>Итоговый контроль</vt:lpstr>
      <vt:lpstr>Итоговый контроль</vt:lpstr>
      <vt:lpstr>Итоговый контроль</vt:lpstr>
      <vt:lpstr>Итоговый контроль</vt:lpstr>
      <vt:lpstr>Итоговый контроль</vt:lpstr>
      <vt:lpstr>Итоговый контроль</vt:lpstr>
      <vt:lpstr>Итоговый контроль</vt:lpstr>
      <vt:lpstr>Итоговый контроль</vt:lpstr>
      <vt:lpstr>Итоговый контроль</vt:lpstr>
      <vt:lpstr>Итоговый контроль</vt:lpstr>
      <vt:lpstr>Итоговый контроль</vt:lpstr>
      <vt:lpstr>Итоговый контроль</vt:lpstr>
      <vt:lpstr>Итоговый контроль</vt:lpstr>
      <vt:lpstr>Критерии оценки выполнения тестовых заданий</vt:lpstr>
      <vt:lpstr>    Тема следующего занятия</vt:lpstr>
      <vt:lpstr>Слайд 107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cp:lastModifiedBy>Admin</cp:lastModifiedBy>
  <cp:revision>74</cp:revision>
  <dcterms:modified xsi:type="dcterms:W3CDTF">2011-11-10T14:25:12Z</dcterms:modified>
</cp:coreProperties>
</file>