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4"/>
  </p:notesMasterIdLst>
  <p:sldIdLst>
    <p:sldId id="355" r:id="rId2"/>
    <p:sldId id="256" r:id="rId3"/>
    <p:sldId id="258" r:id="rId4"/>
    <p:sldId id="257" r:id="rId5"/>
    <p:sldId id="261" r:id="rId6"/>
    <p:sldId id="271" r:id="rId7"/>
    <p:sldId id="320" r:id="rId8"/>
    <p:sldId id="270" r:id="rId9"/>
    <p:sldId id="319" r:id="rId10"/>
    <p:sldId id="269" r:id="rId11"/>
    <p:sldId id="268" r:id="rId12"/>
    <p:sldId id="267" r:id="rId13"/>
    <p:sldId id="266" r:id="rId14"/>
    <p:sldId id="326" r:id="rId15"/>
    <p:sldId id="362" r:id="rId16"/>
    <p:sldId id="363" r:id="rId17"/>
    <p:sldId id="364" r:id="rId18"/>
    <p:sldId id="365" r:id="rId19"/>
    <p:sldId id="309" r:id="rId20"/>
    <p:sldId id="265" r:id="rId21"/>
    <p:sldId id="323" r:id="rId22"/>
    <p:sldId id="307" r:id="rId23"/>
    <p:sldId id="308" r:id="rId24"/>
    <p:sldId id="311" r:id="rId25"/>
    <p:sldId id="312" r:id="rId26"/>
    <p:sldId id="313" r:id="rId27"/>
    <p:sldId id="314" r:id="rId28"/>
    <p:sldId id="264" r:id="rId29"/>
    <p:sldId id="310" r:id="rId30"/>
    <p:sldId id="315" r:id="rId31"/>
    <p:sldId id="263" r:id="rId32"/>
    <p:sldId id="306" r:id="rId33"/>
    <p:sldId id="321" r:id="rId34"/>
    <p:sldId id="322" r:id="rId35"/>
    <p:sldId id="316" r:id="rId36"/>
    <p:sldId id="317" r:id="rId37"/>
    <p:sldId id="318" r:id="rId38"/>
    <p:sldId id="327" r:id="rId39"/>
    <p:sldId id="283" r:id="rId40"/>
    <p:sldId id="356" r:id="rId41"/>
    <p:sldId id="289" r:id="rId42"/>
    <p:sldId id="288" r:id="rId43"/>
    <p:sldId id="287" r:id="rId44"/>
    <p:sldId id="324" r:id="rId45"/>
    <p:sldId id="325" r:id="rId46"/>
    <p:sldId id="286" r:id="rId47"/>
    <p:sldId id="285" r:id="rId48"/>
    <p:sldId id="284" r:id="rId49"/>
    <p:sldId id="282" r:id="rId50"/>
    <p:sldId id="357" r:id="rId51"/>
    <p:sldId id="361" r:id="rId52"/>
    <p:sldId id="358" r:id="rId53"/>
    <p:sldId id="359" r:id="rId54"/>
    <p:sldId id="280" r:id="rId55"/>
    <p:sldId id="279" r:id="rId56"/>
    <p:sldId id="278" r:id="rId57"/>
    <p:sldId id="277" r:id="rId58"/>
    <p:sldId id="276" r:id="rId59"/>
    <p:sldId id="275" r:id="rId60"/>
    <p:sldId id="274" r:id="rId61"/>
    <p:sldId id="273" r:id="rId62"/>
    <p:sldId id="262" r:id="rId63"/>
    <p:sldId id="260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6" r:id="rId72"/>
    <p:sldId id="337" r:id="rId73"/>
    <p:sldId id="338" r:id="rId74"/>
    <p:sldId id="339" r:id="rId75"/>
    <p:sldId id="340" r:id="rId76"/>
    <p:sldId id="341" r:id="rId77"/>
    <p:sldId id="342" r:id="rId78"/>
    <p:sldId id="343" r:id="rId79"/>
    <p:sldId id="344" r:id="rId80"/>
    <p:sldId id="345" r:id="rId81"/>
    <p:sldId id="346" r:id="rId82"/>
    <p:sldId id="347" r:id="rId83"/>
    <p:sldId id="348" r:id="rId84"/>
    <p:sldId id="349" r:id="rId85"/>
    <p:sldId id="350" r:id="rId86"/>
    <p:sldId id="351" r:id="rId87"/>
    <p:sldId id="352" r:id="rId88"/>
    <p:sldId id="353" r:id="rId89"/>
    <p:sldId id="335" r:id="rId90"/>
    <p:sldId id="305" r:id="rId91"/>
    <p:sldId id="354" r:id="rId92"/>
    <p:sldId id="300" r:id="rId9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97" autoAdjust="0"/>
  </p:normalViewPr>
  <p:slideViewPr>
    <p:cSldViewPr>
      <p:cViewPr varScale="1">
        <p:scale>
          <a:sx n="82" d="100"/>
          <a:sy n="82" d="100"/>
        </p:scale>
        <p:origin x="-8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73017-76CC-4D42-B83B-0B7BDCB128FD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8A90C-8036-4E67-A919-F9327D6F2A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F8A90C-8036-4E67-A919-F9327D6F2A9C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 </a:t>
            </a:r>
            <a:r>
              <a:rPr lang="ru-RU" sz="6700" dirty="0" smtClean="0"/>
              <a:t>ДОБРОЕ УТРО !!!!!!</a:t>
            </a:r>
            <a:endParaRPr lang="ru-RU" sz="67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ru-RU" dirty="0" smtClean="0"/>
          </a:p>
          <a:p>
            <a:pPr algn="l"/>
            <a:r>
              <a:rPr lang="ru-RU" dirty="0" smtClean="0"/>
              <a:t>Преподаватель: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ГБОУ ВПО НГМУ</a:t>
            </a:r>
            <a:br>
              <a:rPr lang="ru-RU" sz="4000" dirty="0" smtClean="0"/>
            </a:br>
            <a:r>
              <a:rPr lang="ru-RU" sz="4000" dirty="0" smtClean="0"/>
              <a:t>кафедра гигиены и экологии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b="1" dirty="0" smtClean="0"/>
              <a:t>Специальность  060101 «Лечебное дело»</a:t>
            </a:r>
          </a:p>
          <a:p>
            <a:pPr algn="l"/>
            <a:r>
              <a:rPr lang="ru-RU" b="1" dirty="0" smtClean="0"/>
              <a:t>Дисциплина </a:t>
            </a:r>
            <a:r>
              <a:rPr lang="en-US" b="1" dirty="0" smtClean="0"/>
              <a:t> </a:t>
            </a:r>
            <a:r>
              <a:rPr lang="ru-RU" b="1" dirty="0" smtClean="0"/>
              <a:t>ОПД.Ф.01»Гигиена  с основами экологии человека, военная гигиена</a:t>
            </a:r>
            <a:r>
              <a:rPr lang="ru-RU" dirty="0" smtClean="0"/>
              <a:t>»</a:t>
            </a:r>
            <a:r>
              <a:rPr lang="en-US" dirty="0" smtClean="0"/>
              <a:t>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Гигиеническая оценка адекватности  питания по показателям витаминной и минеральной обеспеченности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 algn="ctr">
              <a:buNone/>
            </a:pP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              Ознакомить студентов с </a:t>
            </a: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биологической ролью витаминов и минералов,</a:t>
            </a:r>
            <a:endParaRPr lang="en-US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проявлениями </a:t>
            </a:r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гипо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-, гипервитаминозов, </a:t>
            </a:r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микроэлементозов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нормативами суточного потребления витаминов и минеральных веществ, </a:t>
            </a:r>
            <a:endParaRPr lang="en-US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продуктами –  источниками  витаминов и минеральных веществ</a:t>
            </a:r>
          </a:p>
          <a:p>
            <a:pPr lvl="1"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основными направлениями профилактики</a:t>
            </a:r>
          </a:p>
          <a:p>
            <a:pPr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занятия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dirty="0" smtClean="0"/>
              <a:t> 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Уметь</a:t>
            </a:r>
            <a:r>
              <a:rPr lang="ru-RU" sz="40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 typeface="Wingdings" pitchFamily="2" charset="2"/>
              <a:buChar char="ü"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диагностировать витаминную недостаточность, </a:t>
            </a:r>
            <a:r>
              <a:rPr lang="ru-RU" sz="3900" b="1" dirty="0" err="1" smtClean="0">
                <a:latin typeface="Times New Roman" pitchFamily="18" charset="0"/>
                <a:cs typeface="Times New Roman" pitchFamily="18" charset="0"/>
              </a:rPr>
              <a:t>микроэлементозы</a:t>
            </a:r>
            <a:endParaRPr lang="ru-RU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ü"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проводить профилактику гиповитаминозов и </a:t>
            </a:r>
            <a:r>
              <a:rPr lang="ru-RU" sz="3900" b="1" dirty="0" err="1" smtClean="0">
                <a:latin typeface="Times New Roman" pitchFamily="18" charset="0"/>
                <a:cs typeface="Times New Roman" pitchFamily="18" charset="0"/>
              </a:rPr>
              <a:t>микроэлементозов</a:t>
            </a: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 оценивать содержание витамина С в продуктах.</a:t>
            </a:r>
            <a:endParaRPr lang="ru-RU" sz="3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Умения, навыки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300" dirty="0" smtClean="0"/>
              <a:t>1. 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Витамины – понятие, классификация, особенности, физиологические факторы, определяющие потребность организма.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2. Причины возникновения гиповитаминозов у человека, классификация форм витаминной недостаточности.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3. Клинические и биохимические показатели гиповитаминоза С. 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4. Клинические и биохимические показатели гиповитаминоза А. 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5. Клинические и биохимические показатели гиповитаминоза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3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3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6. Клинические и биохимические показатели гиповитаминоза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300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PP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7. Клинические показатели гипервитаминоза А, С.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8. Клинические показатели гипервитаминоза Д.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9. Клинические показатели гипервитаминозов.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10. Физиологическая потребность организма в витаминах А, С,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PP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основные пищевые источники этих витаминов.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11.Физиологическая потребность организма в витаминах В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2,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основные пищевые источники этих витаминов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ru-RU" dirty="0" smtClean="0"/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12. Профилактика а- и гиповитаминозов.</a:t>
            </a: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13. Классификация минеральных элементов, факторы, определяющие их потребность.</a:t>
            </a: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14.Физиологическое значение кальция и магния для жизнедеятельности</a:t>
            </a:r>
            <a:br>
              <a:rPr lang="ru-RU" sz="8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организма.</a:t>
            </a: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15.Физиологическое значение калия и натрия для организма.</a:t>
            </a:r>
          </a:p>
          <a:p>
            <a:pPr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16. Физиологическое значение микроэлементов кислотного действия.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17.Физиологическое действие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связанных с кроветворением.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18. Физиологическое действие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связанных с эндемическими заболеваниями.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19. Физиологическое действие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связанных с костеобразованием.</a:t>
            </a:r>
          </a:p>
          <a:p>
            <a:pPr lvl="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20.Пищевая и биологическая ценность овощей, фруктов.</a:t>
            </a:r>
          </a:p>
          <a:p>
            <a:pPr lvl="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21.Пищевая и биологическая ценность зерновых продуктов.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1. Витамины обладают энергетической ценностью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да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нет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некоторые из них</a:t>
            </a:r>
          </a:p>
          <a:p>
            <a:pPr marL="852678" indent="-742950">
              <a:buFont typeface="+mj-lt"/>
              <a:buAutoNum type="arabicPeriod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 Витамины подразделяются на ……..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3. Рыбий жир – источник…..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4. Цинга  заболевание, обусловленное дефицитом……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5. Витамин А содержится……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6. Каротин содержится…..</a:t>
            </a: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7. Витамин С содержится…….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8. Печень – источник витамина……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9. Злаковые – источник…….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10. Витамины в организме человека синтезируются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да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нет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некоторые из них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незначительных количествах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некоторые из них  в незначительных количествах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4" name="Picture 19" descr="1255062319_1251793179_1248160603_vitam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04647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ru-RU" dirty="0" smtClean="0"/>
              <a:t>История витаминологии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Первое направление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Второе направление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Исследование потребности человека и животных в различных питательных веществах</a:t>
            </a:r>
            <a:endParaRPr lang="ru-RU" sz="3200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3600" dirty="0" smtClean="0"/>
          </a:p>
          <a:p>
            <a:pPr algn="ctr"/>
            <a:r>
              <a:rPr lang="ru-RU" sz="3600" dirty="0" smtClean="0"/>
              <a:t>Изучение заболеваний</a:t>
            </a:r>
          </a:p>
          <a:p>
            <a:pPr algn="ctr">
              <a:buNone/>
            </a:pPr>
            <a:r>
              <a:rPr lang="ru-RU" sz="3600" dirty="0" smtClean="0"/>
              <a:t>(</a:t>
            </a:r>
            <a:r>
              <a:rPr lang="ru-RU" sz="3000" i="1" dirty="0" smtClean="0"/>
              <a:t>связь с питанием известна с давних времен</a:t>
            </a:r>
            <a:r>
              <a:rPr lang="ru-RU" sz="3600" dirty="0" smtClean="0"/>
              <a:t>)</a:t>
            </a:r>
            <a:endParaRPr lang="ru-RU" sz="3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ru-RU" dirty="0" smtClean="0"/>
              <a:t>История витаминологии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Первый этап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dirty="0" smtClean="0"/>
              <a:t>Второй этап ( последние годы Х1Х века -начало ХХ века)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Постепенное накопление фактов, приведших к открытию  Н.И. Лунина и </a:t>
            </a:r>
            <a:r>
              <a:rPr lang="ru-RU" sz="2800" dirty="0" err="1" smtClean="0"/>
              <a:t>Х.Эйкмана</a:t>
            </a:r>
            <a:endParaRPr lang="ru-RU" sz="2800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Созданы предпосылки для витаминной теории</a:t>
            </a:r>
            <a:endParaRPr lang="ru-RU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ru-RU" dirty="0" smtClean="0"/>
              <a:t>История витаминологии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Третий этап (10 гг. ХХ века)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Четвертый этап (20гг. ХХ века)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/>
              <a:t>1911-1913 – переломные годы. Появилось большое число работ, заложивших основы витаминной теории. Работы химиков по определению структуры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Преобладают биологические исследования, развиваются методы получения</a:t>
            </a:r>
          </a:p>
          <a:p>
            <a:pPr algn="ctr">
              <a:buNone/>
            </a:pPr>
            <a:r>
              <a:rPr lang="ru-RU" sz="2800" dirty="0" smtClean="0"/>
              <a:t>экспериментальных авитаминозов</a:t>
            </a:r>
            <a:endParaRPr lang="ru-RU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ru-RU" dirty="0" smtClean="0"/>
              <a:t>История витаминологии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Пятый этап (30гг. ХХ века)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dirty="0" smtClean="0"/>
              <a:t>Современный этап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Период химического исследования витаминов</a:t>
            </a:r>
            <a:endParaRPr lang="ru-RU" sz="3600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i="1" dirty="0" smtClean="0"/>
              <a:t>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Витамины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это незаменимые факторы питания органического происхождения,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регулирующи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биохимические и физиологические процессы в организме за счет активизации ферментативных реакций.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Характеризуются следующими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качествами: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проявляют выраженную биологическую активность в малых дозах;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не являются источником энергии или пластического материала</a:t>
            </a:r>
          </a:p>
          <a:p>
            <a:pPr algn="ctr">
              <a:buFont typeface="Wingdings" pitchFamily="2" charset="2"/>
              <a:buChar char="ü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Общая характеристика витаминов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7200" b="1" i="1" dirty="0" err="1" smtClean="0"/>
              <a:t>Водорастворимые</a:t>
            </a:r>
            <a:endParaRPr lang="ru-RU" sz="7200" b="1" i="1" dirty="0" smtClean="0"/>
          </a:p>
          <a:p>
            <a:pPr algn="ctr">
              <a:buNone/>
            </a:pPr>
            <a:endParaRPr lang="ru-RU" sz="2400" b="1" i="1" dirty="0" smtClean="0"/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1   - </a:t>
            </a:r>
            <a:r>
              <a:rPr lang="ru-RU" sz="12800" baseline="-25000" dirty="0" smtClean="0">
                <a:latin typeface="Times New Roman" pitchFamily="18" charset="0"/>
                <a:cs typeface="Times New Roman" pitchFamily="18" charset="0"/>
              </a:rPr>
              <a:t>тиамин</a:t>
            </a:r>
            <a:endParaRPr lang="ru-RU" sz="1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2800" baseline="-25000" dirty="0" smtClean="0">
                <a:latin typeface="Times New Roman" pitchFamily="18" charset="0"/>
                <a:cs typeface="Times New Roman" pitchFamily="18" charset="0"/>
              </a:rPr>
              <a:t>-  рибофлавин</a:t>
            </a:r>
            <a:endParaRPr lang="ru-RU" sz="1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РР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икотинамид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1200" baseline="-25000" dirty="0" smtClean="0">
                <a:latin typeface="Times New Roman" pitchFamily="18" charset="0"/>
                <a:cs typeface="Times New Roman" pitchFamily="18" charset="0"/>
              </a:rPr>
              <a:t>6-  пиридоксин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9600" baseline="-25000" dirty="0" smtClean="0">
                <a:latin typeface="Times New Roman" pitchFamily="18" charset="0"/>
                <a:cs typeface="Times New Roman" pitchFamily="18" charset="0"/>
              </a:rPr>
              <a:t>12 -  </a:t>
            </a:r>
            <a:r>
              <a:rPr lang="ru-RU" sz="11200" baseline="-25000" dirty="0" err="1" smtClean="0">
                <a:latin typeface="Times New Roman" pitchFamily="18" charset="0"/>
                <a:cs typeface="Times New Roman" pitchFamily="18" charset="0"/>
              </a:rPr>
              <a:t>циакобаламин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9600" baseline="-25000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С – аскорбиновая кислота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Р -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биофлавоноиды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Витамин Н - биотин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6400" b="1" i="1" dirty="0" smtClean="0"/>
              <a:t>Жирорастворимые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А  -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ретинол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6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6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эргокальциферол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6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62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холекальциферол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Е  -  токоферол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К  -  нафтохиноны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К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1  - 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филлохинон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Витамин К</a:t>
            </a:r>
            <a:r>
              <a:rPr lang="ru-RU" sz="6200" baseline="-25000" dirty="0" smtClean="0">
                <a:latin typeface="Times New Roman" pitchFamily="18" charset="0"/>
                <a:cs typeface="Times New Roman" pitchFamily="18" charset="0"/>
              </a:rPr>
              <a:t>2  - 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менахинон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/>
          </a:p>
          <a:p>
            <a:endParaRPr lang="en-US" sz="7200" b="1" i="1" dirty="0" smtClean="0"/>
          </a:p>
          <a:p>
            <a:r>
              <a:rPr lang="ru-RU" sz="7200" b="1" i="1" dirty="0" err="1" smtClean="0"/>
              <a:t>Витаминоподобные</a:t>
            </a:r>
            <a:r>
              <a:rPr lang="ru-RU" sz="7200" b="1" i="1" dirty="0" smtClean="0"/>
              <a:t> </a:t>
            </a:r>
            <a:r>
              <a:rPr lang="ru-RU" sz="7200" b="1" i="1" dirty="0" smtClean="0"/>
              <a:t>соединения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Холин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Миоинозит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Инозит,е</a:t>
            </a: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55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Липоевая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кислота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Оротовая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кислота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Витамин В</a:t>
            </a:r>
            <a:r>
              <a:rPr lang="ru-RU" sz="5500" baseline="-25000" dirty="0" smtClean="0">
                <a:latin typeface="Times New Roman" pitchFamily="18" charset="0"/>
                <a:cs typeface="Times New Roman" pitchFamily="18" charset="0"/>
              </a:rPr>
              <a:t>15  - 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пангамовая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кислота </a:t>
            </a:r>
          </a:p>
          <a:p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Карнитин</a:t>
            </a: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Слушаем, записываем</a:t>
            </a:r>
            <a:r>
              <a:rPr lang="ru-RU" dirty="0" smtClean="0"/>
              <a:t>!!!!!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Рефераты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00166" y="2500306"/>
          <a:ext cx="60960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витамина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Продукты- источники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Клинические проявления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500034" y="1500174"/>
          <a:ext cx="8229600" cy="500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2143140"/>
                <a:gridCol w="387188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Вызываемый</a:t>
                      </a:r>
                      <a:r>
                        <a:rPr lang="ru-RU" baseline="0" dirty="0" smtClean="0"/>
                        <a:t> эффект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общей </a:t>
                      </a:r>
                      <a:r>
                        <a:rPr lang="ru-RU" sz="20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резистентности</a:t>
                      </a:r>
                      <a:endParaRPr lang="ru-RU" sz="20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В1, В2, В6, РР, А,       С, Д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Регулируют функциональное состояние</a:t>
                      </a:r>
                      <a:r>
                        <a:rPr lang="ru-RU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ЦНС.Обмен</a:t>
                      </a:r>
                      <a:r>
                        <a:rPr lang="ru-RU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 и трофику тканей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b="1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000" b="1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Антигеморрагический</a:t>
                      </a:r>
                      <a:endParaRPr lang="ru-RU" sz="20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</a:p>
                    <a:p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С, Р, 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Обеспечивают нормальную проницаемость и </a:t>
                      </a:r>
                      <a:r>
                        <a:rPr lang="ru-RU" sz="2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резистентность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кровеносных сосудов, повышают свертываемость крови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Антианемический</a:t>
                      </a:r>
                      <a:endParaRPr lang="ru-RU" sz="20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В12, С, </a:t>
                      </a:r>
                      <a:r>
                        <a:rPr lang="ru-RU" sz="2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фолиевая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кислота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Нормализуют и стимулируют кроветворение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Характеристика витаминов по биологическому действию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536"/>
                <a:gridCol w="2428892"/>
                <a:gridCol w="368617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Вызываемый эффект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Антиинфекционный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       </a:t>
                      </a:r>
                      <a:r>
                        <a:rPr lang="ru-RU" dirty="0" smtClean="0"/>
                        <a:t> </a:t>
                      </a:r>
                    </a:p>
                    <a:p>
                      <a:r>
                        <a:rPr lang="ru-RU" dirty="0" smtClean="0"/>
                        <a:t>             А, С,      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 В1,В2,В6,РР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Повышают устойчивость к инфекциям:</a:t>
                      </a:r>
                    </a:p>
                    <a:p>
                      <a:r>
                        <a:rPr lang="ru-RU" dirty="0" smtClean="0"/>
                        <a:t>стимулируют выработку антител,</a:t>
                      </a:r>
                    </a:p>
                    <a:p>
                      <a:r>
                        <a:rPr lang="ru-RU" dirty="0" smtClean="0"/>
                        <a:t>усиливают защитные свойства эпителия и фагоцитоз</a:t>
                      </a:r>
                    </a:p>
                    <a:p>
                      <a:r>
                        <a:rPr lang="ru-RU" dirty="0" smtClean="0"/>
                        <a:t>нейтрализуют токсическое действие возбудителей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Регуляция зрения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А, В2, 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Обеспечивают адаптацию глаза к темноте</a:t>
                      </a:r>
                    </a:p>
                    <a:p>
                      <a:r>
                        <a:rPr lang="ru-RU" dirty="0" smtClean="0"/>
                        <a:t>Повышают остроту зрения</a:t>
                      </a:r>
                    </a:p>
                    <a:p>
                      <a:r>
                        <a:rPr lang="ru-RU" dirty="0" smtClean="0"/>
                        <a:t>Расширяют поле цветного зрения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Характеристика витаминов по биологическому действию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синтезируется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депонируется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быстро разрушается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«работоспособный»</a:t>
            </a:r>
            <a:endParaRPr lang="ru-RU" dirty="0" smtClean="0"/>
          </a:p>
          <a:p>
            <a:r>
              <a:rPr lang="ru-RU" dirty="0" smtClean="0"/>
              <a:t>25 мг\1000ккал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Потребность увеличивает – </a:t>
            </a:r>
            <a:r>
              <a:rPr lang="ru-RU" sz="1900" i="1" dirty="0" err="1" smtClean="0">
                <a:latin typeface="Times New Roman" pitchFamily="18" charset="0"/>
                <a:cs typeface="Times New Roman" pitchFamily="18" charset="0"/>
              </a:rPr>
              <a:t>курение,экологический</a:t>
            </a:r>
            <a:r>
              <a:rPr lang="ru-RU" sz="1900" i="1" dirty="0" smtClean="0">
                <a:latin typeface="Times New Roman" pitchFamily="18" charset="0"/>
                <a:cs typeface="Times New Roman" pitchFamily="18" charset="0"/>
              </a:rPr>
              <a:t> фактор, беременность и лактация, низкая температура, вредные условия труда</a:t>
            </a:r>
            <a:endParaRPr lang="ru-RU" sz="19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Шиповник  свежий – 500-650мг\%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Шиповник сухой- 1100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Перец, смородина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ч.,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облепиха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петрушка, укроп, капуста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брюс</a:t>
            </a:r>
            <a:r>
              <a:rPr lang="ru-RU" sz="2000" dirty="0" smtClean="0"/>
              <a:t>.),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стручковый горох – 100-250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Картофель, капуста бел., помидоры, яблоки, ананасы, киви, клубника, апельсины,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мандарины,крыжовник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лимоны, сок цитрусовых – 10-100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Витамин С, а </a:t>
            </a:r>
            <a:r>
              <a:rPr lang="ru-RU" dirty="0" err="1" smtClean="0"/>
              <a:t>скорбиновая</a:t>
            </a:r>
            <a:r>
              <a:rPr lang="ru-RU" dirty="0" smtClean="0"/>
              <a:t> кислота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Токоферол</a:t>
            </a:r>
          </a:p>
          <a:p>
            <a:r>
              <a:rPr lang="ru-RU" dirty="0" smtClean="0"/>
              <a:t>Антиоксидант</a:t>
            </a:r>
          </a:p>
          <a:p>
            <a:r>
              <a:rPr lang="ru-RU" dirty="0" smtClean="0"/>
              <a:t>Замедляет агрегацию тромбоцитов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Растительные масла</a:t>
            </a:r>
          </a:p>
          <a:p>
            <a:r>
              <a:rPr lang="ru-RU" dirty="0" smtClean="0"/>
              <a:t>Орехи</a:t>
            </a:r>
          </a:p>
          <a:p>
            <a:r>
              <a:rPr lang="ru-RU" dirty="0" smtClean="0"/>
              <a:t>Бобовые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Витамин Е, токоферол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«бери-бери»</a:t>
            </a:r>
          </a:p>
          <a:p>
            <a:r>
              <a:rPr lang="ru-RU" dirty="0" smtClean="0"/>
              <a:t>1,1…2,1\ 1000ккал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Маркеры –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активность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транскетолазы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, концентрация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пирувата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Витамин В1, тиамин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Витамин А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ru-RU" sz="3000" b="1" i="1" dirty="0" smtClean="0"/>
              <a:t>Количественные формы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полная (авитаминоз)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 частичная (гиповитаминоз)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  <a:r>
              <a:rPr lang="ru-RU" sz="3000" b="1" i="1" dirty="0" smtClean="0"/>
              <a:t>Качественные формы</a:t>
            </a:r>
            <a:endParaRPr lang="ru-RU" sz="3000" b="1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единичные 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множественные (поли-, а- или гиповитаминоз) 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200" b="1" i="1" dirty="0" smtClean="0"/>
              <a:t> По патогенезу 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алиментарная 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ингибиторная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резорбтивная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диссимиляционная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dirty="0" smtClean="0"/>
          </a:p>
          <a:p>
            <a:pPr lvl="0" algn="ctr">
              <a:buNone/>
            </a:pPr>
            <a:r>
              <a:rPr lang="ru-RU" dirty="0" smtClean="0"/>
              <a:t> </a:t>
            </a:r>
            <a:r>
              <a:rPr lang="ru-RU" b="1" i="1" dirty="0" smtClean="0"/>
              <a:t>По этиологии</a:t>
            </a:r>
            <a:endParaRPr lang="ru-RU" b="1" dirty="0" smtClean="0"/>
          </a:p>
          <a:p>
            <a:pPr lvl="1">
              <a:buFont typeface="Wingdings" pitchFamily="2" charset="2"/>
              <a:buChar char="ü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первичные</a:t>
            </a:r>
          </a:p>
          <a:p>
            <a:pPr lvl="1">
              <a:buFont typeface="Wingdings" pitchFamily="2" charset="2"/>
              <a:buChar char="ü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вторичные</a:t>
            </a:r>
          </a:p>
          <a:p>
            <a:pPr lvl="1">
              <a:buFont typeface="Wingdings" pitchFamily="2" charset="2"/>
              <a:buChar char="ü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смешанные</a:t>
            </a:r>
            <a:endParaRPr lang="ru-RU" sz="35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форм витаминной недостаточности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дети и подростки в период наиболее интенсивного роста;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лица, занимающиеся спортом (имеющие максимальные физические нагрузки);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больные (острые инфекционные заболевания, патология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системы, мочевой системы, желудочно-кишечного тракта и др.), длительно принимающие некоторые лекарственные препараты (антибиотики и др.);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беременные и кормящие женщины;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вегетарианцы;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пожилые люди;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дети и взрослые с низким социально-экономическим уровнем;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страдающие алкогольной, никотиновой и наркотической зависимостью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Группы риска развития </a:t>
            </a:r>
            <a:r>
              <a:rPr lang="ru-RU" dirty="0" err="1" smtClean="0"/>
              <a:t>витаминодефицитных</a:t>
            </a:r>
            <a:r>
              <a:rPr lang="ru-RU" dirty="0" smtClean="0"/>
              <a:t> состояний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Ингибиторы</a:t>
            </a:r>
          </a:p>
          <a:p>
            <a:pPr algn="ctr">
              <a:buNone/>
            </a:pPr>
            <a:r>
              <a:rPr lang="ru-RU" dirty="0" smtClean="0"/>
              <a:t>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лекарственные вещества.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тубазид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фтивазид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В6,РР)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/>
              <a:t>Деструкторы</a:t>
            </a:r>
          </a:p>
          <a:p>
            <a:pPr>
              <a:buNone/>
            </a:pPr>
            <a:r>
              <a:rPr lang="ru-RU" dirty="0" smtClean="0"/>
              <a:t>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кислород – С,УФЛ – С,А, Е, К,В1, В6,В12…)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dirty="0" smtClean="0"/>
              <a:t>Комплексообразователи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авидин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биотин)</a:t>
            </a:r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dirty="0" smtClean="0"/>
              <a:t>Депрессоры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салицилаты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дикумарин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Антивитамины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Субъективные и объективные характеристики человека</a:t>
            </a:r>
          </a:p>
          <a:p>
            <a:pPr>
              <a:buFont typeface="Wingdings" pitchFamily="2" charset="2"/>
              <a:buChar char="ü"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 жалобы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неспецифические, специфические</a:t>
            </a:r>
          </a:p>
          <a:p>
            <a:pPr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визуальные изменения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кожи, слизистых и т.п.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Клинические и биохимические данные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Диагностика витаминной недостаточности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 algn="ctr">
              <a:buNone/>
            </a:pPr>
            <a:r>
              <a:rPr lang="ru-RU" sz="7200" b="1" i="1" dirty="0" smtClean="0"/>
              <a:t>Рациональное питание</a:t>
            </a:r>
          </a:p>
          <a:p>
            <a:pPr lvl="0" algn="ctr">
              <a:buNone/>
            </a:pPr>
            <a:r>
              <a:rPr lang="ru-RU" sz="7200" b="1" i="1" dirty="0" smtClean="0"/>
              <a:t>в двух ипостасях)</a:t>
            </a:r>
            <a:endParaRPr lang="ru-RU" sz="7200" b="1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соблюдение всех принципов рационального питания, в том числе  поступление достаточных количеств витаминов с пищей, с учетом</a:t>
            </a: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 всех факторов, формирующих потребность.</a:t>
            </a:r>
          </a:p>
          <a:p>
            <a:pPr lvl="0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 algn="ctr">
              <a:buFont typeface="Wingdings" pitchFamily="2" charset="2"/>
              <a:buChar char="ü"/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как фактор, определяющий состояние здоровья, функционирование</a:t>
            </a: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 различных органов и систем, обеспечивающий благоприятный</a:t>
            </a: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   фон для полного усвоения витаминов (и не только)</a:t>
            </a:r>
            <a:endParaRPr lang="ru-RU" sz="112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Профилактика витаминной недостаточности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365760" lvl="1" indent="-256032" algn="ctr">
              <a:spcBef>
                <a:spcPts val="400"/>
              </a:spcBef>
              <a:buSzPct val="68000"/>
              <a:buFont typeface="Wingdings 3"/>
              <a:buChar char=""/>
            </a:pPr>
            <a:endParaRPr lang="ru-RU" sz="4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lvl="1" indent="-256032" algn="ctr">
              <a:spcBef>
                <a:spcPts val="400"/>
              </a:spcBef>
              <a:buSzPct val="68000"/>
              <a:buNone/>
            </a:pPr>
            <a:r>
              <a:rPr lang="ru-RU" sz="4200" b="1" i="1" dirty="0" smtClean="0">
                <a:latin typeface="Times New Roman" pitchFamily="18" charset="0"/>
                <a:cs typeface="Times New Roman" pitchFamily="18" charset="0"/>
              </a:rPr>
              <a:t>Применение искусственно</a:t>
            </a:r>
          </a:p>
          <a:p>
            <a:pPr marL="365760" lvl="1" indent="-256032" algn="ctr">
              <a:spcBef>
                <a:spcPts val="400"/>
              </a:spcBef>
              <a:buSzPct val="68000"/>
              <a:buNone/>
            </a:pPr>
            <a:r>
              <a:rPr lang="ru-RU" sz="4200" b="1" i="1" dirty="0" smtClean="0">
                <a:latin typeface="Times New Roman" pitchFamily="18" charset="0"/>
                <a:cs typeface="Times New Roman" pitchFamily="18" charset="0"/>
              </a:rPr>
              <a:t>синтезированных   витаминов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индивидуальная и групповая витаминизация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(моно -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поливитаминизации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комплексе с минералами)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витаминизация продуктов питания (молоко, хлеб, сок и т.д.)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витаминизация готовой пищи в организованных  коллективах  (в соответствии с инструкцией МЗ РФ)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Профилактика. 2 направление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sz="4000" dirty="0" smtClean="0"/>
          </a:p>
          <a:p>
            <a:endParaRPr lang="ru-RU" sz="4000" dirty="0" smtClean="0"/>
          </a:p>
          <a:p>
            <a:r>
              <a:rPr lang="ru-RU" sz="4000" i="1" dirty="0" smtClean="0"/>
              <a:t>Проблемы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/>
            <a:endParaRPr lang="ru-RU" b="1" dirty="0" smtClean="0"/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возможность развития гипервитаминозов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другие побочные эффекты 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взаимодействия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микронутриентов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Профилактика. 2 направление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b="1" i="1" dirty="0" smtClean="0"/>
              <a:t>Условие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Мужчина  …лет, лесоруб, Север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жалобы  - кровоточивость десен,……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болел за 0,5 года – 5 раз ОРЗ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число петехий – 29 \см2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фолликулярный гиперкератоз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содержание витамина С в моче  - 9мг\сутки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языковая проба </a:t>
            </a:r>
            <a:r>
              <a:rPr lang="ru-RU" dirty="0" smtClean="0"/>
              <a:t>-   35 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ек</a:t>
            </a:r>
          </a:p>
          <a:p>
            <a:pPr>
              <a:buFont typeface="Wingdings" pitchFamily="2" charset="2"/>
              <a:buChar char="ü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преморбидный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пищевой статус,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С-витаминная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недостаточность 3 степени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b="1" i="1" dirty="0" smtClean="0"/>
              <a:t>Условие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титрование 1 мл шиповника пошло 4 мл реактива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Тильманса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Решение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 = 0,088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4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1000= 252мг\л, где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0,088 – постоянный коэффициент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1 – поправка на титр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1000 – пересчет на 1лит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 (1000мл)</a:t>
            </a:r>
          </a:p>
          <a:p>
            <a:pPr>
              <a:buFont typeface="Courier New" pitchFamily="49" charset="0"/>
              <a:buChar char="o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Если человек будет употреблять ежедневно по 100 мл данного настоя, то получит в сутки дополнительно к рациону  35 мг аскорбиновой кислоты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Условие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титрование фильтрата картофеля</a:t>
            </a:r>
            <a:r>
              <a:rPr lang="ru-RU" dirty="0" smtClean="0"/>
              <a:t>…….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Расчет потерь……….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19723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b="1" i="1" dirty="0" smtClean="0"/>
              <a:t>Из 92 встречающихся в природе химических элементов 81 обнаружен в организме человека.</a:t>
            </a:r>
          </a:p>
          <a:p>
            <a:pPr algn="ctr">
              <a:buNone/>
            </a:pPr>
            <a:r>
              <a:rPr lang="ru-RU" dirty="0" smtClean="0"/>
              <a:t>: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12 структурных элементов (они составляют 99 % элементного состава человеческого организма), это С, О, Н,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К,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эссенциальных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(жизненно необходимых) —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Си,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Mo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условно-необходимых — В,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 элемента являются серьезными "кандидатами на необходимость" 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Cd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остальные 48 элементов менее значимы для организма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Минеральные вещества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Слушаем, записываем</a:t>
            </a:r>
            <a:r>
              <a:rPr lang="ru-RU" dirty="0" smtClean="0"/>
              <a:t>!!!!!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Рефераты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00166" y="2500306"/>
          <a:ext cx="60960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вещества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Биологическое действие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Продукты- источники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Клинические проявления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214554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0222"/>
                <a:gridCol w="1785950"/>
                <a:gridCol w="454342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Минеральные</a:t>
                      </a:r>
                      <a:r>
                        <a:rPr lang="ru-RU" baseline="0" dirty="0" smtClean="0"/>
                        <a:t> элементы щелочного характера (катионы)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Минеральные элементы кислотного характера (анионы)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ctr"/>
                      <a:r>
                        <a:rPr lang="ru-RU" dirty="0" err="1" smtClean="0"/>
                        <a:t>Биомикроэлементы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1" dirty="0" smtClean="0"/>
                        <a:t>кальций</a:t>
                      </a:r>
                    </a:p>
                    <a:p>
                      <a:r>
                        <a:rPr lang="ru-RU" b="1" i="1" dirty="0" smtClean="0"/>
                        <a:t>магний</a:t>
                      </a:r>
                    </a:p>
                    <a:p>
                      <a:r>
                        <a:rPr lang="ru-RU" b="1" i="1" dirty="0" smtClean="0"/>
                        <a:t>калий</a:t>
                      </a:r>
                    </a:p>
                    <a:p>
                      <a:r>
                        <a:rPr lang="ru-RU" b="1" i="1" dirty="0" smtClean="0"/>
                        <a:t>натрий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i="1" dirty="0" smtClean="0"/>
                        <a:t>фосфор</a:t>
                      </a:r>
                    </a:p>
                    <a:p>
                      <a:r>
                        <a:rPr lang="ru-RU" b="1" i="1" dirty="0" smtClean="0"/>
                        <a:t>сера</a:t>
                      </a:r>
                    </a:p>
                    <a:p>
                      <a:r>
                        <a:rPr lang="ru-RU" b="1" i="1" dirty="0" smtClean="0"/>
                        <a:t>хлор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участвующие</a:t>
                      </a:r>
                      <a:r>
                        <a:rPr lang="ru-RU" baseline="0" dirty="0" smtClean="0"/>
                        <a:t> в кроветворении – </a:t>
                      </a:r>
                      <a:r>
                        <a:rPr lang="ru-RU" b="1" i="1" baseline="0" dirty="0" smtClean="0"/>
                        <a:t>железо, медь, кобальт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связанные с костеобразованием – </a:t>
                      </a:r>
                      <a:r>
                        <a:rPr lang="ru-RU" b="1" i="1" baseline="0" dirty="0" smtClean="0"/>
                        <a:t>марганец, стронций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связанные с эндемическими заболеваниями – </a:t>
                      </a:r>
                      <a:r>
                        <a:rPr lang="ru-RU" b="1" i="1" baseline="0" dirty="0" smtClean="0"/>
                        <a:t>йод, фтор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прочие - </a:t>
                      </a:r>
                      <a:r>
                        <a:rPr lang="ru-RU" b="1" i="1" baseline="0" dirty="0" smtClean="0"/>
                        <a:t>цинк</a:t>
                      </a:r>
                      <a:endParaRPr lang="ru-RU" b="1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минеральных элементов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500174"/>
          <a:ext cx="8229600" cy="5122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2803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роль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элементы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зубов, скелета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Р, М</a:t>
                      </a:r>
                      <a:r>
                        <a:rPr lang="en-US" baseline="0" dirty="0" smtClean="0"/>
                        <a:t>g</a:t>
                      </a:r>
                      <a:r>
                        <a:rPr lang="ru-RU" baseline="0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smtClean="0"/>
                        <a:t>М</a:t>
                      </a:r>
                      <a:r>
                        <a:rPr lang="en-US" baseline="0" dirty="0" smtClean="0"/>
                        <a:t>n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нервной ткани, влияние на передачу нервного импульса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Р, М</a:t>
                      </a:r>
                      <a:r>
                        <a:rPr lang="en-US" baseline="0" dirty="0" smtClean="0"/>
                        <a:t>g</a:t>
                      </a:r>
                      <a:r>
                        <a:rPr lang="ru-RU" baseline="0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Формирование гормонов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М</a:t>
                      </a:r>
                      <a:r>
                        <a:rPr lang="en-US" baseline="0" dirty="0" smtClean="0"/>
                        <a:t>n</a:t>
                      </a:r>
                      <a:r>
                        <a:rPr lang="ru-RU" baseline="0" dirty="0" smtClean="0"/>
                        <a:t>, </a:t>
                      </a:r>
                      <a:r>
                        <a:rPr lang="en-US" baseline="0" dirty="0" smtClean="0"/>
                        <a:t>Zn  J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Влияние на регуляцию</a:t>
                      </a:r>
                      <a:r>
                        <a:rPr lang="ru-RU" baseline="0" dirty="0" smtClean="0"/>
                        <a:t> содержания воды в тканях и обеспечение </a:t>
                      </a:r>
                      <a:r>
                        <a:rPr lang="ru-RU" baseline="0" dirty="0" err="1" smtClean="0"/>
                        <a:t>онкотического</a:t>
                      </a:r>
                      <a:r>
                        <a:rPr lang="ru-RU" baseline="0" dirty="0" smtClean="0"/>
                        <a:t> давления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К,</a:t>
                      </a:r>
                      <a:r>
                        <a:rPr lang="ru-RU" baseline="0" dirty="0" smtClean="0"/>
                        <a:t> </a:t>
                      </a:r>
                      <a:r>
                        <a:rPr lang="en-US" baseline="0" dirty="0" smtClean="0"/>
                        <a:t>Na</a:t>
                      </a:r>
                      <a:r>
                        <a:rPr lang="ru-RU" baseline="0" dirty="0" smtClean="0"/>
                        <a:t>, </a:t>
                      </a:r>
                      <a:r>
                        <a:rPr lang="ru-RU" baseline="0" dirty="0" err="1" smtClean="0"/>
                        <a:t>Са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Влияние на кроветворение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Fe</a:t>
                      </a:r>
                      <a:r>
                        <a:rPr lang="ru-RU" dirty="0" smtClean="0"/>
                        <a:t>,  Со, С</a:t>
                      </a:r>
                      <a:r>
                        <a:rPr lang="en-US" dirty="0" smtClean="0"/>
                        <a:t>u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М</a:t>
                      </a:r>
                      <a:r>
                        <a:rPr lang="en-US" baseline="0" dirty="0" smtClean="0"/>
                        <a:t>n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окислительных тканевых ферментов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Fe</a:t>
                      </a:r>
                      <a:r>
                        <a:rPr lang="ru-RU" dirty="0" smtClean="0"/>
                        <a:t>,  С</a:t>
                      </a:r>
                      <a:r>
                        <a:rPr lang="en-US" dirty="0" smtClean="0"/>
                        <a:t>u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Роль микроэлементов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sz="3600" b="1" i="1" dirty="0" smtClean="0"/>
          </a:p>
          <a:p>
            <a:pPr algn="ctr">
              <a:buNone/>
            </a:pPr>
            <a:r>
              <a:rPr lang="ru-RU" sz="4000" b="1" i="1" dirty="0" err="1" smtClean="0"/>
              <a:t>Микроэлементозы</a:t>
            </a:r>
            <a:endParaRPr lang="ru-RU" sz="4000" b="1" i="1" dirty="0" smtClean="0"/>
          </a:p>
          <a:p>
            <a:pPr algn="ctr">
              <a:buNone/>
            </a:pPr>
            <a:r>
              <a:rPr lang="ru-RU" dirty="0" smtClean="0"/>
              <a:t>патологические состояния, вызванные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дефицитом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избытком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дисбалансом</a:t>
            </a:r>
            <a:r>
              <a:rPr lang="ru-RU" i="1" dirty="0" smtClean="0"/>
              <a:t> </a:t>
            </a:r>
            <a:r>
              <a:rPr lang="ru-RU" dirty="0" smtClean="0"/>
              <a:t>микро- и макроэлементов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Заболевания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214554"/>
          <a:ext cx="8229600" cy="457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Микроэлементозы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Основные формы</a:t>
                      </a:r>
                      <a:r>
                        <a:rPr lang="en-US" dirty="0" smtClean="0"/>
                        <a:t> </a:t>
                      </a:r>
                      <a:r>
                        <a:rPr lang="ru-RU" dirty="0" smtClean="0"/>
                        <a:t>заболеваний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Краткая характеристика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Природные</a:t>
                      </a:r>
                    </a:p>
                    <a:p>
                      <a:r>
                        <a:rPr lang="ru-RU" dirty="0" smtClean="0"/>
                        <a:t>эндогенные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врожденные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наследственные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Природные </a:t>
                      </a:r>
                    </a:p>
                    <a:p>
                      <a:r>
                        <a:rPr lang="ru-RU" dirty="0" smtClean="0"/>
                        <a:t>экзогенные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дефицитом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избытком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дисбалансом МЭ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Техногенные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промышленные (профессиональные)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соседские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трансгрессивные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Ятрогенные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</a:t>
            </a:r>
            <a:r>
              <a:rPr lang="ru-RU" dirty="0" err="1" smtClean="0"/>
              <a:t>микроэлементозов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14554"/>
          <a:ext cx="82296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Ятрогенные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дефицитом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избытком МЭ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вызванные дисбалансом МЭ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Классификация, продолжение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pPr lvl="0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Пополнение рациона питания продуктами, содержащими в повышенных концентрациях дефицитные в организме вещества, с добавлением витаминно-минеральных препаратов. </a:t>
            </a:r>
          </a:p>
          <a:p>
            <a:pPr>
              <a:buNone/>
            </a:pP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Элиминация обнаруженных токсичных элементов - тяжелых металлов как с использованием продуктов, содержащих повышенное количество пищевых волокон и пектинов, так и специальных препаратов-сорбентов.</a:t>
            </a:r>
          </a:p>
          <a:p>
            <a:pPr lvl="0"/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Нормализация кишечной микрофлоры за счет употребления кисломолочных продуктов типа лакто- или </a:t>
            </a:r>
            <a:r>
              <a:rPr lang="ru-RU" sz="8000" b="1" dirty="0" err="1" smtClean="0">
                <a:latin typeface="Times New Roman" pitchFamily="18" charset="0"/>
                <a:cs typeface="Times New Roman" pitchFamily="18" charset="0"/>
              </a:rPr>
              <a:t>бифидумкефира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dirty="0" err="1" smtClean="0"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обогащенных этим видом бактерий препаратов. Нормализация микрофлоры кишечника позволит более эффективно включать в обменные процессы поступающие с пищевыми продуктами основные питательные вещества, витамины и микроэлементы.</a:t>
            </a:r>
          </a:p>
          <a:p>
            <a:pPr>
              <a:buNone/>
            </a:pPr>
            <a:r>
              <a:rPr lang="ru-RU" b="1" i="1" dirty="0" smtClean="0"/>
              <a:t>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Профилактика </a:t>
            </a:r>
            <a:r>
              <a:rPr lang="ru-RU" dirty="0" err="1" smtClean="0"/>
              <a:t>микроэлементозов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8850"/>
                <a:gridCol w="5900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элемент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продукт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кобальт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Орехи (фундук, грецкий), какао, печень говяжья, фасоль, горох, чеснок, молоко, мясо (свиное), почки говяжьи, ры­ба речная, свекла, салат, петрушка, малина, смородина черная, перец красный, крупа гречневая, пшено, мясо (го­вяжье), яйца, рис.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медь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Огурцы, печень, орехи (фундук,) какао, пивные дрожжи, плоды шиповника, сыр, шоколад, пшеничные отруби, пше­ничные зародыши, грецкий орех, зелень, грибы, бобовые, гречневая крупа, земляника, крыжовник, мясо мидии, пищевые злаки. Недостаток меди может быть спровоцирован злоупотреблением алкоголем, избыточным количеством яичного жел­тка в кишечнике, поскольку он может связывать медь, а также приемом большого количества фруктозы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цинк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Мясо,</a:t>
                      </a:r>
                      <a:r>
                        <a:rPr lang="ru-RU" baseline="0" dirty="0" smtClean="0"/>
                        <a:t> рыба, субпродукты, яйца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селен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Чеснок, грибы, сало свиное, проростки, рыба, морепродукты, молоки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Продукты – источники минералов</a:t>
            </a:r>
            <a:endParaRPr lang="ru-RU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536"/>
                <a:gridCol w="61150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элемент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продукт</a:t>
                      </a:r>
                      <a:endParaRPr lang="ru-RU" dirty="0"/>
                    </a:p>
                  </a:txBody>
                  <a:tcPr/>
                </a:tc>
              </a:tr>
              <a:tr h="93408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железо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spc="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Сушеные белые грибы, печень и почки убойного скота, персики, абрикосы, рожь, петрушка, картофель, куриное 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яйцо и многие другие. В наибольшей степени железо накапливается в следующих растениях: бессмертник итальянский,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зайцегуб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опья­няющий, лобелия вздутая, марена красильная грузинская,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рапонтикум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сафлоровидный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синюха </a:t>
                      </a:r>
                      <a:r>
                        <a:rPr lang="ru-RU" sz="18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голубая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сушеница </a:t>
                      </a:r>
                      <a:r>
                        <a:rPr lang="ru-RU" sz="18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топяная</a:t>
                      </a:r>
                      <a:r>
                        <a:rPr lang="ru-RU" sz="1800" spc="-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молибден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Печень, почки, фасоль, горох, темно-зеленые листовые овощи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марганец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spc="1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Печень</a:t>
                      </a:r>
                      <a:r>
                        <a:rPr lang="ru-RU" sz="1800" spc="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800" spc="1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зеленые листья овощей,  фасоль, горох, гречка, орехи (особенно арахис), неочищенные крупы (бурый рис, дикий рис), мука пшеничная с отрубями, ржаная, чай.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r>
                        <a:rPr lang="ru-RU" b="1" i="1" dirty="0" smtClean="0"/>
                        <a:t>магний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" algn="just">
                        <a:spcAft>
                          <a:spcPts val="0"/>
                        </a:spcAft>
                        <a:tabLst>
                          <a:tab pos="5943600" algn="l"/>
                        </a:tabLst>
                      </a:pPr>
                      <a:r>
                        <a:rPr lang="ru-RU" sz="18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Бурая водоросль, преимущественно ламинария, пшеничные отруби, тыквенное семя, подсолнечник, халва </a:t>
                      </a:r>
                      <a:r>
                        <a:rPr lang="ru-RU" sz="1800" spc="5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тахинная</a:t>
                      </a:r>
                      <a:r>
                        <a:rPr lang="ru-RU" sz="18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миндаль</a:t>
                      </a:r>
                      <a:r>
                        <a:rPr lang="ru-RU" sz="1800" spc="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8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арбузы, шоколад горький, какао, темно-красная съедобная водоросль, фундук, соя.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Продукты – источники минералов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ЙОД</a:t>
            </a:r>
          </a:p>
          <a:p>
            <a:pPr algn="ctr"/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фейхоа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хурма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морепродукты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морская капуста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/>
              <a:t>яйца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ФТОР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чай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морская рыба (преимущественно, сардины)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копченая сельдь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макрель, лосось</a:t>
            </a:r>
          </a:p>
          <a:p>
            <a:pPr algn="ctr">
              <a:buFont typeface="Wingdings" pitchFamily="2" charset="2"/>
              <a:buChar char="ü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пища, приготовленная на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фторированной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воде</a:t>
            </a:r>
          </a:p>
          <a:p>
            <a:pPr algn="ctr">
              <a:buNone/>
            </a:pP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Источники микроэлементов</a:t>
            </a:r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Вещество(а)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Природный </a:t>
                      </a:r>
                      <a:r>
                        <a:rPr lang="ru-RU" dirty="0" err="1" smtClean="0"/>
                        <a:t>антипищевой</a:t>
                      </a:r>
                      <a:r>
                        <a:rPr lang="ru-RU" dirty="0" smtClean="0"/>
                        <a:t> фактор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Источники и условия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Пути устранения влияния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</a:t>
                      </a:r>
                      <a:r>
                        <a:rPr lang="en-US" baseline="0" dirty="0" smtClean="0"/>
                        <a:t>Mg</a:t>
                      </a:r>
                      <a:r>
                        <a:rPr lang="ru-RU" baseline="0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Mn</a:t>
                      </a:r>
                      <a:r>
                        <a:rPr lang="ru-RU" baseline="0" dirty="0" smtClean="0"/>
                        <a:t>,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Щавелевая кислота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Щавель, шпинат, ревень, инжир, черника, картофель – при избыточном поступлении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Увеличение потребления источников усвояемых минералов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Деминерализующие</a:t>
            </a:r>
            <a:r>
              <a:rPr lang="ru-RU" dirty="0" smtClean="0"/>
              <a:t> факторы</a:t>
            </a: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Вещество(а)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Природный </a:t>
                      </a:r>
                      <a:r>
                        <a:rPr lang="ru-RU" dirty="0" err="1" smtClean="0"/>
                        <a:t>антипищевой</a:t>
                      </a:r>
                      <a:r>
                        <a:rPr lang="ru-RU" dirty="0" smtClean="0"/>
                        <a:t> фактор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Источники и условия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Пути устранения влияния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</a:t>
                      </a:r>
                      <a:r>
                        <a:rPr lang="en-US" baseline="0" dirty="0" smtClean="0"/>
                        <a:t>Mg</a:t>
                      </a:r>
                      <a:r>
                        <a:rPr lang="ru-RU" baseline="0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Mn</a:t>
                      </a:r>
                      <a:r>
                        <a:rPr lang="ru-RU" baseline="0" dirty="0" smtClean="0"/>
                        <a:t>,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Фитин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Бобовые, некоторые</a:t>
                      </a:r>
                      <a:r>
                        <a:rPr lang="ru-RU" baseline="0" dirty="0" smtClean="0"/>
                        <a:t> крупы, отруби –при недостаточной тепловой обработке; черный хлеб </a:t>
                      </a:r>
                      <a:r>
                        <a:rPr lang="ru-RU" dirty="0" smtClean="0"/>
                        <a:t>– при избыточном поступлении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Тепловая обработка</a:t>
                      </a:r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Потребление в пределах рекомендованной нормы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Деминерализующие</a:t>
            </a:r>
            <a:r>
              <a:rPr lang="ru-RU" dirty="0" smtClean="0"/>
              <a:t> факторы</a:t>
            </a: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4470"/>
                <a:gridCol w="1785950"/>
                <a:gridCol w="2428892"/>
                <a:gridCol w="2400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Вещество(а)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Природный </a:t>
                      </a:r>
                      <a:r>
                        <a:rPr lang="ru-RU" dirty="0" err="1" smtClean="0"/>
                        <a:t>антипищевой</a:t>
                      </a:r>
                      <a:r>
                        <a:rPr lang="ru-RU" dirty="0" smtClean="0"/>
                        <a:t> фактор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Источники и условия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Пути устранения влияния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, </a:t>
                      </a:r>
                      <a:r>
                        <a:rPr lang="en-US" dirty="0" smtClean="0"/>
                        <a:t>Mg</a:t>
                      </a:r>
                      <a:r>
                        <a:rPr lang="ru-RU" dirty="0" smtClean="0"/>
                        <a:t>,</a:t>
                      </a:r>
                      <a:r>
                        <a:rPr lang="en-US" dirty="0" smtClean="0"/>
                        <a:t> </a:t>
                      </a:r>
                      <a:r>
                        <a:rPr lang="ru-RU" baseline="0" dirty="0" smtClean="0"/>
                        <a:t> </a:t>
                      </a:r>
                      <a:r>
                        <a:rPr lang="en-US" baseline="0" dirty="0" smtClean="0"/>
                        <a:t>N</a:t>
                      </a:r>
                      <a:r>
                        <a:rPr lang="ru-RU" baseline="0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Кофеин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Кофе – при избыточном потреблении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Умеренное потребление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Деминерализующие</a:t>
            </a:r>
            <a:r>
              <a:rPr lang="ru-RU" dirty="0" smtClean="0"/>
              <a:t> факторы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3429000"/>
          <a:ext cx="82296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36"/>
                <a:gridCol w="1785950"/>
                <a:gridCol w="2428892"/>
                <a:gridCol w="244312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en-US" dirty="0" smtClean="0"/>
                        <a:t>F</a:t>
                      </a:r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Балластные вещества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Отруби, черный хлеб, многие крупы, овощи, плоды – при избыточном потреблении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Увеличение потребления источников усвояемого железа, а также  аскорбиновой кислоты, кальция, фосфора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err="1" smtClean="0"/>
                        <a:t>Са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Избыток фосфора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Большинство продуктов массового потребления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Ежедневное  потребление молока или молочных продуктов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28596" y="3571876"/>
          <a:ext cx="82296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322"/>
                <a:gridCol w="1785950"/>
                <a:gridCol w="3028928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Вещество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Природный </a:t>
                      </a:r>
                      <a:r>
                        <a:rPr lang="ru-RU" dirty="0" err="1" smtClean="0"/>
                        <a:t>антипищевой</a:t>
                      </a:r>
                      <a:r>
                        <a:rPr lang="ru-RU" dirty="0" smtClean="0"/>
                        <a:t> фактор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Источники и условия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Пути устранения влияния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en-US" dirty="0" smtClean="0"/>
                        <a:t>J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Серосодержащие</a:t>
                      </a:r>
                      <a:r>
                        <a:rPr lang="ru-RU" baseline="0" dirty="0" smtClean="0"/>
                        <a:t> соединения (</a:t>
                      </a:r>
                      <a:r>
                        <a:rPr lang="ru-RU" baseline="0" dirty="0" err="1" smtClean="0"/>
                        <a:t>зобогены</a:t>
                      </a:r>
                      <a:r>
                        <a:rPr lang="ru-RU" baseline="0" dirty="0" smtClean="0"/>
                        <a:t> или </a:t>
                      </a:r>
                      <a:r>
                        <a:rPr lang="ru-RU" baseline="0" dirty="0" err="1" smtClean="0"/>
                        <a:t>струмогены</a:t>
                      </a:r>
                      <a:r>
                        <a:rPr lang="ru-RU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Капуста белокочанная, цветная, кольраби, турнепс, редис, некоторые бобовые, арахис – при избыточном потреблении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Ограниченное потребление в</a:t>
                      </a:r>
                      <a:r>
                        <a:rPr lang="ru-RU" baseline="0" dirty="0" smtClean="0"/>
                        <a:t> условиях недостатка йода в пище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Деминерализующие</a:t>
            </a:r>
            <a:r>
              <a:rPr lang="ru-RU" dirty="0" smtClean="0"/>
              <a:t> факторы</a:t>
            </a:r>
            <a:endParaRPr lang="ru-RU" dirty="0"/>
          </a:p>
        </p:txBody>
      </p:sp>
      <p:graphicFrame>
        <p:nvGraphicFramePr>
          <p:cNvPr id="4" name="Содержимое 6"/>
          <p:cNvGraphicFramePr>
            <a:graphicFrameLocks noGrp="1"/>
          </p:cNvGraphicFramePr>
          <p:nvPr>
            <p:ph idx="4294967295"/>
          </p:nvPr>
        </p:nvGraphicFramePr>
        <p:xfrm>
          <a:off x="0" y="1428750"/>
          <a:ext cx="8229600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322"/>
                <a:gridCol w="1785950"/>
                <a:gridCol w="3028928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Вещество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Природный </a:t>
                      </a:r>
                      <a:r>
                        <a:rPr lang="ru-RU" dirty="0" err="1" smtClean="0"/>
                        <a:t>антипищевой</a:t>
                      </a:r>
                      <a:r>
                        <a:rPr lang="ru-RU" dirty="0" smtClean="0"/>
                        <a:t> фактор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Источники и условия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Пути устранения влияния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</a:t>
                      </a:r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Дубильные вещества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Чай – при избыточном потреблении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Умеренное потребление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Условие: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 </a:t>
            </a:r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Рацион питания –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Последствия ?????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Четко очерченные поверхностные сероватые пенистые бляшки треугольной формы снаружи от роговицы, кератоз, нарушение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темновой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адаптации - признаки недостаточности: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рибофлавина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ретинола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тиамина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никотиновой кислоты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Цингу вызывает глубокий дефицит витамина ###.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4. Усвоение кальция в организме тормозит: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избыток или недостаток фосфора и магния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избыток калия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избыток или недостаток фтора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избыток жира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5. Избыток в рационе углеводов вызывает гиповитаминоз: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С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D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В1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6. Длительное употребление сырых яиц приводит к: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угнетению микрофлоры кишечника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дисбактериозу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недостаточности витамина Н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сальмонеллезу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7. Устойчивость аскорбиновой кислоты в кислой среде: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повышается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снижается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не изменяется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повышается в зависимости от содержания кислорода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700" b="1" dirty="0" smtClean="0">
                <a:latin typeface="Times New Roman" pitchFamily="18" charset="0"/>
                <a:cs typeface="Times New Roman" pitchFamily="18" charset="0"/>
              </a:rPr>
              <a:t>8. Продукт с наивысшим (наибольшим) содержанием аскорбиновой кислоты:</a:t>
            </a:r>
          </a:p>
          <a:p>
            <a:pPr algn="ctr"/>
            <a:endParaRPr lang="ru-RU" sz="47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700" dirty="0" smtClean="0">
                <a:latin typeface="Times New Roman" pitchFamily="18" charset="0"/>
                <a:cs typeface="Times New Roman" pitchFamily="18" charset="0"/>
              </a:rPr>
              <a:t> картофель, капуста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700" dirty="0" smtClean="0">
                <a:latin typeface="Times New Roman" pitchFamily="18" charset="0"/>
                <a:cs typeface="Times New Roman" pitchFamily="18" charset="0"/>
              </a:rPr>
              <a:t>цитрусовые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700" dirty="0" smtClean="0">
                <a:latin typeface="Times New Roman" pitchFamily="18" charset="0"/>
                <a:cs typeface="Times New Roman" pitchFamily="18" charset="0"/>
              </a:rPr>
              <a:t> плоды шиповника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700" dirty="0" smtClean="0">
                <a:latin typeface="Times New Roman" pitchFamily="18" charset="0"/>
                <a:cs typeface="Times New Roman" pitchFamily="18" charset="0"/>
              </a:rPr>
              <a:t>черная смородина</a:t>
            </a:r>
          </a:p>
          <a:p>
            <a:pPr>
              <a:buNone/>
            </a:pPr>
            <a:endParaRPr lang="ru-RU" sz="4700" dirty="0" smtClean="0"/>
          </a:p>
          <a:p>
            <a:endParaRPr lang="ru-RU" sz="4700" dirty="0" smtClean="0"/>
          </a:p>
          <a:p>
            <a:pPr>
              <a:buNone/>
            </a:pPr>
            <a:r>
              <a:rPr lang="ru-RU" sz="4700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9. Синтез триптофана нарушается при недостатке витамина</a:t>
            </a:r>
            <a:r>
              <a:rPr lang="ru-RU" b="1" dirty="0" smtClean="0"/>
              <a:t>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В1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С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РР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10. Устойчивость аскорбиновой кислоты в кислой среде ###.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11. При недостатке йода развивается ###.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12. Установите соответствие факторов, повышающие потребность в витаминах.</a:t>
            </a:r>
            <a:endParaRPr lang="ru-RU" dirty="0" smtClean="0"/>
          </a:p>
          <a:p>
            <a:r>
              <a:rPr lang="en-US" dirty="0" smtClean="0"/>
              <a:t>L</a:t>
            </a:r>
            <a:r>
              <a:rPr lang="ru-RU" dirty="0" smtClean="0"/>
              <a:t>1: курение</a:t>
            </a:r>
          </a:p>
          <a:p>
            <a:r>
              <a:rPr lang="en-US" dirty="0" smtClean="0"/>
              <a:t>L</a:t>
            </a:r>
            <a:r>
              <a:rPr lang="ru-RU" dirty="0" smtClean="0"/>
              <a:t>2: злоупотребление чаем, кофе</a:t>
            </a:r>
          </a:p>
          <a:p>
            <a:r>
              <a:rPr lang="en-US" dirty="0" smtClean="0"/>
              <a:t>R</a:t>
            </a:r>
            <a:r>
              <a:rPr lang="ru-RU" dirty="0" smtClean="0"/>
              <a:t>1: аскорбиновая кислота</a:t>
            </a:r>
          </a:p>
          <a:p>
            <a:r>
              <a:rPr lang="en-US" dirty="0" smtClean="0"/>
              <a:t>R</a:t>
            </a:r>
            <a:r>
              <a:rPr lang="ru-RU" dirty="0" smtClean="0"/>
              <a:t>2: тиамин</a:t>
            </a:r>
          </a:p>
          <a:p>
            <a:r>
              <a:rPr lang="en-US" dirty="0" smtClean="0"/>
              <a:t>R</a:t>
            </a:r>
            <a:r>
              <a:rPr lang="ru-RU" dirty="0" smtClean="0"/>
              <a:t>3: </a:t>
            </a:r>
            <a:r>
              <a:rPr lang="ru-RU" dirty="0" err="1" smtClean="0"/>
              <a:t>ретинол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Цианокобаламин-фактор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Кастла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###.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14. Недостаточность витаминов A, D, Е, К связана с нарушением усвоения: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белков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жиров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углеводов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15. Обесцвечивание капли реактива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Тильманса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за 20 сек свидетельствует о: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гиповитаминозе С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нормальной обеспеченности витамином С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гипервитаминозе С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16. Передозировка витамина D у детей вызывает: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 smtClean="0"/>
              <a:t>оссификацию</a:t>
            </a:r>
            <a:r>
              <a:rPr lang="ru-RU" dirty="0" smtClean="0"/>
              <a:t> мягких тканей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 smtClean="0"/>
              <a:t>гиперкальциурию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 smtClean="0"/>
              <a:t>гипокальцемию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преждевременное окостенение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17. Витамин С и витамин Е являются: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 algn="ctr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синергистами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антагонистами</a:t>
            </a:r>
          </a:p>
          <a:p>
            <a:pPr marL="624078" indent="-514350"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18.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Биомикроэлементы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, обуславливающие эндемические заболевания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Fe, Cu, Co, Ni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Cu, Fe ,Al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I, F,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Sr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19.Биомикроэлементы, связанные с костеобразованием: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Fe, Cu, Co, Ni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en-US" dirty="0" err="1" smtClean="0"/>
              <a:t>Sr</a:t>
            </a:r>
            <a:r>
              <a:rPr lang="en-US" dirty="0" smtClean="0"/>
              <a:t>, </a:t>
            </a:r>
            <a:r>
              <a:rPr lang="en-US" dirty="0" err="1" smtClean="0"/>
              <a:t>Mn</a:t>
            </a:r>
            <a:r>
              <a:rPr lang="en-US" dirty="0" smtClean="0"/>
              <a:t>, F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I</a:t>
            </a:r>
            <a:r>
              <a:rPr lang="ru-RU" dirty="0" smtClean="0"/>
              <a:t>, </a:t>
            </a:r>
            <a:r>
              <a:rPr lang="en-US" dirty="0" smtClean="0"/>
              <a:t>Fe</a:t>
            </a:r>
            <a:r>
              <a:rPr lang="ru-RU" dirty="0" smtClean="0"/>
              <a:t>, </a:t>
            </a:r>
            <a:r>
              <a:rPr lang="en-US" dirty="0" smtClean="0"/>
              <a:t>Au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20.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Биомикроэлементы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, участвующие в кроветворении: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en-US" dirty="0" smtClean="0"/>
              <a:t>Fe</a:t>
            </a:r>
            <a:r>
              <a:rPr lang="ru-RU" dirty="0" smtClean="0"/>
              <a:t>, </a:t>
            </a:r>
            <a:r>
              <a:rPr lang="en-US" dirty="0" smtClean="0"/>
              <a:t>Cu</a:t>
            </a:r>
            <a:r>
              <a:rPr lang="ru-RU" dirty="0" smtClean="0"/>
              <a:t>, </a:t>
            </a:r>
            <a:r>
              <a:rPr lang="en-US" dirty="0" smtClean="0"/>
              <a:t>Co</a:t>
            </a:r>
            <a:r>
              <a:rPr lang="ru-RU" dirty="0" smtClean="0"/>
              <a:t>, </a:t>
            </a:r>
            <a:r>
              <a:rPr lang="en-US" dirty="0" smtClean="0"/>
              <a:t>Ni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en-US" dirty="0" err="1" smtClean="0"/>
              <a:t>Sr</a:t>
            </a:r>
            <a:r>
              <a:rPr lang="ru-RU" dirty="0" smtClean="0"/>
              <a:t>, </a:t>
            </a:r>
            <a:r>
              <a:rPr lang="en-US" dirty="0" err="1" smtClean="0"/>
              <a:t>Mn</a:t>
            </a:r>
            <a:r>
              <a:rPr lang="ru-RU" dirty="0" smtClean="0"/>
              <a:t>, </a:t>
            </a:r>
            <a:r>
              <a:rPr lang="en-US" dirty="0" smtClean="0"/>
              <a:t>F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en-US" dirty="0" smtClean="0"/>
              <a:t>I</a:t>
            </a:r>
            <a:r>
              <a:rPr lang="ru-RU" dirty="0" smtClean="0"/>
              <a:t>, </a:t>
            </a:r>
            <a:r>
              <a:rPr lang="en-US" dirty="0" smtClean="0"/>
              <a:t>F</a:t>
            </a:r>
            <a:r>
              <a:rPr lang="ru-RU" dirty="0" smtClean="0"/>
              <a:t>, </a:t>
            </a:r>
            <a:r>
              <a:rPr lang="en-US" dirty="0" err="1" smtClean="0"/>
              <a:t>Sr</a:t>
            </a:r>
            <a:r>
              <a:rPr lang="ru-RU" dirty="0" smtClean="0"/>
              <a:t>, </a:t>
            </a:r>
            <a:r>
              <a:rPr lang="en-US" dirty="0" smtClean="0"/>
              <a:t>Fe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21.Соотношение потребляемого кальция и фосфора для их оптимального всасывания ###.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22. Избыток в рационе углеводов вызывает гиповитаминоз ###.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23. Отсутствие в рационе растительного масла вызывает недостаточность витамина ###.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24. Классификация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биомикроэлементов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1: участвующие в кроветворении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2: связанные с костеобразованием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3: обуславливающие эндемические заболевания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Co, Ni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R2: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F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R3: I, F,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Sr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R4: I, Fe, Au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pPr algn="ctr"/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25. Соответствие продуктов по преимущественному содержанию:</a:t>
            </a:r>
            <a:endParaRPr lang="ru-RU" sz="3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/>
              <a:t>L</a:t>
            </a:r>
            <a:r>
              <a:rPr lang="ru-RU" dirty="0" smtClean="0"/>
              <a:t>1: йод</a:t>
            </a:r>
          </a:p>
          <a:p>
            <a:r>
              <a:rPr lang="en-US" dirty="0" smtClean="0"/>
              <a:t>L</a:t>
            </a:r>
            <a:r>
              <a:rPr lang="ru-RU" dirty="0" smtClean="0"/>
              <a:t>2: аскорбиновая кислота</a:t>
            </a:r>
          </a:p>
          <a:p>
            <a:r>
              <a:rPr lang="en-US" dirty="0" smtClean="0"/>
              <a:t>L</a:t>
            </a:r>
            <a:r>
              <a:rPr lang="ru-RU" dirty="0" smtClean="0"/>
              <a:t>3: </a:t>
            </a:r>
            <a:r>
              <a:rPr lang="ru-RU" dirty="0" err="1" smtClean="0"/>
              <a:t>β-каротин</a:t>
            </a:r>
            <a:endParaRPr lang="ru-RU" dirty="0" smtClean="0"/>
          </a:p>
          <a:p>
            <a:r>
              <a:rPr lang="en-US" dirty="0" smtClean="0"/>
              <a:t>L</a:t>
            </a:r>
            <a:r>
              <a:rPr lang="ru-RU" dirty="0" smtClean="0"/>
              <a:t>4: </a:t>
            </a:r>
            <a:r>
              <a:rPr lang="en-US" dirty="0" smtClean="0"/>
              <a:t>Fe</a:t>
            </a:r>
            <a:endParaRPr lang="ru-RU" dirty="0" smtClean="0"/>
          </a:p>
          <a:p>
            <a:r>
              <a:rPr lang="en-US" dirty="0" smtClean="0"/>
              <a:t>R</a:t>
            </a:r>
            <a:r>
              <a:rPr lang="ru-RU" dirty="0" smtClean="0"/>
              <a:t>1: морепродукты</a:t>
            </a:r>
          </a:p>
          <a:p>
            <a:r>
              <a:rPr lang="en-US" dirty="0" smtClean="0"/>
              <a:t>R</a:t>
            </a:r>
            <a:r>
              <a:rPr lang="ru-RU" dirty="0" smtClean="0"/>
              <a:t>2: шиповник</a:t>
            </a:r>
          </a:p>
          <a:p>
            <a:r>
              <a:rPr lang="en-US" dirty="0" smtClean="0"/>
              <a:t>R</a:t>
            </a:r>
            <a:r>
              <a:rPr lang="ru-RU" dirty="0" smtClean="0"/>
              <a:t>3: укроп, петрушка</a:t>
            </a:r>
          </a:p>
          <a:p>
            <a:r>
              <a:rPr lang="en-US" dirty="0" smtClean="0"/>
              <a:t>R</a:t>
            </a:r>
            <a:r>
              <a:rPr lang="ru-RU" dirty="0" smtClean="0"/>
              <a:t>4: свекла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26. Витамин С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27. Обесцвечивание капли реактива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Тильманса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за 20 сек свидетельствует о: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гиповитаминозе С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нормальной обеспеченности витамином С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гипервитаминозе С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28. Гиповитаминоз А может быть при: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избытке белка в рационе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избытке жира в рацион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избытке углеводов в рационе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недостатке углеводов в рационе</a:t>
            </a:r>
          </a:p>
          <a:p>
            <a:pPr marL="852678" indent="-74295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pPr algn="ctr"/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29. В группе антивитаминов выделяют</a:t>
            </a:r>
            <a:r>
              <a:rPr lang="ru-RU" b="1" dirty="0" smtClean="0"/>
              <a:t>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ингибиторы, деструкторы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ингибиторы, деструкторы, комплексообразователи, депрессоры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ингибиторы, деструкторы, комплексообразователи, окислители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ингибиторы, депрессоры, комплексообразователи, катализаторы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30. Суточная потребность в витамине С взрослого человека (мг):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20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50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100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250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500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31. Витамин Е является: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оксидантом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антиоксидантом.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32. Трещины в углах рта - «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заеда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» характерны для дефицита витамина: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66928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Р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В12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В6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33. Витамины подразделяются на:</a:t>
            </a:r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1. </a:t>
            </a:r>
            <a:r>
              <a:rPr lang="ru-RU" dirty="0" err="1" smtClean="0"/>
              <a:t>водорастворимые</a:t>
            </a:r>
            <a:r>
              <a:rPr lang="ru-RU" dirty="0" smtClean="0"/>
              <a:t> и жирорастворимые</a:t>
            </a:r>
          </a:p>
          <a:p>
            <a:pPr>
              <a:buNone/>
            </a:pPr>
            <a:r>
              <a:rPr lang="ru-RU" dirty="0" smtClean="0"/>
              <a:t>2. предельные и непредельные</a:t>
            </a:r>
          </a:p>
          <a:p>
            <a:pPr>
              <a:buNone/>
            </a:pPr>
            <a:r>
              <a:rPr lang="ru-RU" dirty="0" smtClean="0"/>
              <a:t>3. заменимые и незаменимые</a:t>
            </a:r>
          </a:p>
          <a:p>
            <a:pPr>
              <a:buNone/>
            </a:pPr>
            <a:r>
              <a:rPr lang="ru-RU" dirty="0" smtClean="0"/>
              <a:t>4. простые и сложные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34. К </a:t>
            </a:r>
            <a:r>
              <a:rPr lang="ru-RU" b="1" dirty="0" err="1" smtClean="0"/>
              <a:t>витаминоподобным</a:t>
            </a:r>
            <a:r>
              <a:rPr lang="ru-RU" b="1" dirty="0" smtClean="0"/>
              <a:t> веществам относятся: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аскорбиновая кислота, </a:t>
            </a:r>
            <a:r>
              <a:rPr lang="ru-RU" dirty="0" err="1" smtClean="0"/>
              <a:t>биофлавоноиды</a:t>
            </a:r>
            <a:r>
              <a:rPr lang="ru-RU" dirty="0" smtClean="0"/>
              <a:t>, </a:t>
            </a:r>
            <a:r>
              <a:rPr lang="ru-RU" dirty="0" err="1" smtClean="0"/>
              <a:t>ретинол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 smtClean="0"/>
              <a:t>карнитин</a:t>
            </a:r>
            <a:r>
              <a:rPr lang="ru-RU" dirty="0" smtClean="0"/>
              <a:t>, холин, </a:t>
            </a:r>
            <a:r>
              <a:rPr lang="ru-RU" dirty="0" err="1" smtClean="0"/>
              <a:t>оротовая</a:t>
            </a:r>
            <a:r>
              <a:rPr lang="ru-RU" dirty="0" smtClean="0"/>
              <a:t> кислота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холин, </a:t>
            </a:r>
            <a:r>
              <a:rPr lang="ru-RU" dirty="0" err="1" smtClean="0"/>
              <a:t>оротовая</a:t>
            </a:r>
            <a:r>
              <a:rPr lang="ru-RU" dirty="0" smtClean="0"/>
              <a:t> кислота, каротин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/>
              <a:t>35.Развитию пеллагры при недостатке витамина РР способствует дефицит аминокислоты</a:t>
            </a:r>
            <a:r>
              <a:rPr lang="ru-RU" sz="3600" dirty="0" smtClean="0"/>
              <a:t> ###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36.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37. 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38. 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39.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40.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Отлично – 100-91%</a:t>
            </a: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Хорошо  - 90 – 81%</a:t>
            </a: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Удовлетворительно  - 80 – 71%</a:t>
            </a: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Неудовлетворительно – 70% и менее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Критерии оценки</a:t>
            </a:r>
            <a:endParaRPr lang="ru-RU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Методы определения биологической ценности и доброкачественности продуктов питания</a:t>
            </a:r>
            <a:endParaRPr lang="ru-RU" sz="40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en-US" dirty="0" smtClean="0"/>
              <a:t>NB</a:t>
            </a:r>
            <a:r>
              <a:rPr lang="ru-RU" dirty="0" smtClean="0"/>
              <a:t>!  РЕФЕРАТЫ, РЕФЕРАТЫ -ПРЕЗЕНТАЦИИ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следующего занятия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417</TotalTime>
  <Words>2548</Words>
  <PresentationFormat>Экран (4:3)</PresentationFormat>
  <Paragraphs>793</Paragraphs>
  <Slides>92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92</vt:i4>
      </vt:variant>
    </vt:vector>
  </HeadingPairs>
  <TitlesOfParts>
    <vt:vector size="93" baseType="lpstr">
      <vt:lpstr>Открытая</vt:lpstr>
      <vt:lpstr> ДОБРОЕ УТРО !!!!!!</vt:lpstr>
      <vt:lpstr>ГБОУ ВПО НГМУ кафедра гигиены и экологии</vt:lpstr>
      <vt:lpstr>Тема</vt:lpstr>
      <vt:lpstr>Цель занятия</vt:lpstr>
      <vt:lpstr>Умения, навыки</vt:lpstr>
      <vt:lpstr>Вопросы</vt:lpstr>
      <vt:lpstr>Вопросы</vt:lpstr>
      <vt:lpstr>Вопросы</vt:lpstr>
      <vt:lpstr>Вопросы</vt:lpstr>
      <vt:lpstr>Входной контроль</vt:lpstr>
      <vt:lpstr>Входной контроль</vt:lpstr>
      <vt:lpstr>Входной контроль</vt:lpstr>
      <vt:lpstr>Входной контроль</vt:lpstr>
      <vt:lpstr>Слайд 14</vt:lpstr>
      <vt:lpstr> История витаминологии</vt:lpstr>
      <vt:lpstr> История витаминологии</vt:lpstr>
      <vt:lpstr> История витаминологии</vt:lpstr>
      <vt:lpstr> История витаминологии</vt:lpstr>
      <vt:lpstr>Общая характеристика витаминов</vt:lpstr>
      <vt:lpstr>Классификация</vt:lpstr>
      <vt:lpstr>Рефераты</vt:lpstr>
      <vt:lpstr>Характеристика витаминов по биологическому действию</vt:lpstr>
      <vt:lpstr>Характеристика витаминов по биологическому действию</vt:lpstr>
      <vt:lpstr>Витамин С, а скорбиновая кислота</vt:lpstr>
      <vt:lpstr>Витамин Е, токоферол</vt:lpstr>
      <vt:lpstr>Витамин В1, тиамин</vt:lpstr>
      <vt:lpstr>Витамин А</vt:lpstr>
      <vt:lpstr>Классификация форм витаминной недостаточности</vt:lpstr>
      <vt:lpstr>Группы риска развития витаминодефицитных состояний</vt:lpstr>
      <vt:lpstr>Антивитамины</vt:lpstr>
      <vt:lpstr>Диагностика витаминной недостаточности</vt:lpstr>
      <vt:lpstr>Профилактика витаминной недостаточности</vt:lpstr>
      <vt:lpstr>Профилактика. 2 направление</vt:lpstr>
      <vt:lpstr>Профилактика. 2 направление</vt:lpstr>
      <vt:lpstr>Пример</vt:lpstr>
      <vt:lpstr>Пример</vt:lpstr>
      <vt:lpstr>Пример</vt:lpstr>
      <vt:lpstr>Слайд 38</vt:lpstr>
      <vt:lpstr>Минеральные вещества</vt:lpstr>
      <vt:lpstr>Рефераты</vt:lpstr>
      <vt:lpstr>Классификация минеральных элементов</vt:lpstr>
      <vt:lpstr>Роль микроэлементов</vt:lpstr>
      <vt:lpstr>Заболевания</vt:lpstr>
      <vt:lpstr>Классификация микроэлементозов</vt:lpstr>
      <vt:lpstr>Классификация, продолжение</vt:lpstr>
      <vt:lpstr>Профилактика микроэлементозов</vt:lpstr>
      <vt:lpstr>Продукты – источники минералов</vt:lpstr>
      <vt:lpstr>Продукты – источники минералов</vt:lpstr>
      <vt:lpstr>Источники микроэлементов</vt:lpstr>
      <vt:lpstr>Деминерализующие факторы</vt:lpstr>
      <vt:lpstr>Деминерализующие факторы</vt:lpstr>
      <vt:lpstr>Деминерализующие факторы</vt:lpstr>
      <vt:lpstr>Деминерализующие факторы</vt:lpstr>
      <vt:lpstr>Пример </vt:lpstr>
      <vt:lpstr>Пример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Критерии оценки</vt:lpstr>
      <vt:lpstr>Тема следующего занятия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24</cp:revision>
  <dcterms:modified xsi:type="dcterms:W3CDTF">2011-11-13T12:00:58Z</dcterms:modified>
</cp:coreProperties>
</file>