
<file path=[Content_Types].xml><?xml version="1.0" encoding="utf-8"?>
<Types xmlns="http://schemas.openxmlformats.org/package/2006/content-types">
  <Override PartName="/ppt/slides/slide29.xml" ContentType="application/vnd.openxmlformats-officedocument.presentationml.slide+xml"/>
  <Override PartName="/ppt/slides/slide47.xml" ContentType="application/vnd.openxmlformats-officedocument.presentationml.slide+xml"/>
  <Override PartName="/ppt/slides/slide58.xml" ContentType="application/vnd.openxmlformats-officedocument.presentationml.slide+xml"/>
  <Override PartName="/ppt/slides/slide76.xml" ContentType="application/vnd.openxmlformats-officedocument.presentationml.slide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36.xml" ContentType="application/vnd.openxmlformats-officedocument.presentationml.slide+xml"/>
  <Override PartName="/ppt/slides/slide54.xml" ContentType="application/vnd.openxmlformats-officedocument.presentationml.slide+xml"/>
  <Override PartName="/ppt/slides/slide65.xml" ContentType="application/vnd.openxmlformats-officedocument.presentationml.slide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slides/slide43.xml" ContentType="application/vnd.openxmlformats-officedocument.presentationml.slide+xml"/>
  <Override PartName="/ppt/slides/slide52.xml" ContentType="application/vnd.openxmlformats-officedocument.presentationml.slide+xml"/>
  <Override PartName="/ppt/slides/slide63.xml" ContentType="application/vnd.openxmlformats-officedocument.presentationml.slide+xml"/>
  <Override PartName="/ppt/slides/slide7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slides/slide50.xml" ContentType="application/vnd.openxmlformats-officedocument.presentationml.slide+xml"/>
  <Override PartName="/ppt/slides/slide61.xml" ContentType="application/vnd.openxmlformats-officedocument.presentationml.slide+xml"/>
  <Override PartName="/ppt/slides/slide70.xml" ContentType="application/vnd.openxmlformats-officedocument.presentationml.slide+xml"/>
  <Override PartName="/ppt/notesMasters/notesMaster1.xml" ContentType="application/vnd.openxmlformats-officedocument.presentationml.notesMaster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s/slide79.xml" ContentType="application/vnd.openxmlformats-officedocument.presentationml.slide+xml"/>
  <Override PartName="/ppt/slides/slide7.xml" ContentType="application/vnd.openxmlformats-officedocument.presentationml.slide+xml"/>
  <Override PartName="/ppt/slides/slide9.xml" ContentType="application/vnd.openxmlformats-officedocument.presentationml.slide+xml"/>
  <Override PartName="/ppt/slides/slide59.xml" ContentType="application/vnd.openxmlformats-officedocument.presentationml.slide+xml"/>
  <Override PartName="/ppt/slides/slide68.xml" ContentType="application/vnd.openxmlformats-officedocument.presentationml.slide+xml"/>
  <Override PartName="/ppt/slides/slide77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s/slide48.xml" ContentType="application/vnd.openxmlformats-officedocument.presentationml.slide+xml"/>
  <Override PartName="/ppt/slides/slide57.xml" ContentType="application/vnd.openxmlformats-officedocument.presentationml.slide+xml"/>
  <Override PartName="/ppt/slides/slide66.xml" ContentType="application/vnd.openxmlformats-officedocument.presentationml.slide+xml"/>
  <Override PartName="/ppt/slides/slide75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slides/slide55.xml" ContentType="application/vnd.openxmlformats-officedocument.presentationml.slide+xml"/>
  <Override PartName="/ppt/slides/slide64.xml" ContentType="application/vnd.openxmlformats-officedocument.presentationml.slide+xml"/>
  <Override PartName="/ppt/slides/slide73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s/slide53.xml" ContentType="application/vnd.openxmlformats-officedocument.presentationml.slide+xml"/>
  <Override PartName="/ppt/slides/slide62.xml" ContentType="application/vnd.openxmlformats-officedocument.presentationml.slide+xml"/>
  <Override PartName="/ppt/slides/slide71.xml" ContentType="application/vnd.openxmlformats-officedocument.presentationml.slide+xml"/>
  <Override PartName="/ppt/slides/slide80.xml" ContentType="application/vnd.openxmlformats-officedocument.presentationml.slide+xml"/>
  <Default Extension="jpeg" ContentType="image/jpeg"/>
  <Override PartName="/ppt/slideLayouts/slideLayout3.xml" ContentType="application/vnd.openxmlformats-officedocument.presentationml.slideLayout+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s/slide51.xml" ContentType="application/vnd.openxmlformats-officedocument.presentationml.slide+xml"/>
  <Override PartName="/ppt/slides/slide60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0.xml" ContentType="application/vnd.openxmlformats-officedocument.presentationml.slideLayout+xml"/>
  <Override PartName="/ppt/slides/slide8.xml" ContentType="application/vnd.openxmlformats-officedocument.presentationml.slide+xml"/>
  <Override PartName="/ppt/slides/slide49.xml" ContentType="application/vnd.openxmlformats-officedocument.presentationml.slide+xml"/>
  <Override PartName="/ppt/slides/slide69.xml" ContentType="application/vnd.openxmlformats-officedocument.presentationml.slide+xml"/>
  <Override PartName="/ppt/slides/slide78.xml" ContentType="application/vnd.openxmlformats-officedocument.presentationml.slide+xml"/>
  <Override PartName="/docProps/core.xml" ContentType="application/vnd.openxmlformats-package.core-properties+xml"/>
  <Override PartName="/ppt/slides/slide6.xml" ContentType="application/vnd.openxmlformats-officedocument.presentationml.slide+xml"/>
  <Override PartName="/ppt/slides/slide38.xml" ContentType="application/vnd.openxmlformats-officedocument.presentationml.slide+xml"/>
  <Override PartName="/ppt/slides/slide56.xml" ContentType="application/vnd.openxmlformats-officedocument.presentationml.slide+xml"/>
  <Override PartName="/ppt/slides/slide67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27.xml" ContentType="application/vnd.openxmlformats-officedocument.presentationml.slide+xml"/>
  <Override PartName="/ppt/slides/slide45.xml" ContentType="application/vnd.openxmlformats-officedocument.presentationml.slide+xml"/>
  <Override PartName="/ppt/slides/slide74.xml" ContentType="application/vnd.openxmlformats-officedocument.presentationml.slide+xml"/>
  <Override PartName="/ppt/slideLayouts/slideLayout4.xml" ContentType="application/vnd.openxmlformats-officedocument.presentationml.slideLayout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4" r:id="rId1"/>
  </p:sldMasterIdLst>
  <p:notesMasterIdLst>
    <p:notesMasterId r:id="rId82"/>
  </p:notesMasterIdLst>
  <p:sldIdLst>
    <p:sldId id="331" r:id="rId2"/>
    <p:sldId id="339" r:id="rId3"/>
    <p:sldId id="256" r:id="rId4"/>
    <p:sldId id="259" r:id="rId5"/>
    <p:sldId id="274" r:id="rId6"/>
    <p:sldId id="273" r:id="rId7"/>
    <p:sldId id="332" r:id="rId8"/>
    <p:sldId id="272" r:id="rId9"/>
    <p:sldId id="271" r:id="rId10"/>
    <p:sldId id="270" r:id="rId11"/>
    <p:sldId id="269" r:id="rId12"/>
    <p:sldId id="268" r:id="rId13"/>
    <p:sldId id="267" r:id="rId14"/>
    <p:sldId id="266" r:id="rId15"/>
    <p:sldId id="265" r:id="rId16"/>
    <p:sldId id="264" r:id="rId17"/>
    <p:sldId id="337" r:id="rId18"/>
    <p:sldId id="338" r:id="rId19"/>
    <p:sldId id="335" r:id="rId20"/>
    <p:sldId id="336" r:id="rId21"/>
    <p:sldId id="263" r:id="rId22"/>
    <p:sldId id="262" r:id="rId23"/>
    <p:sldId id="286" r:id="rId24"/>
    <p:sldId id="285" r:id="rId25"/>
    <p:sldId id="284" r:id="rId26"/>
    <p:sldId id="261" r:id="rId27"/>
    <p:sldId id="311" r:id="rId28"/>
    <p:sldId id="260" r:id="rId29"/>
    <p:sldId id="310" r:id="rId30"/>
    <p:sldId id="309" r:id="rId31"/>
    <p:sldId id="307" r:id="rId32"/>
    <p:sldId id="283" r:id="rId33"/>
    <p:sldId id="282" r:id="rId34"/>
    <p:sldId id="281" r:id="rId35"/>
    <p:sldId id="312" r:id="rId36"/>
    <p:sldId id="308" r:id="rId37"/>
    <p:sldId id="280" r:id="rId38"/>
    <p:sldId id="306" r:id="rId39"/>
    <p:sldId id="279" r:id="rId40"/>
    <p:sldId id="278" r:id="rId41"/>
    <p:sldId id="277" r:id="rId42"/>
    <p:sldId id="276" r:id="rId43"/>
    <p:sldId id="275" r:id="rId44"/>
    <p:sldId id="300" r:id="rId45"/>
    <p:sldId id="299" r:id="rId46"/>
    <p:sldId id="298" r:id="rId47"/>
    <p:sldId id="297" r:id="rId48"/>
    <p:sldId id="296" r:id="rId49"/>
    <p:sldId id="295" r:id="rId50"/>
    <p:sldId id="294" r:id="rId51"/>
    <p:sldId id="293" r:id="rId52"/>
    <p:sldId id="292" r:id="rId53"/>
    <p:sldId id="291" r:id="rId54"/>
    <p:sldId id="290" r:id="rId55"/>
    <p:sldId id="289" r:id="rId56"/>
    <p:sldId id="288" r:id="rId57"/>
    <p:sldId id="258" r:id="rId58"/>
    <p:sldId id="303" r:id="rId59"/>
    <p:sldId id="302" r:id="rId60"/>
    <p:sldId id="287" r:id="rId61"/>
    <p:sldId id="304" r:id="rId62"/>
    <p:sldId id="301" r:id="rId63"/>
    <p:sldId id="305" r:id="rId64"/>
    <p:sldId id="314" r:id="rId65"/>
    <p:sldId id="316" r:id="rId66"/>
    <p:sldId id="317" r:id="rId67"/>
    <p:sldId id="318" r:id="rId68"/>
    <p:sldId id="319" r:id="rId69"/>
    <p:sldId id="320" r:id="rId70"/>
    <p:sldId id="321" r:id="rId71"/>
    <p:sldId id="322" r:id="rId72"/>
    <p:sldId id="323" r:id="rId73"/>
    <p:sldId id="324" r:id="rId74"/>
    <p:sldId id="325" r:id="rId75"/>
    <p:sldId id="326" r:id="rId76"/>
    <p:sldId id="327" r:id="rId77"/>
    <p:sldId id="328" r:id="rId78"/>
    <p:sldId id="329" r:id="rId79"/>
    <p:sldId id="330" r:id="rId80"/>
    <p:sldId id="257" r:id="rId81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 varScale="1">
        <p:scale>
          <a:sx n="82" d="100"/>
          <a:sy n="82" d="100"/>
        </p:scale>
        <p:origin x="-804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slide" Target="slides/slide54.xml"/><Relationship Id="rId63" Type="http://schemas.openxmlformats.org/officeDocument/2006/relationships/slide" Target="slides/slide62.xml"/><Relationship Id="rId68" Type="http://schemas.openxmlformats.org/officeDocument/2006/relationships/slide" Target="slides/slide67.xml"/><Relationship Id="rId76" Type="http://schemas.openxmlformats.org/officeDocument/2006/relationships/slide" Target="slides/slide75.xml"/><Relationship Id="rId84" Type="http://schemas.openxmlformats.org/officeDocument/2006/relationships/viewProps" Target="viewProps.xml"/><Relationship Id="rId7" Type="http://schemas.openxmlformats.org/officeDocument/2006/relationships/slide" Target="slides/slide6.xml"/><Relationship Id="rId71" Type="http://schemas.openxmlformats.org/officeDocument/2006/relationships/slide" Target="slides/slide70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8" Type="http://schemas.openxmlformats.org/officeDocument/2006/relationships/slide" Target="slides/slide57.xml"/><Relationship Id="rId66" Type="http://schemas.openxmlformats.org/officeDocument/2006/relationships/slide" Target="slides/slide65.xml"/><Relationship Id="rId74" Type="http://schemas.openxmlformats.org/officeDocument/2006/relationships/slide" Target="slides/slide73.xml"/><Relationship Id="rId79" Type="http://schemas.openxmlformats.org/officeDocument/2006/relationships/slide" Target="slides/slide78.xml"/><Relationship Id="rId5" Type="http://schemas.openxmlformats.org/officeDocument/2006/relationships/slide" Target="slides/slide4.xml"/><Relationship Id="rId61" Type="http://schemas.openxmlformats.org/officeDocument/2006/relationships/slide" Target="slides/slide60.xml"/><Relationship Id="rId82" Type="http://schemas.openxmlformats.org/officeDocument/2006/relationships/notesMaster" Target="notesMasters/notesMaster1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slide" Target="slides/slide55.xml"/><Relationship Id="rId64" Type="http://schemas.openxmlformats.org/officeDocument/2006/relationships/slide" Target="slides/slide63.xml"/><Relationship Id="rId69" Type="http://schemas.openxmlformats.org/officeDocument/2006/relationships/slide" Target="slides/slide68.xml"/><Relationship Id="rId77" Type="http://schemas.openxmlformats.org/officeDocument/2006/relationships/slide" Target="slides/slide76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72" Type="http://schemas.openxmlformats.org/officeDocument/2006/relationships/slide" Target="slides/slide71.xml"/><Relationship Id="rId80" Type="http://schemas.openxmlformats.org/officeDocument/2006/relationships/slide" Target="slides/slide79.xml"/><Relationship Id="rId85" Type="http://schemas.openxmlformats.org/officeDocument/2006/relationships/theme" Target="theme/theme1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slide" Target="slides/slide58.xml"/><Relationship Id="rId67" Type="http://schemas.openxmlformats.org/officeDocument/2006/relationships/slide" Target="slides/slide66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62" Type="http://schemas.openxmlformats.org/officeDocument/2006/relationships/slide" Target="slides/slide61.xml"/><Relationship Id="rId70" Type="http://schemas.openxmlformats.org/officeDocument/2006/relationships/slide" Target="slides/slide69.xml"/><Relationship Id="rId75" Type="http://schemas.openxmlformats.org/officeDocument/2006/relationships/slide" Target="slides/slide74.xml"/><Relationship Id="rId83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slide" Target="slides/slide56.xml"/><Relationship Id="rId10" Type="http://schemas.openxmlformats.org/officeDocument/2006/relationships/slide" Target="slides/slide9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slide" Target="slides/slide59.xml"/><Relationship Id="rId65" Type="http://schemas.openxmlformats.org/officeDocument/2006/relationships/slide" Target="slides/slide64.xml"/><Relationship Id="rId73" Type="http://schemas.openxmlformats.org/officeDocument/2006/relationships/slide" Target="slides/slide72.xml"/><Relationship Id="rId78" Type="http://schemas.openxmlformats.org/officeDocument/2006/relationships/slide" Target="slides/slide77.xml"/><Relationship Id="rId81" Type="http://schemas.openxmlformats.org/officeDocument/2006/relationships/slide" Target="slides/slide80.xml"/><Relationship Id="rId86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B66A0B6-01CB-4862-9283-2E91BA9E8160}" type="datetimeFigureOut">
              <a:rPr lang="ru-RU" smtClean="0"/>
              <a:pPr/>
              <a:t>18.11.2011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AB49AFF-507A-4725-9FAF-5DCE9B0CD171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AB49AFF-507A-4725-9FAF-5DCE9B0CD171}" type="slidenum">
              <a:rPr lang="ru-RU" smtClean="0"/>
              <a:pPr/>
              <a:t>3</a:t>
            </a:fld>
            <a:endParaRPr lang="ru-RU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Прямоугольный треугольник 9"/>
          <p:cNvSpPr/>
          <p:nvPr/>
        </p:nvSpPr>
        <p:spPr>
          <a:xfrm>
            <a:off x="-2" y="4664147"/>
            <a:ext cx="9151089" cy="0"/>
          </a:xfrm>
          <a:prstGeom prst="rtTriangle">
            <a:avLst/>
          </a:prstGeom>
          <a:gradFill flip="none" rotWithShape="1">
            <a:gsLst>
              <a:gs pos="0">
                <a:schemeClr val="accent1">
                  <a:shade val="35000"/>
                  <a:satMod val="170000"/>
                  <a:alpha val="100000"/>
                </a:schemeClr>
              </a:gs>
              <a:gs pos="55000">
                <a:schemeClr val="accent1">
                  <a:tint val="90000"/>
                  <a:satMod val="150000"/>
                  <a:alpha val="100000"/>
                </a:schemeClr>
              </a:gs>
              <a:gs pos="100000">
                <a:schemeClr val="accent1">
                  <a:shade val="35000"/>
                  <a:satMod val="170000"/>
                  <a:alpha val="100000"/>
                </a:schemeClr>
              </a:gs>
            </a:gsLst>
            <a:lin ang="3000000" scaled="1"/>
            <a:tileRect/>
          </a:gradFill>
          <a:ln w="127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Заголовок 8"/>
          <p:cNvSpPr>
            <a:spLocks noGrp="1"/>
          </p:cNvSpPr>
          <p:nvPr>
            <p:ph type="ctrTitle"/>
          </p:nvPr>
        </p:nvSpPr>
        <p:spPr>
          <a:xfrm>
            <a:off x="685800" y="1752601"/>
            <a:ext cx="7772400" cy="1829761"/>
          </a:xfrm>
        </p:spPr>
        <p:txBody>
          <a:bodyPr vert="horz" anchor="b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lvl1pPr algn="r">
              <a:defRPr sz="4800" b="1">
                <a:solidFill>
                  <a:schemeClr val="tx2"/>
                </a:solidFill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7" name="Подзаголовок 16"/>
          <p:cNvSpPr>
            <a:spLocks noGrp="1"/>
          </p:cNvSpPr>
          <p:nvPr>
            <p:ph type="subTitle" idx="1"/>
          </p:nvPr>
        </p:nvSpPr>
        <p:spPr>
          <a:xfrm>
            <a:off x="685800" y="3611607"/>
            <a:ext cx="7772400" cy="1199704"/>
          </a:xfrm>
        </p:spPr>
        <p:txBody>
          <a:bodyPr lIns="45720" rIns="45720"/>
          <a:lstStyle>
            <a:lvl1pPr marL="0" marR="64008" indent="0" algn="r">
              <a:buNone/>
              <a:defRPr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grpSp>
        <p:nvGrpSpPr>
          <p:cNvPr id="2" name="Группа 1"/>
          <p:cNvGrpSpPr/>
          <p:nvPr/>
        </p:nvGrpSpPr>
        <p:grpSpPr>
          <a:xfrm>
            <a:off x="-3765" y="4953000"/>
            <a:ext cx="9147765" cy="1912088"/>
            <a:chOff x="-3765" y="4832896"/>
            <a:chExt cx="9147765" cy="2032192"/>
          </a:xfrm>
        </p:grpSpPr>
        <p:sp>
          <p:nvSpPr>
            <p:cNvPr id="7" name="Полилиния 6"/>
            <p:cNvSpPr>
              <a:spLocks/>
            </p:cNvSpPr>
            <p:nvPr/>
          </p:nvSpPr>
          <p:spPr bwMode="auto">
            <a:xfrm>
              <a:off x="1687513" y="4832896"/>
              <a:ext cx="7456487" cy="518816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4697" y="0"/>
                </a:cxn>
                <a:cxn ang="0">
                  <a:pos x="4697" y="367"/>
                </a:cxn>
                <a:cxn ang="0">
                  <a:pos x="0" y="218"/>
                </a:cxn>
                <a:cxn ang="0">
                  <a:pos x="4697" y="0"/>
                </a:cxn>
              </a:cxnLst>
              <a:rect l="0" t="0" r="0" b="0"/>
              <a:pathLst>
                <a:path w="4697" h="367">
                  <a:moveTo>
                    <a:pt x="4697" y="0"/>
                  </a:moveTo>
                  <a:lnTo>
                    <a:pt x="4697" y="367"/>
                  </a:lnTo>
                  <a:lnTo>
                    <a:pt x="0" y="218"/>
                  </a:lnTo>
                  <a:lnTo>
                    <a:pt x="4697" y="0"/>
                  </a:lnTo>
                  <a:close/>
                </a:path>
              </a:pathLst>
            </a:custGeom>
            <a:solidFill>
              <a:schemeClr val="accent1">
                <a:tint val="65000"/>
                <a:satMod val="115000"/>
                <a:alpha val="40000"/>
              </a:scheme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>
              <a:extLst/>
            </a:lstStyle>
            <a:p>
              <a:endParaRPr kumimoji="0" lang="en-US"/>
            </a:p>
          </p:txBody>
        </p:sp>
        <p:sp>
          <p:nvSpPr>
            <p:cNvPr id="8" name="Полилиния 7"/>
            <p:cNvSpPr>
              <a:spLocks/>
            </p:cNvSpPr>
            <p:nvPr/>
          </p:nvSpPr>
          <p:spPr bwMode="auto">
            <a:xfrm>
              <a:off x="35443" y="5135526"/>
              <a:ext cx="9108557" cy="838200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0"/>
                </a:cxn>
                <a:cxn ang="0">
                  <a:pos x="5760" y="0"/>
                </a:cxn>
                <a:cxn ang="0">
                  <a:pos x="5760" y="528"/>
                </a:cxn>
                <a:cxn ang="0">
                  <a:pos x="48" y="0"/>
                </a:cxn>
              </a:cxnLst>
              <a:rect l="0" t="0" r="0" b="0"/>
              <a:pathLst>
                <a:path w="5760" h="528">
                  <a:moveTo>
                    <a:pt x="0" y="0"/>
                  </a:moveTo>
                  <a:lnTo>
                    <a:pt x="5760" y="0"/>
                  </a:lnTo>
                  <a:lnTo>
                    <a:pt x="5760" y="528"/>
                  </a:lnTo>
                  <a:lnTo>
                    <a:pt x="48" y="0"/>
                  </a:lnTo>
                </a:path>
              </a:pathLst>
            </a:custGeom>
            <a:solidFill>
              <a:srgbClr val="000000">
                <a:alpha val="100000"/>
              </a:srgb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>
              <a:extLst/>
            </a:lstStyle>
            <a:p>
              <a:endParaRPr kumimoji="0" lang="en-US"/>
            </a:p>
          </p:txBody>
        </p:sp>
        <p:sp>
          <p:nvSpPr>
            <p:cNvPr id="11" name="Полилиния 10"/>
            <p:cNvSpPr>
              <a:spLocks/>
            </p:cNvSpPr>
            <p:nvPr/>
          </p:nvSpPr>
          <p:spPr bwMode="auto">
            <a:xfrm>
              <a:off x="0" y="4883888"/>
              <a:ext cx="9144000" cy="1981200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0"/>
                </a:cxn>
                <a:cxn ang="0">
                  <a:pos x="0" y="1248"/>
                </a:cxn>
                <a:cxn ang="0">
                  <a:pos x="5760" y="1248"/>
                </a:cxn>
                <a:cxn ang="0">
                  <a:pos x="5760" y="528"/>
                </a:cxn>
                <a:cxn ang="0">
                  <a:pos x="0" y="0"/>
                </a:cxn>
              </a:cxnLst>
              <a:rect l="0" t="0" r="0" b="0"/>
              <a:pathLst>
                <a:path w="5760" h="1248">
                  <a:moveTo>
                    <a:pt x="0" y="0"/>
                  </a:moveTo>
                  <a:lnTo>
                    <a:pt x="0" y="1248"/>
                  </a:lnTo>
                  <a:lnTo>
                    <a:pt x="5760" y="1248"/>
                  </a:lnTo>
                  <a:lnTo>
                    <a:pt x="5760" y="528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>
                <a:alphaModFix amt="50000"/>
              </a:blip>
              <a:tile tx="0" ty="0" sx="50000" sy="50000" flip="none" algn="t"/>
            </a:blipFill>
            <a:ln w="12700" cap="rnd" cmpd="thickThin" algn="ctr">
              <a:noFill/>
              <a:prstDash val="solid"/>
            </a:ln>
            <a:effectLst>
              <a:fillOverlay blend="mult">
                <a:gradFill flip="none" rotWithShape="1">
                  <a:gsLst>
                    <a:gs pos="0">
                      <a:schemeClr val="accent1">
                        <a:shade val="20000"/>
                        <a:satMod val="176000"/>
                        <a:alpha val="100000"/>
                      </a:schemeClr>
                    </a:gs>
                    <a:gs pos="18000">
                      <a:schemeClr val="accent1">
                        <a:shade val="48000"/>
                        <a:satMod val="153000"/>
                        <a:alpha val="100000"/>
                      </a:schemeClr>
                    </a:gs>
                    <a:gs pos="43000">
                      <a:schemeClr val="accent1">
                        <a:tint val="86000"/>
                        <a:satMod val="149000"/>
                        <a:alpha val="100000"/>
                      </a:schemeClr>
                    </a:gs>
                    <a:gs pos="45000">
                      <a:schemeClr val="accent1">
                        <a:tint val="85000"/>
                        <a:satMod val="150000"/>
                        <a:alpha val="100000"/>
                      </a:schemeClr>
                    </a:gs>
                    <a:gs pos="50000">
                      <a:schemeClr val="accent1">
                        <a:tint val="86000"/>
                        <a:satMod val="149000"/>
                        <a:alpha val="100000"/>
                      </a:schemeClr>
                    </a:gs>
                    <a:gs pos="79000">
                      <a:schemeClr val="accent1">
                        <a:shade val="53000"/>
                        <a:satMod val="150000"/>
                        <a:alpha val="100000"/>
                      </a:schemeClr>
                    </a:gs>
                    <a:gs pos="100000">
                      <a:schemeClr val="accent1">
                        <a:shade val="25000"/>
                        <a:satMod val="170000"/>
                        <a:alpha val="100000"/>
                      </a:schemeClr>
                    </a:gs>
                  </a:gsLst>
                  <a:lin ang="450000" scaled="1"/>
                  <a:tileRect/>
                </a:gradFill>
              </a:fillOverlay>
            </a:effectLst>
          </p:spPr>
          <p:style>
            <a:lnRef idx="3">
              <a:schemeClr val="lt1"/>
            </a:lnRef>
            <a:fillRef idx="1">
              <a:schemeClr val="accent1"/>
            </a:fillRef>
            <a:effectRef idx="1">
              <a:schemeClr val="accent1"/>
            </a:effectRef>
            <a:fontRef idx="minor">
              <a:schemeClr val="lt1"/>
            </a:fontRef>
          </p:style>
          <p:txBody>
            <a:bodyPr vert="horz" wrap="square" lIns="91440" tIns="45720" rIns="91440" bIns="45720" anchor="ctr" compatLnSpc="1"/>
            <a:lstStyle>
              <a:extLst/>
            </a:lstStyle>
            <a:p>
              <a:pPr algn="ctr" eaLnBrk="1" latinLnBrk="0" hangingPunct="1"/>
              <a:endParaRPr kumimoji="0" lang="en-US"/>
            </a:p>
          </p:txBody>
        </p:sp>
        <p:cxnSp>
          <p:nvCxnSpPr>
            <p:cNvPr id="12" name="Прямая соединительная линия 11"/>
            <p:cNvCxnSpPr/>
            <p:nvPr/>
          </p:nvCxnSpPr>
          <p:spPr>
            <a:xfrm>
              <a:off x="-3765" y="4880373"/>
              <a:ext cx="9147765" cy="839943"/>
            </a:xfrm>
            <a:prstGeom prst="line">
              <a:avLst/>
            </a:prstGeom>
            <a:noFill/>
            <a:ln w="12065" cap="flat" cmpd="sng" algn="ctr">
              <a:gradFill>
                <a:gsLst>
                  <a:gs pos="45000">
                    <a:schemeClr val="accent1">
                      <a:tint val="70000"/>
                      <a:satMod val="110000"/>
                    </a:schemeClr>
                  </a:gs>
                  <a:gs pos="15000">
                    <a:schemeClr val="accent1">
                      <a:shade val="40000"/>
                      <a:satMod val="110000"/>
                    </a:schemeClr>
                  </a:gs>
                </a:gsLst>
                <a:lin ang="5400000" scaled="1"/>
              </a:gradFill>
              <a:prstDash val="solid"/>
              <a:miter lim="800000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30" name="Дата 2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  <a:extLst/>
          </a:lstStyle>
          <a:p>
            <a:fld id="{5B106E36-FD25-4E2D-B0AA-010F637433A0}" type="datetimeFigureOut">
              <a:rPr lang="ru-RU" smtClean="0"/>
              <a:pPr/>
              <a:t>18.11.2011</a:t>
            </a:fld>
            <a:endParaRPr lang="ru-RU"/>
          </a:p>
        </p:txBody>
      </p:sp>
      <p:sp>
        <p:nvSpPr>
          <p:cNvPr id="19" name="Нижний колонтитул 18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accent1">
                    <a:tint val="20000"/>
                  </a:schemeClr>
                </a:solidFill>
              </a:defRPr>
            </a:lvl1pPr>
            <a:extLst/>
          </a:lstStyle>
          <a:p>
            <a:endParaRPr lang="ru-RU"/>
          </a:p>
        </p:txBody>
      </p:sp>
      <p:sp>
        <p:nvSpPr>
          <p:cNvPr id="27" name="Номер слайда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B106E36-FD25-4E2D-B0AA-010F637433A0}" type="datetimeFigureOut">
              <a:rPr lang="ru-RU" smtClean="0"/>
              <a:pPr/>
              <a:t>18.11.2011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7" name="Заголовок 6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76" y="1059712"/>
            <a:ext cx="7772400" cy="1828800"/>
          </a:xfrm>
        </p:spPr>
        <p:txBody>
          <a:bodyPr vert="horz" anchor="b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lvl1pPr algn="r">
              <a:buNone/>
              <a:defRPr sz="4800" b="1" cap="none" baseline="0"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3922713" y="2931712"/>
            <a:ext cx="4572000" cy="1454888"/>
          </a:xfrm>
        </p:spPr>
        <p:txBody>
          <a:bodyPr lIns="91440" rIns="91440" anchor="t"/>
          <a:lstStyle>
            <a:lvl1pPr marL="0" indent="0" algn="l">
              <a:buNone/>
              <a:defRPr sz="23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B106E36-FD25-4E2D-B0AA-010F637433A0}" type="datetimeFigureOut">
              <a:rPr lang="ru-RU" smtClean="0"/>
              <a:pPr/>
              <a:t>18.11.2011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7" name="Нашивка 6"/>
          <p:cNvSpPr/>
          <p:nvPr/>
        </p:nvSpPr>
        <p:spPr>
          <a:xfrm>
            <a:off x="3636680" y="3005472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  <p:sp>
        <p:nvSpPr>
          <p:cNvPr id="8" name="Нашивка 7"/>
          <p:cNvSpPr/>
          <p:nvPr/>
        </p:nvSpPr>
        <p:spPr>
          <a:xfrm>
            <a:off x="3450264" y="3005472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481328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481328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B106E36-FD25-4E2D-B0AA-010F637433A0}" type="datetimeFigureOut">
              <a:rPr lang="ru-RU" smtClean="0"/>
              <a:pPr/>
              <a:t>18.11.2011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8" name="Заголовок 7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Сравнение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8229600" cy="1143000"/>
          </a:xfrm>
        </p:spPr>
        <p:txBody>
          <a:bodyPr anchor="ctr"/>
          <a:lstStyle>
            <a:lvl1pPr>
              <a:defRPr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5410200"/>
            <a:ext cx="4040188" cy="762000"/>
          </a:xfrm>
          <a:solidFill>
            <a:schemeClr val="accent1"/>
          </a:solidFill>
          <a:ln w="9652">
            <a:solidFill>
              <a:schemeClr val="accent1"/>
            </a:solidFill>
            <a:miter lim="800000"/>
          </a:ln>
        </p:spPr>
        <p:txBody>
          <a:bodyPr lIns="182880" anchor="ctr"/>
          <a:lstStyle>
            <a:lvl1pPr marL="0" indent="0">
              <a:buNone/>
              <a:defRPr sz="2400" b="0">
                <a:solidFill>
                  <a:schemeClr val="bg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645026" y="5410200"/>
            <a:ext cx="4041775" cy="762000"/>
          </a:xfrm>
          <a:solidFill>
            <a:schemeClr val="accent1"/>
          </a:solidFill>
          <a:ln w="9652">
            <a:solidFill>
              <a:schemeClr val="accent1"/>
            </a:solidFill>
            <a:miter lim="800000"/>
          </a:ln>
        </p:spPr>
        <p:txBody>
          <a:bodyPr lIns="182880" anchor="ctr"/>
          <a:lstStyle>
            <a:lvl1pPr marL="0" indent="0">
              <a:buNone/>
              <a:defRPr sz="2400" b="0">
                <a:solidFill>
                  <a:schemeClr val="bg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Содержимое 4"/>
          <p:cNvSpPr>
            <a:spLocks noGrp="1"/>
          </p:cNvSpPr>
          <p:nvPr>
            <p:ph sz="quarter" idx="2"/>
          </p:nvPr>
        </p:nvSpPr>
        <p:spPr>
          <a:xfrm>
            <a:off x="457200" y="1444294"/>
            <a:ext cx="4040188" cy="3941763"/>
          </a:xfrm>
          <a:ln>
            <a:noFill/>
            <a:prstDash val="sysDash"/>
            <a:miter lim="800000"/>
          </a:ln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1444294"/>
            <a:ext cx="4041775" cy="3941763"/>
          </a:xfrm>
          <a:ln>
            <a:noFill/>
            <a:prstDash val="sysDash"/>
            <a:miter lim="800000"/>
          </a:ln>
        </p:spPr>
        <p:txBody>
          <a:bodyPr/>
          <a:lstStyle>
            <a:lvl1pPr>
              <a:spcBef>
                <a:spcPts val="0"/>
              </a:spcBef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B106E36-FD25-4E2D-B0AA-010F637433A0}" type="datetimeFigureOut">
              <a:rPr lang="ru-RU" smtClean="0"/>
              <a:pPr/>
              <a:t>18.11.2011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B106E36-FD25-4E2D-B0AA-010F637433A0}" type="datetimeFigureOut">
              <a:rPr lang="ru-RU" smtClean="0"/>
              <a:pPr/>
              <a:t>18.11.2011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6" name="Заголовок 5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B106E36-FD25-4E2D-B0AA-010F637433A0}" type="datetimeFigureOut">
              <a:rPr lang="ru-RU" smtClean="0"/>
              <a:pPr/>
              <a:t>18.11.2011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14400" y="4876800"/>
            <a:ext cx="7481776" cy="457200"/>
          </a:xfrm>
        </p:spPr>
        <p:txBody>
          <a:bodyPr vert="horz" anchor="t">
            <a:noAutofit/>
            <a:sp3d prstMaterial="softEdge">
              <a:bevelT w="0" h="0"/>
            </a:sp3d>
          </a:bodyPr>
          <a:lstStyle>
            <a:lvl1pPr algn="r">
              <a:buNone/>
              <a:defRPr sz="2500" b="0">
                <a:solidFill>
                  <a:schemeClr val="accent1"/>
                </a:solidFill>
                <a:effectLst/>
              </a:defRPr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4419600" y="5355102"/>
            <a:ext cx="3974592" cy="914400"/>
          </a:xfrm>
        </p:spPr>
        <p:txBody>
          <a:bodyPr/>
          <a:lstStyle>
            <a:lvl1pPr marL="0" indent="0" algn="r">
              <a:buNone/>
              <a:defRPr sz="16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1"/>
          </p:nvPr>
        </p:nvSpPr>
        <p:spPr>
          <a:xfrm>
            <a:off x="914400" y="274320"/>
            <a:ext cx="7479792" cy="45720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>
          <a:xfrm>
            <a:off x="6727032" y="6407944"/>
            <a:ext cx="1920240" cy="365760"/>
          </a:xfrm>
        </p:spPr>
        <p:txBody>
          <a:bodyPr/>
          <a:lstStyle>
            <a:extLst/>
          </a:lstStyle>
          <a:p>
            <a:fld id="{5B106E36-FD25-4E2D-B0AA-010F637433A0}" type="datetimeFigureOut">
              <a:rPr lang="ru-RU" smtClean="0"/>
              <a:pPr/>
              <a:t>18.11.2011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141232" y="5443402"/>
            <a:ext cx="7162800" cy="648232"/>
          </a:xfrm>
          <a:noFill/>
        </p:spPr>
        <p:txBody>
          <a:bodyPr lIns="91440" tIns="0" rIns="91440" anchor="t"/>
          <a:lstStyle>
            <a:lvl1pPr marL="0" marR="18288" indent="0" algn="r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228600" y="189968"/>
            <a:ext cx="8686800" cy="4389120"/>
          </a:xfrm>
          <a:prstGeom prst="rect">
            <a:avLst/>
          </a:prstGeom>
          <a:solidFill>
            <a:schemeClr val="bg2"/>
          </a:solidFill>
          <a:ln>
            <a:solidFill>
              <a:schemeClr val="bg1"/>
            </a:solidFill>
          </a:ln>
          <a:effectLst>
            <a:innerShdw blurRad="95250">
              <a:srgbClr val="000000"/>
            </a:innerShdw>
          </a:effectLst>
        </p:spPr>
        <p:txBody>
          <a:bodyPr/>
          <a:lstStyle>
            <a:lvl1pPr marL="0" indent="0">
              <a:buNone/>
              <a:defRPr sz="3200"/>
            </a:lvl1pPr>
            <a:extLst/>
          </a:lstStyle>
          <a:p>
            <a:r>
              <a:rPr kumimoji="0" lang="ru-RU" smtClean="0"/>
              <a:t>Вставка рисунка</a:t>
            </a:r>
            <a:endParaRPr kumimoji="0" lang="en-US" dirty="0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fld id="{5B106E36-FD25-4E2D-B0AA-010F637433A0}" type="datetimeFigureOut">
              <a:rPr lang="ru-RU" smtClean="0"/>
              <a:pPr/>
              <a:t>18.11.2011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>
          <a:xfrm>
            <a:off x="4380072" y="6407944"/>
            <a:ext cx="2350681" cy="365125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28600" y="4865122"/>
            <a:ext cx="8075432" cy="562672"/>
          </a:xfrm>
          <a:noFill/>
        </p:spPr>
        <p:txBody>
          <a:bodyPr anchor="t">
            <a:sp3d prstMaterial="softEdge"/>
          </a:bodyPr>
          <a:lstStyle>
            <a:lvl1pPr marR="0" algn="r">
              <a:buNone/>
              <a:defRPr sz="3000" b="0">
                <a:solidFill>
                  <a:schemeClr val="accent1"/>
                </a:solidFill>
                <a:effectLst>
                  <a:outerShdw blurRad="50800" dist="25000" dir="5400000" algn="t" rotWithShape="0">
                    <a:prstClr val="black">
                      <a:alpha val="45000"/>
                    </a:prstClr>
                  </a:outerShdw>
                </a:effectLst>
              </a:defRPr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8" name="Полилиния 7"/>
          <p:cNvSpPr>
            <a:spLocks/>
          </p:cNvSpPr>
          <p:nvPr/>
        </p:nvSpPr>
        <p:spPr bwMode="auto">
          <a:xfrm>
            <a:off x="716436" y="5001993"/>
            <a:ext cx="3802003" cy="1443111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760" h="528">
                <a:moveTo>
                  <a:pt x="-329" y="347"/>
                </a:moveTo>
                <a:lnTo>
                  <a:pt x="7156" y="682"/>
                </a:lnTo>
                <a:lnTo>
                  <a:pt x="5229" y="682"/>
                </a:lnTo>
                <a:lnTo>
                  <a:pt x="-328" y="345"/>
                </a:lnTo>
              </a:path>
            </a:pathLst>
          </a:custGeom>
          <a:solidFill>
            <a:schemeClr val="accent1">
              <a:tint val="65000"/>
              <a:satMod val="115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9" name="Полилиния 8"/>
          <p:cNvSpPr>
            <a:spLocks/>
          </p:cNvSpPr>
          <p:nvPr/>
        </p:nvSpPr>
        <p:spPr bwMode="auto">
          <a:xfrm>
            <a:off x="-53561" y="5785023"/>
            <a:ext cx="3802003" cy="8382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760" h="528">
                <a:moveTo>
                  <a:pt x="817" y="97"/>
                </a:moveTo>
                <a:lnTo>
                  <a:pt x="6408" y="682"/>
                </a:lnTo>
                <a:lnTo>
                  <a:pt x="5232" y="685"/>
                </a:lnTo>
                <a:lnTo>
                  <a:pt x="829" y="101"/>
                </a:lnTo>
              </a:path>
            </a:pathLst>
          </a:custGeom>
          <a:solidFill>
            <a:srgbClr val="000000">
              <a:alpha val="10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0" name="Прямоугольный треугольник 9"/>
          <p:cNvSpPr>
            <a:spLocks/>
          </p:cNvSpPr>
          <p:nvPr/>
        </p:nvSpPr>
        <p:spPr bwMode="auto">
          <a:xfrm>
            <a:off x="-6042" y="5791253"/>
            <a:ext cx="3402314" cy="1080868"/>
          </a:xfrm>
          <a:prstGeom prst="rtTriangle">
            <a:avLst/>
          </a:prstGeom>
          <a:blipFill>
            <a:blip r:embed="rId2">
              <a:alphaModFix amt="50000"/>
            </a:blip>
            <a:tile tx="0" ty="0" sx="50000" sy="50000" flip="none" algn="t"/>
          </a:blipFill>
          <a:ln w="12700" cap="rnd" cmpd="thickThin" algn="ctr">
            <a:noFill/>
            <a:prstDash val="solid"/>
          </a:ln>
          <a:effectLst>
            <a:fillOverlay blend="mult">
              <a:gradFill flip="none" rotWithShape="1">
                <a:gsLst>
                  <a:gs pos="0">
                    <a:schemeClr val="accent1">
                      <a:shade val="20000"/>
                      <a:satMod val="176000"/>
                      <a:alpha val="100000"/>
                    </a:schemeClr>
                  </a:gs>
                  <a:gs pos="18000">
                    <a:schemeClr val="accent1">
                      <a:shade val="48000"/>
                      <a:satMod val="153000"/>
                      <a:alpha val="100000"/>
                    </a:schemeClr>
                  </a:gs>
                  <a:gs pos="43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45000">
                    <a:schemeClr val="accent1">
                      <a:tint val="85000"/>
                      <a:satMod val="150000"/>
                      <a:alpha val="100000"/>
                    </a:schemeClr>
                  </a:gs>
                  <a:gs pos="50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79000">
                    <a:schemeClr val="accent1">
                      <a:shade val="53000"/>
                      <a:satMod val="150000"/>
                      <a:alpha val="100000"/>
                    </a:schemeClr>
                  </a:gs>
                  <a:gs pos="100000">
                    <a:schemeClr val="accent1">
                      <a:shade val="25000"/>
                      <a:satMod val="170000"/>
                      <a:alpha val="100000"/>
                    </a:schemeClr>
                  </a:gs>
                </a:gsLst>
                <a:lin ang="450000" scaled="1"/>
                <a:tileRect/>
              </a:gradFill>
            </a:fillOverlay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anchor="ctr" compatLnSpc="1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cxnSp>
        <p:nvCxnSpPr>
          <p:cNvPr id="11" name="Прямая соединительная линия 10"/>
          <p:cNvCxnSpPr/>
          <p:nvPr/>
        </p:nvCxnSpPr>
        <p:spPr>
          <a:xfrm>
            <a:off x="-9237" y="5787738"/>
            <a:ext cx="3405509" cy="1084383"/>
          </a:xfrm>
          <a:prstGeom prst="line">
            <a:avLst/>
          </a:prstGeom>
          <a:noFill/>
          <a:ln w="12065" cap="flat" cmpd="sng" algn="ctr">
            <a:gradFill>
              <a:gsLst>
                <a:gs pos="45000">
                  <a:schemeClr val="accent1">
                    <a:tint val="70000"/>
                    <a:satMod val="110000"/>
                  </a:schemeClr>
                </a:gs>
                <a:gs pos="15000">
                  <a:schemeClr val="accent1">
                    <a:shade val="40000"/>
                    <a:satMod val="110000"/>
                  </a:schemeClr>
                </a:gs>
              </a:gsLst>
              <a:lin ang="5400000" scaled="1"/>
            </a:gra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2" name="Нашивка 11"/>
          <p:cNvSpPr/>
          <p:nvPr/>
        </p:nvSpPr>
        <p:spPr>
          <a:xfrm>
            <a:off x="8664112" y="4988440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  <p:sp>
        <p:nvSpPr>
          <p:cNvPr id="13" name="Нашивка 12"/>
          <p:cNvSpPr/>
          <p:nvPr/>
        </p:nvSpPr>
        <p:spPr>
          <a:xfrm>
            <a:off x="8477696" y="4988440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1481329"/>
            <a:ext cx="8229600" cy="4386071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B106E36-FD25-4E2D-B0AA-010F637433A0}" type="datetimeFigureOut">
              <a:rPr lang="ru-RU" smtClean="0"/>
              <a:pPr/>
              <a:t>18.11.2011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844013" y="274640"/>
            <a:ext cx="1777470" cy="5592761"/>
          </a:xfrm>
        </p:spPr>
        <p:txBody>
          <a:bodyPr vert="eaVert"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41"/>
            <a:ext cx="6324600" cy="5592760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B106E36-FD25-4E2D-B0AA-010F637433A0}" type="datetimeFigureOut">
              <a:rPr lang="ru-RU" smtClean="0"/>
              <a:pPr/>
              <a:t>18.11.2011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Полилиния 12"/>
          <p:cNvSpPr>
            <a:spLocks/>
          </p:cNvSpPr>
          <p:nvPr/>
        </p:nvSpPr>
        <p:spPr bwMode="auto">
          <a:xfrm>
            <a:off x="716436" y="5001993"/>
            <a:ext cx="3802003" cy="1443111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760" h="528">
                <a:moveTo>
                  <a:pt x="-329" y="347"/>
                </a:moveTo>
                <a:lnTo>
                  <a:pt x="7156" y="682"/>
                </a:lnTo>
                <a:lnTo>
                  <a:pt x="5229" y="682"/>
                </a:lnTo>
                <a:lnTo>
                  <a:pt x="-328" y="345"/>
                </a:lnTo>
              </a:path>
            </a:pathLst>
          </a:custGeom>
          <a:solidFill>
            <a:schemeClr val="accent1">
              <a:tint val="65000"/>
              <a:satMod val="115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2" name="Полилиния 11"/>
          <p:cNvSpPr>
            <a:spLocks/>
          </p:cNvSpPr>
          <p:nvPr/>
        </p:nvSpPr>
        <p:spPr bwMode="auto">
          <a:xfrm>
            <a:off x="-53561" y="5785023"/>
            <a:ext cx="3802003" cy="8382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760" h="528">
                <a:moveTo>
                  <a:pt x="817" y="97"/>
                </a:moveTo>
                <a:lnTo>
                  <a:pt x="6408" y="682"/>
                </a:lnTo>
                <a:lnTo>
                  <a:pt x="5232" y="685"/>
                </a:lnTo>
                <a:lnTo>
                  <a:pt x="829" y="101"/>
                </a:lnTo>
              </a:path>
            </a:pathLst>
          </a:custGeom>
          <a:solidFill>
            <a:srgbClr val="000000">
              <a:alpha val="10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4" name="Прямоугольный треугольник 13"/>
          <p:cNvSpPr>
            <a:spLocks/>
          </p:cNvSpPr>
          <p:nvPr/>
        </p:nvSpPr>
        <p:spPr bwMode="auto">
          <a:xfrm>
            <a:off x="-6042" y="5791253"/>
            <a:ext cx="3402314" cy="1080868"/>
          </a:xfrm>
          <a:prstGeom prst="rtTriangle">
            <a:avLst/>
          </a:prstGeom>
          <a:blipFill>
            <a:blip r:embed="rId13">
              <a:alphaModFix amt="50000"/>
            </a:blip>
            <a:tile tx="0" ty="0" sx="50000" sy="50000" flip="none" algn="t"/>
          </a:blipFill>
          <a:ln w="12700" cap="rnd" cmpd="thickThin" algn="ctr">
            <a:noFill/>
            <a:prstDash val="solid"/>
          </a:ln>
          <a:effectLst>
            <a:fillOverlay blend="mult">
              <a:gradFill flip="none" rotWithShape="1">
                <a:gsLst>
                  <a:gs pos="0">
                    <a:schemeClr val="accent1">
                      <a:shade val="20000"/>
                      <a:satMod val="176000"/>
                      <a:alpha val="100000"/>
                    </a:schemeClr>
                  </a:gs>
                  <a:gs pos="18000">
                    <a:schemeClr val="accent1">
                      <a:shade val="48000"/>
                      <a:satMod val="153000"/>
                      <a:alpha val="100000"/>
                    </a:schemeClr>
                  </a:gs>
                  <a:gs pos="43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45000">
                    <a:schemeClr val="accent1">
                      <a:tint val="85000"/>
                      <a:satMod val="150000"/>
                      <a:alpha val="100000"/>
                    </a:schemeClr>
                  </a:gs>
                  <a:gs pos="50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79000">
                    <a:schemeClr val="accent1">
                      <a:shade val="53000"/>
                      <a:satMod val="150000"/>
                      <a:alpha val="100000"/>
                    </a:schemeClr>
                  </a:gs>
                  <a:gs pos="100000">
                    <a:schemeClr val="accent1">
                      <a:shade val="25000"/>
                      <a:satMod val="170000"/>
                      <a:alpha val="100000"/>
                    </a:schemeClr>
                  </a:gs>
                </a:gsLst>
                <a:lin ang="450000" scaled="1"/>
                <a:tileRect/>
              </a:gradFill>
            </a:fillOverlay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anchor="ctr" compatLnSpc="1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cxnSp>
        <p:nvCxnSpPr>
          <p:cNvPr id="15" name="Прямая соединительная линия 14"/>
          <p:cNvCxnSpPr/>
          <p:nvPr/>
        </p:nvCxnSpPr>
        <p:spPr>
          <a:xfrm>
            <a:off x="-9237" y="5787738"/>
            <a:ext cx="3405509" cy="1084383"/>
          </a:xfrm>
          <a:prstGeom prst="line">
            <a:avLst/>
          </a:prstGeom>
          <a:noFill/>
          <a:ln w="12065" cap="flat" cmpd="sng" algn="ctr">
            <a:gradFill>
              <a:gsLst>
                <a:gs pos="45000">
                  <a:schemeClr val="accent1">
                    <a:tint val="70000"/>
                    <a:satMod val="110000"/>
                  </a:schemeClr>
                </a:gs>
                <a:gs pos="15000">
                  <a:schemeClr val="accent1">
                    <a:shade val="40000"/>
                    <a:satMod val="110000"/>
                  </a:schemeClr>
                </a:gs>
              </a:gsLst>
              <a:lin ang="5400000" scaled="1"/>
            </a:gra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9" name="Заголовок 8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anchor="ctr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0" name="Текст 29"/>
          <p:cNvSpPr>
            <a:spLocks noGrp="1"/>
          </p:cNvSpPr>
          <p:nvPr>
            <p:ph type="body" idx="1"/>
          </p:nvPr>
        </p:nvSpPr>
        <p:spPr>
          <a:xfrm>
            <a:off x="457200" y="1481328"/>
            <a:ext cx="8229600" cy="4525963"/>
          </a:xfrm>
          <a:prstGeom prst="rect">
            <a:avLst/>
          </a:prstGeom>
        </p:spPr>
        <p:txBody>
          <a:bodyPr vert="horz">
            <a:normAutofit/>
          </a:bodyPr>
          <a:lstStyle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10" name="Дата 9"/>
          <p:cNvSpPr>
            <a:spLocks noGrp="1"/>
          </p:cNvSpPr>
          <p:nvPr>
            <p:ph type="dt" sz="half" idx="2"/>
          </p:nvPr>
        </p:nvSpPr>
        <p:spPr>
          <a:xfrm>
            <a:off x="6727032" y="6407944"/>
            <a:ext cx="1920240" cy="365760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000">
                <a:solidFill>
                  <a:schemeClr val="tx1"/>
                </a:solidFill>
              </a:defRPr>
            </a:lvl1pPr>
            <a:extLst/>
          </a:lstStyle>
          <a:p>
            <a:fld id="{5B106E36-FD25-4E2D-B0AA-010F637433A0}" type="datetimeFigureOut">
              <a:rPr lang="ru-RU" smtClean="0"/>
              <a:pPr/>
              <a:t>18.11.2011</a:t>
            </a:fld>
            <a:endParaRPr lang="ru-RU"/>
          </a:p>
        </p:txBody>
      </p:sp>
      <p:sp>
        <p:nvSpPr>
          <p:cNvPr id="22" name="Нижний колонтитул 21"/>
          <p:cNvSpPr>
            <a:spLocks noGrp="1"/>
          </p:cNvSpPr>
          <p:nvPr>
            <p:ph type="ftr" sz="quarter" idx="3"/>
          </p:nvPr>
        </p:nvSpPr>
        <p:spPr>
          <a:xfrm>
            <a:off x="4380072" y="6407944"/>
            <a:ext cx="2350681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>
                <a:solidFill>
                  <a:schemeClr val="tx1"/>
                </a:solidFill>
              </a:defRPr>
            </a:lvl1pPr>
            <a:extLst/>
          </a:lstStyle>
          <a:p>
            <a:endParaRPr lang="ru-RU"/>
          </a:p>
        </p:txBody>
      </p:sp>
      <p:sp>
        <p:nvSpPr>
          <p:cNvPr id="18" name="Номер слайда 17"/>
          <p:cNvSpPr>
            <a:spLocks noGrp="1"/>
          </p:cNvSpPr>
          <p:nvPr>
            <p:ph type="sldNum" sz="quarter" idx="4"/>
          </p:nvPr>
        </p:nvSpPr>
        <p:spPr>
          <a:xfrm>
            <a:off x="8647272" y="6407944"/>
            <a:ext cx="365760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 b="0">
                <a:solidFill>
                  <a:schemeClr val="tx1"/>
                </a:solidFill>
              </a:defRPr>
            </a:lvl1pPr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txStyles>
    <p:titleStyle>
      <a:lvl1pPr algn="l" rtl="0" eaLnBrk="1" latinLnBrk="0" hangingPunct="1">
        <a:spcBef>
          <a:spcPct val="0"/>
        </a:spcBef>
        <a:buNone/>
        <a:defRPr kumimoji="0" sz="4100" b="1" kern="1200">
          <a:solidFill>
            <a:schemeClr val="tx2"/>
          </a:solidFill>
          <a:effectLst>
            <a:outerShdw blurRad="31750" dist="25400" dir="5400000" algn="tl" rotWithShape="0">
              <a:srgbClr val="000000">
                <a:alpha val="25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365760" indent="-256032" algn="l" rtl="0" eaLnBrk="1" latinLnBrk="0" hangingPunct="1">
        <a:spcBef>
          <a:spcPts val="400"/>
        </a:spcBef>
        <a:spcAft>
          <a:spcPts val="0"/>
        </a:spcAft>
        <a:buClr>
          <a:schemeClr val="accent1"/>
        </a:buClr>
        <a:buSzPct val="68000"/>
        <a:buFont typeface="Wingdings 3"/>
        <a:buChar char=""/>
        <a:defRPr kumimoji="0" sz="2700" kern="1200">
          <a:solidFill>
            <a:schemeClr val="tx1"/>
          </a:solidFill>
          <a:latin typeface="+mn-lt"/>
          <a:ea typeface="+mn-ea"/>
          <a:cs typeface="+mn-cs"/>
        </a:defRPr>
      </a:lvl1pPr>
      <a:lvl2pPr marL="621792" indent="-228600" algn="l" rtl="0" eaLnBrk="1" latinLnBrk="0" hangingPunct="1">
        <a:spcBef>
          <a:spcPts val="324"/>
        </a:spcBef>
        <a:buClr>
          <a:schemeClr val="accent1"/>
        </a:buClr>
        <a:buFont typeface="Verdana"/>
        <a:buChar char="◦"/>
        <a:defRPr kumimoji="0" sz="2300" kern="1200">
          <a:solidFill>
            <a:schemeClr val="tx1"/>
          </a:solidFill>
          <a:latin typeface="+mn-lt"/>
          <a:ea typeface="+mn-ea"/>
          <a:cs typeface="+mn-cs"/>
        </a:defRPr>
      </a:lvl2pPr>
      <a:lvl3pPr marL="859536" indent="-228600" algn="l" rtl="0" eaLnBrk="1" latinLnBrk="0" hangingPunct="1">
        <a:spcBef>
          <a:spcPts val="350"/>
        </a:spcBef>
        <a:buClr>
          <a:schemeClr val="accent2"/>
        </a:buClr>
        <a:buSzPct val="100000"/>
        <a:buFont typeface="Wingdings 2"/>
        <a:buChar char="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43000" indent="-228600" algn="l" rtl="0" eaLnBrk="1" latinLnBrk="0" hangingPunct="1">
        <a:spcBef>
          <a:spcPts val="350"/>
        </a:spcBef>
        <a:buClr>
          <a:schemeClr val="accent2"/>
        </a:buClr>
        <a:buFont typeface="Wingdings 2"/>
        <a:buChar char="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indent="-228600" algn="l" rtl="0" eaLnBrk="1" latinLnBrk="0" hangingPunct="1">
        <a:spcBef>
          <a:spcPts val="350"/>
        </a:spcBef>
        <a:buClr>
          <a:schemeClr val="accent2"/>
        </a:buClr>
        <a:buFont typeface="Wingdings 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6002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8288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0574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2860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.png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title"/>
          </p:nvPr>
        </p:nvSpPr>
        <p:spPr>
          <a:xfrm>
            <a:off x="500034" y="2714620"/>
            <a:ext cx="8229600" cy="1143000"/>
          </a:xfrm>
        </p:spPr>
        <p:txBody>
          <a:bodyPr>
            <a:normAutofit fontScale="90000"/>
          </a:bodyPr>
          <a:lstStyle/>
          <a:p>
            <a:pPr algn="ctr"/>
            <a:r>
              <a:rPr lang="ru-RU" sz="6000" dirty="0" smtClean="0"/>
              <a:t>ДОБРЫЙ ДЕНЬ!!!!!</a:t>
            </a:r>
            <a:br>
              <a:rPr lang="ru-RU" sz="6000" dirty="0" smtClean="0"/>
            </a:br>
            <a:endParaRPr lang="ru-RU" sz="6000" dirty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ru-RU" dirty="0" smtClean="0"/>
              <a:t>Почему опаздываем?????</a:t>
            </a:r>
            <a:endParaRPr lang="ru-RU" dirty="0"/>
          </a:p>
        </p:txBody>
      </p:sp>
      <p:sp>
        <p:nvSpPr>
          <p:cNvPr id="4" name="Подзаголовок 3"/>
          <p:cNvSpPr>
            <a:spLocks noGrp="1"/>
          </p:cNvSpPr>
          <p:nvPr>
            <p:ph type="subTitle" idx="1"/>
          </p:nvPr>
        </p:nvSpPr>
        <p:spPr/>
        <p:txBody>
          <a:bodyPr>
            <a:normAutofit/>
          </a:bodyPr>
          <a:lstStyle/>
          <a:p>
            <a:pPr algn="ctr"/>
            <a:r>
              <a:rPr lang="ru-RU" sz="3600" dirty="0" smtClean="0"/>
              <a:t>Пишите объяснения</a:t>
            </a:r>
            <a:endParaRPr lang="ru-RU" sz="3600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42910" y="1142984"/>
            <a:ext cx="7772400" cy="1829761"/>
          </a:xfrm>
        </p:spPr>
        <p:txBody>
          <a:bodyPr>
            <a:normAutofit/>
          </a:bodyPr>
          <a:lstStyle/>
          <a:p>
            <a:pPr algn="ctr"/>
            <a:r>
              <a:rPr lang="ru-RU" dirty="0" smtClean="0"/>
              <a:t>ГБОУ ВПО НГМУ</a:t>
            </a:r>
            <a:br>
              <a:rPr lang="ru-RU" dirty="0" smtClean="0"/>
            </a:br>
            <a:r>
              <a:rPr lang="ru-RU" sz="4000" dirty="0" smtClean="0"/>
              <a:t>кафедра гигиены и экологии</a:t>
            </a:r>
            <a:endParaRPr lang="ru-RU" sz="4000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>
            <a:normAutofit fontScale="92500" lnSpcReduction="10000"/>
          </a:bodyPr>
          <a:lstStyle/>
          <a:p>
            <a:pPr algn="l"/>
            <a:r>
              <a:rPr lang="ru-RU" dirty="0" smtClean="0"/>
              <a:t>Специальность 060101 «Лечебное дело»</a:t>
            </a:r>
          </a:p>
          <a:p>
            <a:pPr algn="l"/>
            <a:r>
              <a:rPr lang="ru-RU" dirty="0" smtClean="0"/>
              <a:t>Дисциплина </a:t>
            </a:r>
            <a:r>
              <a:rPr lang="en-US" dirty="0" smtClean="0"/>
              <a:t> </a:t>
            </a:r>
            <a:r>
              <a:rPr lang="ru-RU" dirty="0" smtClean="0"/>
              <a:t> </a:t>
            </a:r>
            <a:r>
              <a:rPr lang="en-US" dirty="0" smtClean="0"/>
              <a:t> </a:t>
            </a:r>
            <a:r>
              <a:rPr lang="ru-RU" dirty="0" smtClean="0"/>
              <a:t>ОПД.Ф.</a:t>
            </a:r>
            <a:r>
              <a:rPr lang="en-US" dirty="0" smtClean="0"/>
              <a:t>01 </a:t>
            </a:r>
            <a:r>
              <a:rPr lang="ru-RU" dirty="0" smtClean="0"/>
              <a:t>«</a:t>
            </a:r>
            <a:r>
              <a:rPr lang="en-US" dirty="0" smtClean="0"/>
              <a:t> </a:t>
            </a:r>
            <a:r>
              <a:rPr lang="ru-RU" dirty="0" smtClean="0"/>
              <a:t>Гигиена с основами экологии человека, военная гигиена»</a:t>
            </a:r>
            <a:endParaRPr lang="ru-RU" dirty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ctr">
              <a:buNone/>
            </a:pPr>
            <a:endParaRPr lang="ru-RU" sz="1800" b="1" dirty="0" smtClean="0">
              <a:latin typeface="Times New Roman" pitchFamily="18" charset="0"/>
              <a:cs typeface="Times New Roman" pitchFamily="18" charset="0"/>
            </a:endParaRPr>
          </a:p>
          <a:p>
            <a:pPr algn="ctr">
              <a:buNone/>
            </a:pPr>
            <a:r>
              <a:rPr lang="ru-RU" sz="18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4000" b="1" dirty="0" smtClean="0">
                <a:latin typeface="Times New Roman" pitchFamily="18" charset="0"/>
                <a:cs typeface="Times New Roman" pitchFamily="18" charset="0"/>
              </a:rPr>
              <a:t>Методы определения биологической ценности и доброкачественности продуктов питания</a:t>
            </a:r>
            <a:endParaRPr lang="ru-RU" sz="4000" dirty="0" smtClean="0"/>
          </a:p>
          <a:p>
            <a:endParaRPr lang="ru-RU" dirty="0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dirty="0" smtClean="0"/>
              <a:t>Тема занятия</a:t>
            </a:r>
            <a:endParaRPr lang="ru-RU" dirty="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 lvl="0">
              <a:buNone/>
            </a:pPr>
            <a:endParaRPr lang="en-US" dirty="0" smtClean="0"/>
          </a:p>
          <a:p>
            <a:pPr lvl="0" algn="ctr">
              <a:buFont typeface="Wingdings" pitchFamily="2" charset="2"/>
              <a:buChar char="ü"/>
            </a:pPr>
            <a:r>
              <a:rPr lang="ru-RU" sz="3600" b="1" dirty="0" smtClean="0">
                <a:latin typeface="Times New Roman" pitchFamily="18" charset="0"/>
                <a:cs typeface="Times New Roman" pitchFamily="18" charset="0"/>
              </a:rPr>
              <a:t>ознакомить студентов с биологической и пищевой ценностью основных продуктов питания</a:t>
            </a:r>
          </a:p>
          <a:p>
            <a:pPr lvl="0" algn="ctr">
              <a:buFont typeface="Wingdings" pitchFamily="2" charset="2"/>
              <a:buChar char="ü"/>
            </a:pPr>
            <a:r>
              <a:rPr lang="ru-RU" sz="3600" b="1" dirty="0" smtClean="0">
                <a:latin typeface="Times New Roman" pitchFamily="18" charset="0"/>
                <a:cs typeface="Times New Roman" pitchFamily="18" charset="0"/>
              </a:rPr>
              <a:t>усвоить общую схему гигиенической экспертизы и оценки качества продуктов </a:t>
            </a:r>
          </a:p>
          <a:p>
            <a:pPr>
              <a:buNone/>
            </a:pPr>
            <a:r>
              <a:rPr lang="ru-RU" b="1" dirty="0" smtClean="0"/>
              <a:t> </a:t>
            </a:r>
            <a:endParaRPr lang="ru-RU" dirty="0" smtClean="0"/>
          </a:p>
          <a:p>
            <a:endParaRPr lang="ru-RU" dirty="0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dirty="0" smtClean="0"/>
              <a:t>Цель занятия</a:t>
            </a:r>
            <a:endParaRPr lang="ru-RU" dirty="0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endParaRPr lang="ru-RU" dirty="0" smtClean="0"/>
          </a:p>
          <a:p>
            <a:pPr>
              <a:buNone/>
            </a:pPr>
            <a:r>
              <a:rPr lang="en-US" b="1" dirty="0" smtClean="0"/>
              <a:t>                         </a:t>
            </a:r>
            <a:r>
              <a:rPr lang="ru-RU" b="1" dirty="0" smtClean="0"/>
              <a:t> Уметь:</a:t>
            </a:r>
            <a:r>
              <a:rPr lang="ru-RU" b="1" u="sng" dirty="0" smtClean="0"/>
              <a:t> </a:t>
            </a:r>
            <a:endParaRPr lang="ru-RU" dirty="0" smtClean="0"/>
          </a:p>
          <a:p>
            <a:pPr lvl="0" algn="ctr">
              <a:buFont typeface="Wingdings" pitchFamily="2" charset="2"/>
              <a:buChar char="ü"/>
            </a:pPr>
            <a:r>
              <a:rPr lang="en-US" sz="3200" b="1" dirty="0" smtClean="0">
                <a:latin typeface="Times New Roman" pitchFamily="18" charset="0"/>
                <a:cs typeface="Times New Roman" pitchFamily="18" charset="0"/>
              </a:rPr>
              <a:t>   </a:t>
            </a:r>
            <a:r>
              <a:rPr lang="ru-RU" sz="3200" b="1" dirty="0" smtClean="0">
                <a:latin typeface="Times New Roman" pitchFamily="18" charset="0"/>
                <a:cs typeface="Times New Roman" pitchFamily="18" charset="0"/>
              </a:rPr>
              <a:t>оценивать результаты  исследований по доброкачественности основных продуктов питания </a:t>
            </a:r>
          </a:p>
          <a:p>
            <a:pPr lvl="0" algn="ctr">
              <a:buFont typeface="Wingdings" pitchFamily="2" charset="2"/>
              <a:buChar char="ü"/>
            </a:pPr>
            <a:r>
              <a:rPr lang="en-US" sz="3200" b="1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ru-RU" sz="3200" b="1" dirty="0" smtClean="0">
                <a:latin typeface="Times New Roman" pitchFamily="18" charset="0"/>
                <a:cs typeface="Times New Roman" pitchFamily="18" charset="0"/>
              </a:rPr>
              <a:t>проводить экспертизу  некоторых пищевых продуктов</a:t>
            </a:r>
          </a:p>
          <a:p>
            <a:pPr lvl="0" algn="ctr">
              <a:buFont typeface="Wingdings" pitchFamily="2" charset="2"/>
              <a:buChar char="ü"/>
            </a:pPr>
            <a:r>
              <a:rPr lang="en-US" sz="3200" b="1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ru-RU" sz="3200" b="1" dirty="0" smtClean="0">
                <a:latin typeface="Times New Roman" pitchFamily="18" charset="0"/>
                <a:cs typeface="Times New Roman" pitchFamily="18" charset="0"/>
              </a:rPr>
              <a:t>знать и уметь использовать законодательные документы</a:t>
            </a:r>
            <a:r>
              <a:rPr lang="ru-RU" dirty="0" smtClean="0"/>
              <a:t>. </a:t>
            </a:r>
          </a:p>
          <a:p>
            <a:endParaRPr lang="ru-RU" dirty="0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dirty="0" smtClean="0"/>
              <a:t>Умения, навыки</a:t>
            </a:r>
            <a:endParaRPr lang="ru-RU" dirty="0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Picture 11" descr="38998027_PicsDesktop_net_40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0" y="0"/>
            <a:ext cx="6034616" cy="4525962"/>
          </a:xfrm>
          <a:noFill/>
        </p:spPr>
      </p:pic>
      <p:pic>
        <p:nvPicPr>
          <p:cNvPr id="5" name="Picture 93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>
          <a:xfrm>
            <a:off x="5286380" y="2928934"/>
            <a:ext cx="4038600" cy="3213100"/>
          </a:xfrm>
          <a:prstGeom prst="rect">
            <a:avLst/>
          </a:prstGeom>
        </p:spPr>
      </p:pic>
      <p:pic>
        <p:nvPicPr>
          <p:cNvPr id="6" name="Picture 8" descr="PH02753U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>
          <a:xfrm>
            <a:off x="500034" y="4286256"/>
            <a:ext cx="3816350" cy="2087563"/>
          </a:xfrm>
          <a:prstGeom prst="rect">
            <a:avLst/>
          </a:prstGeom>
          <a:noFill/>
        </p:spPr>
      </p:pic>
      <p:pic>
        <p:nvPicPr>
          <p:cNvPr id="7" name="Picture 8" descr="PH02753U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>
          <a:xfrm>
            <a:off x="5327650" y="0"/>
            <a:ext cx="3816350" cy="2087563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500034" y="1357298"/>
            <a:ext cx="8229600" cy="4525963"/>
          </a:xfrm>
        </p:spPr>
        <p:txBody>
          <a:bodyPr>
            <a:normAutofit/>
          </a:bodyPr>
          <a:lstStyle/>
          <a:p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1.	Задачи гигиенической экспертизы пищевых продуктов.</a:t>
            </a:r>
          </a:p>
          <a:p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2.	Этапы гигиенической экспертизы пищевых продуктов.</a:t>
            </a:r>
          </a:p>
          <a:p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3.	Качество пищевых продуктов: определение, показатели, классификация.</a:t>
            </a:r>
          </a:p>
          <a:p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4.	Заболевания, вызываемые недоброкачественными пищевыми продуктами.</a:t>
            </a:r>
          </a:p>
          <a:p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5.	Пищевая и биологическая ценность яиц.</a:t>
            </a:r>
          </a:p>
          <a:p>
            <a:r>
              <a:rPr lang="ru-RU" b="1" dirty="0" smtClean="0"/>
              <a:t> </a:t>
            </a:r>
            <a:endParaRPr lang="ru-RU" dirty="0" smtClean="0"/>
          </a:p>
          <a:p>
            <a:endParaRPr lang="ru-RU" dirty="0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dirty="0" smtClean="0"/>
              <a:t>Вопросы</a:t>
            </a:r>
            <a:endParaRPr lang="ru-RU" dirty="0"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endParaRPr lang="ru-RU" dirty="0" smtClean="0"/>
          </a:p>
          <a:p>
            <a:r>
              <a:rPr lang="ru-RU" sz="3200" b="1" dirty="0" smtClean="0">
                <a:latin typeface="Times New Roman" pitchFamily="18" charset="0"/>
                <a:cs typeface="Times New Roman" pitchFamily="18" charset="0"/>
              </a:rPr>
              <a:t>6.	Органолептические и физико-химические показатели доброкачественности муки.</a:t>
            </a:r>
          </a:p>
          <a:p>
            <a:r>
              <a:rPr lang="ru-RU" sz="3200" b="1" dirty="0" smtClean="0">
                <a:latin typeface="Times New Roman" pitchFamily="18" charset="0"/>
                <a:cs typeface="Times New Roman" pitchFamily="18" charset="0"/>
              </a:rPr>
              <a:t>7.	Гигиеническая характеристика хлеба как продукта питания.</a:t>
            </a:r>
          </a:p>
          <a:p>
            <a:r>
              <a:rPr lang="ru-RU" sz="3200" b="1" dirty="0" smtClean="0">
                <a:latin typeface="Times New Roman" pitchFamily="18" charset="0"/>
                <a:cs typeface="Times New Roman" pitchFamily="18" charset="0"/>
              </a:rPr>
              <a:t>8.	Гигиеническая характеристика молока как продукта питания.</a:t>
            </a:r>
          </a:p>
          <a:p>
            <a:r>
              <a:rPr lang="ru-RU" sz="3200" b="1" dirty="0" smtClean="0">
                <a:latin typeface="Times New Roman" pitchFamily="18" charset="0"/>
                <a:cs typeface="Times New Roman" pitchFamily="18" charset="0"/>
              </a:rPr>
              <a:t>9.	Болезни животных, передающиеся человеку через молоко.</a:t>
            </a:r>
          </a:p>
          <a:p>
            <a:r>
              <a:rPr lang="ru-RU" sz="3200" b="1" dirty="0" smtClean="0">
                <a:latin typeface="Times New Roman" pitchFamily="18" charset="0"/>
                <a:cs typeface="Times New Roman" pitchFamily="18" charset="0"/>
              </a:rPr>
              <a:t> </a:t>
            </a:r>
          </a:p>
          <a:p>
            <a:endParaRPr lang="ru-RU" dirty="0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dirty="0" smtClean="0"/>
              <a:t>Вопросы</a:t>
            </a:r>
            <a:endParaRPr lang="ru-RU" dirty="0"/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ru-RU" sz="3200" b="1" dirty="0" smtClean="0">
                <a:latin typeface="Times New Roman" pitchFamily="18" charset="0"/>
                <a:cs typeface="Times New Roman" pitchFamily="18" charset="0"/>
              </a:rPr>
              <a:t>10.	Гигиеническая характеристика мяса как продукта питания.</a:t>
            </a:r>
          </a:p>
          <a:p>
            <a:r>
              <a:rPr lang="ru-RU" sz="3200" b="1" dirty="0" smtClean="0">
                <a:latin typeface="Times New Roman" pitchFamily="18" charset="0"/>
                <a:cs typeface="Times New Roman" pitchFamily="18" charset="0"/>
              </a:rPr>
              <a:t>11.	Болезни животных, передающиеся человеку через мясо.</a:t>
            </a:r>
          </a:p>
          <a:p>
            <a:r>
              <a:rPr lang="ru-RU" sz="3200" b="1" dirty="0" smtClean="0">
                <a:latin typeface="Times New Roman" pitchFamily="18" charset="0"/>
                <a:cs typeface="Times New Roman" pitchFamily="18" charset="0"/>
              </a:rPr>
              <a:t>12.	Гигиеническая характеристика рыбы как продукта питания.</a:t>
            </a:r>
          </a:p>
          <a:p>
            <a:r>
              <a:rPr lang="ru-RU" sz="3200" b="1" dirty="0" smtClean="0">
                <a:latin typeface="Times New Roman" pitchFamily="18" charset="0"/>
                <a:cs typeface="Times New Roman" pitchFamily="18" charset="0"/>
              </a:rPr>
              <a:t>13.	Рыба как фактор передачи гельминтозов.</a:t>
            </a:r>
          </a:p>
          <a:p>
            <a:r>
              <a:rPr lang="ru-RU" sz="3200" b="1" dirty="0" smtClean="0">
                <a:latin typeface="Times New Roman" pitchFamily="18" charset="0"/>
                <a:cs typeface="Times New Roman" pitchFamily="18" charset="0"/>
              </a:rPr>
              <a:t>14.	Характеристика питательной ценности различных круп.</a:t>
            </a:r>
          </a:p>
          <a:p>
            <a:pPr>
              <a:buNone/>
            </a:pPr>
            <a:r>
              <a:rPr lang="ru-RU" b="1" dirty="0" smtClean="0"/>
              <a:t> </a:t>
            </a:r>
            <a:endParaRPr lang="ru-RU" dirty="0" smtClean="0"/>
          </a:p>
          <a:p>
            <a:endParaRPr lang="ru-RU" dirty="0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dirty="0" smtClean="0"/>
              <a:t>Вопросы</a:t>
            </a:r>
            <a:endParaRPr lang="ru-RU" dirty="0"/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dirty="0" smtClean="0"/>
              <a:t>Входной контроль</a:t>
            </a:r>
            <a:endParaRPr lang="ru-RU" dirty="0"/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dirty="0" smtClean="0"/>
              <a:t>Входной контроль</a:t>
            </a:r>
            <a:endParaRPr lang="ru-RU" dirty="0"/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dirty="0" smtClean="0"/>
              <a:t>Входной контроль</a:t>
            </a:r>
            <a:endParaRPr lang="ru-RU" dirty="0"/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dirty="0" smtClean="0"/>
              <a:t>Входной контроль</a:t>
            </a:r>
            <a:endParaRPr lang="ru-RU" dirty="0"/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dirty="0" smtClean="0"/>
              <a:t>Входной контроль</a:t>
            </a:r>
            <a:endParaRPr lang="ru-RU" dirty="0"/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dirty="0" smtClean="0"/>
              <a:t>Входной контроль</a:t>
            </a:r>
            <a:endParaRPr lang="ru-RU" dirty="0"/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Содержимое 3"/>
          <p:cNvGraphicFramePr>
            <a:graphicFrameLocks noGrp="1"/>
          </p:cNvGraphicFramePr>
          <p:nvPr>
            <p:ph idx="1"/>
          </p:nvPr>
        </p:nvGraphicFramePr>
        <p:xfrm>
          <a:off x="3357554" y="5286388"/>
          <a:ext cx="4643470" cy="7143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643470"/>
              </a:tblGrid>
              <a:tr h="714380">
                <a:tc>
                  <a:txBody>
                    <a:bodyPr/>
                    <a:lstStyle/>
                    <a:p>
                      <a:endParaRPr lang="ru-RU" dirty="0" smtClean="0"/>
                    </a:p>
                    <a:p>
                      <a:pPr algn="ctr"/>
                      <a:r>
                        <a:rPr lang="ru-RU" dirty="0" smtClean="0"/>
                        <a:t>Биосинтетического происхождения</a:t>
                      </a:r>
                      <a:endParaRPr lang="ru-RU" dirty="0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dirty="0" smtClean="0"/>
              <a:t>ПИЩЕВЫЕ ПРОДУКТЫ</a:t>
            </a:r>
            <a:endParaRPr lang="ru-RU" dirty="0"/>
          </a:p>
        </p:txBody>
      </p:sp>
      <p:graphicFrame>
        <p:nvGraphicFramePr>
          <p:cNvPr id="6" name="Таблица 5"/>
          <p:cNvGraphicFramePr>
            <a:graphicFrameLocks noGrp="1"/>
          </p:cNvGraphicFramePr>
          <p:nvPr/>
        </p:nvGraphicFramePr>
        <p:xfrm>
          <a:off x="1428728" y="3857628"/>
          <a:ext cx="4143404" cy="72295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143404"/>
              </a:tblGrid>
              <a:tr h="722950"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Минерального происхождения</a:t>
                      </a:r>
                      <a:endParaRPr lang="ru-RU" dirty="0"/>
                    </a:p>
                  </a:txBody>
                  <a:tcPr/>
                </a:tc>
              </a:tr>
            </a:tbl>
          </a:graphicData>
        </a:graphic>
      </p:graphicFrame>
      <p:graphicFrame>
        <p:nvGraphicFramePr>
          <p:cNvPr id="7" name="Таблица 6"/>
          <p:cNvGraphicFramePr>
            <a:graphicFrameLocks noGrp="1"/>
          </p:cNvGraphicFramePr>
          <p:nvPr/>
        </p:nvGraphicFramePr>
        <p:xfrm>
          <a:off x="2857488" y="2786057"/>
          <a:ext cx="4429156" cy="642943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429156"/>
              </a:tblGrid>
              <a:tr h="642943">
                <a:tc>
                  <a:txBody>
                    <a:bodyPr/>
                    <a:lstStyle/>
                    <a:p>
                      <a:endParaRPr lang="ru-RU" dirty="0" smtClean="0"/>
                    </a:p>
                    <a:p>
                      <a:pPr algn="ctr"/>
                      <a:r>
                        <a:rPr lang="ru-RU" dirty="0" smtClean="0"/>
                        <a:t>Растительного происхождения</a:t>
                      </a:r>
                      <a:endParaRPr lang="ru-RU" dirty="0"/>
                    </a:p>
                  </a:txBody>
                  <a:tcPr/>
                </a:tc>
              </a:tr>
            </a:tbl>
          </a:graphicData>
        </a:graphic>
      </p:graphicFrame>
      <p:graphicFrame>
        <p:nvGraphicFramePr>
          <p:cNvPr id="8" name="Таблица 7"/>
          <p:cNvGraphicFramePr>
            <a:graphicFrameLocks noGrp="1"/>
          </p:cNvGraphicFramePr>
          <p:nvPr/>
        </p:nvGraphicFramePr>
        <p:xfrm>
          <a:off x="928662" y="1714489"/>
          <a:ext cx="4000528" cy="58515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000528"/>
              </a:tblGrid>
              <a:tr h="585154"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Животного происхождения</a:t>
                      </a:r>
                      <a:endParaRPr lang="ru-RU" dirty="0"/>
                    </a:p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Содержимое 3"/>
          <p:cNvGraphicFramePr>
            <a:graphicFrameLocks noGrp="1"/>
          </p:cNvGraphicFramePr>
          <p:nvPr>
            <p:ph idx="1"/>
          </p:nvPr>
        </p:nvGraphicFramePr>
        <p:xfrm>
          <a:off x="3643305" y="5286388"/>
          <a:ext cx="4357718" cy="9144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357718"/>
              </a:tblGrid>
              <a:tr h="714380">
                <a:tc>
                  <a:txBody>
                    <a:bodyPr/>
                    <a:lstStyle/>
                    <a:p>
                      <a:endParaRPr lang="ru-RU" dirty="0" smtClean="0"/>
                    </a:p>
                    <a:p>
                      <a:pPr algn="ctr"/>
                      <a:r>
                        <a:rPr lang="ru-RU" dirty="0" smtClean="0"/>
                        <a:t>Биологически </a:t>
                      </a:r>
                    </a:p>
                    <a:p>
                      <a:pPr algn="ctr"/>
                      <a:r>
                        <a:rPr lang="ru-RU" dirty="0" smtClean="0"/>
                        <a:t>активные добавки</a:t>
                      </a:r>
                      <a:endParaRPr lang="ru-RU" dirty="0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ru-RU" dirty="0" smtClean="0"/>
              <a:t>ПИЩА ХХ1 века</a:t>
            </a:r>
            <a:endParaRPr lang="ru-RU" dirty="0"/>
          </a:p>
        </p:txBody>
      </p:sp>
      <p:graphicFrame>
        <p:nvGraphicFramePr>
          <p:cNvPr id="6" name="Таблица 5"/>
          <p:cNvGraphicFramePr>
            <a:graphicFrameLocks noGrp="1"/>
          </p:cNvGraphicFramePr>
          <p:nvPr/>
        </p:nvGraphicFramePr>
        <p:xfrm>
          <a:off x="1428728" y="4071941"/>
          <a:ext cx="4143404" cy="714381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143404"/>
              </a:tblGrid>
              <a:tr h="714381"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Генетически</a:t>
                      </a:r>
                    </a:p>
                    <a:p>
                      <a:pPr algn="ctr"/>
                      <a:r>
                        <a:rPr lang="ru-RU" dirty="0" smtClean="0"/>
                        <a:t> модифицированные продукты</a:t>
                      </a:r>
                      <a:endParaRPr lang="ru-RU" dirty="0"/>
                    </a:p>
                  </a:txBody>
                  <a:tcPr/>
                </a:tc>
              </a:tr>
            </a:tbl>
          </a:graphicData>
        </a:graphic>
      </p:graphicFrame>
      <p:graphicFrame>
        <p:nvGraphicFramePr>
          <p:cNvPr id="7" name="Таблица 6"/>
          <p:cNvGraphicFramePr>
            <a:graphicFrameLocks noGrp="1"/>
          </p:cNvGraphicFramePr>
          <p:nvPr/>
        </p:nvGraphicFramePr>
        <p:xfrm>
          <a:off x="2857488" y="2786057"/>
          <a:ext cx="4429156" cy="9144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429156"/>
              </a:tblGrid>
              <a:tr h="642943">
                <a:tc>
                  <a:txBody>
                    <a:bodyPr/>
                    <a:lstStyle/>
                    <a:p>
                      <a:endParaRPr lang="ru-RU" dirty="0" smtClean="0"/>
                    </a:p>
                    <a:p>
                      <a:pPr algn="ctr"/>
                      <a:r>
                        <a:rPr lang="ru-RU" dirty="0" smtClean="0"/>
                        <a:t>Обогащенные </a:t>
                      </a:r>
                    </a:p>
                    <a:p>
                      <a:pPr algn="ctr"/>
                      <a:r>
                        <a:rPr lang="ru-RU" dirty="0" smtClean="0"/>
                        <a:t>продукты</a:t>
                      </a:r>
                      <a:endParaRPr lang="ru-RU" dirty="0"/>
                    </a:p>
                  </a:txBody>
                  <a:tcPr/>
                </a:tc>
              </a:tr>
            </a:tbl>
          </a:graphicData>
        </a:graphic>
      </p:graphicFrame>
      <p:graphicFrame>
        <p:nvGraphicFramePr>
          <p:cNvPr id="8" name="Таблица 7"/>
          <p:cNvGraphicFramePr>
            <a:graphicFrameLocks noGrp="1"/>
          </p:cNvGraphicFramePr>
          <p:nvPr/>
        </p:nvGraphicFramePr>
        <p:xfrm>
          <a:off x="1000100" y="1714488"/>
          <a:ext cx="3643338" cy="785817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643338"/>
              </a:tblGrid>
              <a:tr h="785817"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Традиционные</a:t>
                      </a:r>
                    </a:p>
                    <a:p>
                      <a:pPr algn="ctr"/>
                      <a:r>
                        <a:rPr lang="ru-RU" baseline="0" dirty="0" smtClean="0"/>
                        <a:t> продукты</a:t>
                      </a:r>
                      <a:endParaRPr lang="ru-RU" dirty="0"/>
                    </a:p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dirty="0" smtClean="0"/>
              <a:t>Пирамида питания</a:t>
            </a:r>
            <a:endParaRPr lang="ru-RU" dirty="0"/>
          </a:p>
        </p:txBody>
      </p:sp>
      <p:sp>
        <p:nvSpPr>
          <p:cNvPr id="4" name="Текст 3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pPr algn="ctr"/>
            <a:r>
              <a:rPr lang="ru-RU" sz="2800" b="1" i="1" dirty="0" smtClean="0"/>
              <a:t>вершина</a:t>
            </a:r>
            <a:endParaRPr lang="ru-RU" sz="2800" b="1" i="1" dirty="0"/>
          </a:p>
        </p:txBody>
      </p:sp>
      <p:sp>
        <p:nvSpPr>
          <p:cNvPr id="6" name="Текст 5"/>
          <p:cNvSpPr>
            <a:spLocks noGrp="1"/>
          </p:cNvSpPr>
          <p:nvPr>
            <p:ph type="body" sz="half" idx="3"/>
          </p:nvPr>
        </p:nvSpPr>
        <p:spPr/>
        <p:txBody>
          <a:bodyPr>
            <a:noAutofit/>
          </a:bodyPr>
          <a:lstStyle/>
          <a:p>
            <a:pPr algn="ctr"/>
            <a:r>
              <a:rPr lang="ru-RU" sz="2800" b="1" i="1" dirty="0" smtClean="0"/>
              <a:t>второй верхний уровень</a:t>
            </a:r>
            <a:endParaRPr lang="ru-RU" sz="2800" b="1" i="1" dirty="0"/>
          </a:p>
        </p:txBody>
      </p:sp>
      <p:sp>
        <p:nvSpPr>
          <p:cNvPr id="5" name="Содержимое 4"/>
          <p:cNvSpPr>
            <a:spLocks noGrp="1"/>
          </p:cNvSpPr>
          <p:nvPr>
            <p:ph sz="quarter" idx="2"/>
          </p:nvPr>
        </p:nvSpPr>
        <p:spPr/>
        <p:txBody>
          <a:bodyPr>
            <a:normAutofit lnSpcReduction="10000"/>
          </a:bodyPr>
          <a:lstStyle/>
          <a:p>
            <a:pPr algn="ctr"/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максимально ограничены, эпизодически (сахар, продукты с большим его, 60% и более, содержанием; со скрытым жиром, кондитерские изделия, сладкие прохладительные напитки, жирные виды мясопродуктов, колбасные изделия, чипсы,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фастфуд</a:t>
            </a:r>
            <a:endParaRPr lang="ru-RU" dirty="0"/>
          </a:p>
        </p:txBody>
      </p:sp>
      <p:sp>
        <p:nvSpPr>
          <p:cNvPr id="7" name="Содержимое 6"/>
          <p:cNvSpPr>
            <a:spLocks noGrp="1"/>
          </p:cNvSpPr>
          <p:nvPr>
            <p:ph sz="quarter" idx="4"/>
          </p:nvPr>
        </p:nvSpPr>
        <p:spPr/>
        <p:txBody>
          <a:bodyPr/>
          <a:lstStyle/>
          <a:p>
            <a:pPr algn="ctr"/>
            <a:r>
              <a:rPr lang="ru-RU" dirty="0" smtClean="0"/>
              <a:t>Продукты ежедневного использования- источники незаменимых жирных кислот и жирорастворимых витаминов (сливочное и растительное масло)</a:t>
            </a:r>
          </a:p>
          <a:p>
            <a:endParaRPr lang="ru-RU" dirty="0"/>
          </a:p>
        </p:txBody>
      </p:sp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dirty="0" smtClean="0"/>
              <a:t>Пирамида питания</a:t>
            </a:r>
            <a:endParaRPr lang="ru-RU" dirty="0"/>
          </a:p>
        </p:txBody>
      </p:sp>
      <p:sp>
        <p:nvSpPr>
          <p:cNvPr id="4" name="Текст 3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pPr algn="ctr"/>
            <a:r>
              <a:rPr lang="ru-RU" sz="2800" b="1" i="1" dirty="0" smtClean="0"/>
              <a:t>третья часть</a:t>
            </a:r>
            <a:endParaRPr lang="ru-RU" sz="2800" b="1" i="1" dirty="0"/>
          </a:p>
        </p:txBody>
      </p:sp>
      <p:sp>
        <p:nvSpPr>
          <p:cNvPr id="6" name="Текст 5"/>
          <p:cNvSpPr>
            <a:spLocks noGrp="1"/>
          </p:cNvSpPr>
          <p:nvPr>
            <p:ph type="body" sz="half" idx="3"/>
          </p:nvPr>
        </p:nvSpPr>
        <p:spPr/>
        <p:txBody>
          <a:bodyPr>
            <a:normAutofit/>
          </a:bodyPr>
          <a:lstStyle/>
          <a:p>
            <a:pPr algn="ctr"/>
            <a:r>
              <a:rPr lang="ru-RU" sz="2800" b="1" i="1" dirty="0" smtClean="0"/>
              <a:t>основание</a:t>
            </a:r>
            <a:endParaRPr lang="ru-RU" sz="2800" b="1" i="1" dirty="0"/>
          </a:p>
        </p:txBody>
      </p:sp>
      <p:sp>
        <p:nvSpPr>
          <p:cNvPr id="5" name="Содержимое 4"/>
          <p:cNvSpPr>
            <a:spLocks noGrp="1"/>
          </p:cNvSpPr>
          <p:nvPr>
            <p:ph sz="quarter" idx="2"/>
          </p:nvPr>
        </p:nvSpPr>
        <p:spPr/>
        <p:txBody>
          <a:bodyPr/>
          <a:lstStyle/>
          <a:p>
            <a:pPr algn="ctr"/>
            <a:r>
              <a:rPr lang="ru-RU" dirty="0" smtClean="0"/>
              <a:t>В основном животные продукты</a:t>
            </a:r>
          </a:p>
          <a:p>
            <a:pPr algn="ctr">
              <a:buNone/>
            </a:pPr>
            <a:r>
              <a:rPr lang="ru-RU" dirty="0" smtClean="0"/>
              <a:t> (источники полноценного белка, </a:t>
            </a:r>
            <a:r>
              <a:rPr lang="ru-RU" dirty="0" err="1" smtClean="0"/>
              <a:t>биодоступного</a:t>
            </a:r>
            <a:r>
              <a:rPr lang="ru-RU" dirty="0" smtClean="0"/>
              <a:t> кальция, железа, цинка, селена, витаминов</a:t>
            </a:r>
          </a:p>
          <a:p>
            <a:pPr algn="ctr">
              <a:buNone/>
            </a:pPr>
            <a:r>
              <a:rPr lang="ru-RU" dirty="0" smtClean="0"/>
              <a:t> В2, В12, А, Д</a:t>
            </a:r>
          </a:p>
          <a:p>
            <a:endParaRPr lang="ru-RU" dirty="0"/>
          </a:p>
        </p:txBody>
      </p:sp>
      <p:sp>
        <p:nvSpPr>
          <p:cNvPr id="7" name="Содержимое 6"/>
          <p:cNvSpPr>
            <a:spLocks noGrp="1"/>
          </p:cNvSpPr>
          <p:nvPr>
            <p:ph sz="quarter" idx="4"/>
          </p:nvPr>
        </p:nvSpPr>
        <p:spPr/>
        <p:txBody>
          <a:bodyPr/>
          <a:lstStyle/>
          <a:p>
            <a:r>
              <a:rPr lang="ru-RU" dirty="0" smtClean="0"/>
              <a:t>Растительные продукты</a:t>
            </a:r>
            <a:endParaRPr lang="ru-RU" dirty="0"/>
          </a:p>
        </p:txBody>
      </p:sp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ctr"/>
            <a:endParaRPr lang="ru-RU" sz="3600" b="1" i="1" dirty="0" smtClean="0"/>
          </a:p>
          <a:p>
            <a:pPr algn="ctr"/>
            <a:r>
              <a:rPr lang="ru-RU" sz="3600" b="1" i="1" dirty="0" smtClean="0"/>
              <a:t>Качество пищевых продуктов - это совокупность свойств, определяющих степень пригодности продуктов для питания</a:t>
            </a:r>
            <a:endParaRPr lang="ru-RU" sz="3600" dirty="0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dirty="0" smtClean="0"/>
              <a:t>Определение</a:t>
            </a:r>
            <a:endParaRPr lang="ru-RU" dirty="0"/>
          </a:p>
        </p:txBody>
      </p:sp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 fontScale="70000" lnSpcReduction="20000"/>
          </a:bodyPr>
          <a:lstStyle/>
          <a:p>
            <a:pPr lvl="0"/>
            <a:r>
              <a:rPr lang="ru-RU" dirty="0" smtClean="0"/>
              <a:t>энергетическая ценность – количество энергии, образующейся в организме при диссимиляции продукта;</a:t>
            </a:r>
          </a:p>
          <a:p>
            <a:pPr lvl="0"/>
            <a:r>
              <a:rPr lang="ru-RU" dirty="0" smtClean="0"/>
              <a:t>биологическая ценность – показатель качества белка, зависящий от сбалансированности аминокислот и отражающий степень задержки белкового азота в организме;</a:t>
            </a:r>
          </a:p>
          <a:p>
            <a:pPr lvl="0"/>
            <a:r>
              <a:rPr lang="ru-RU" dirty="0" smtClean="0"/>
              <a:t>усвояемость – относительная степень использования организмом отдельных </a:t>
            </a:r>
            <a:r>
              <a:rPr lang="ru-RU" dirty="0" err="1" smtClean="0"/>
              <a:t>нутриентов</a:t>
            </a:r>
            <a:r>
              <a:rPr lang="ru-RU" dirty="0" smtClean="0"/>
              <a:t>, поступающих с пищевыми продуктами;</a:t>
            </a:r>
          </a:p>
          <a:p>
            <a:pPr lvl="0"/>
            <a:r>
              <a:rPr lang="ru-RU" dirty="0" smtClean="0"/>
              <a:t>перевариваемость – соответствие химического состава продукта ферментным системам организма;</a:t>
            </a:r>
          </a:p>
          <a:p>
            <a:pPr lvl="0"/>
            <a:r>
              <a:rPr lang="ru-RU" dirty="0" err="1" smtClean="0"/>
              <a:t>приедаемость</a:t>
            </a:r>
            <a:r>
              <a:rPr lang="ru-RU" dirty="0" smtClean="0"/>
              <a:t> – скорость выработки отрицательного динамического стереотипа выбора и употребления того или иного пищевого продукта</a:t>
            </a:r>
          </a:p>
          <a:p>
            <a:r>
              <a:rPr lang="ru-RU" dirty="0" smtClean="0"/>
              <a:t>органолептические свойства - внешний вид, цвет, консистенция, запах</a:t>
            </a:r>
            <a:endParaRPr lang="ru-RU" dirty="0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28596" y="214290"/>
            <a:ext cx="8229600" cy="1143000"/>
          </a:xfrm>
        </p:spPr>
        <p:txBody>
          <a:bodyPr/>
          <a:lstStyle/>
          <a:p>
            <a:pPr algn="ctr"/>
            <a:r>
              <a:rPr lang="ru-RU" dirty="0" smtClean="0"/>
              <a:t>Пищевая ценность</a:t>
            </a:r>
            <a:endParaRPr lang="ru-RU" dirty="0"/>
          </a:p>
        </p:txBody>
      </p:sp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 fontScale="25000" lnSpcReduction="20000"/>
          </a:bodyPr>
          <a:lstStyle/>
          <a:p>
            <a:pPr>
              <a:buNone/>
            </a:pPr>
            <a:endParaRPr lang="ru-RU" sz="6400" dirty="0" smtClean="0"/>
          </a:p>
          <a:p>
            <a:pPr algn="ctr">
              <a:buFont typeface="Wingdings" pitchFamily="2" charset="2"/>
              <a:buChar char="v"/>
            </a:pPr>
            <a:r>
              <a:rPr lang="ru-RU" sz="6400" dirty="0" smtClean="0"/>
              <a:t>   	    </a:t>
            </a:r>
            <a:r>
              <a:rPr lang="ru-RU" sz="11200" dirty="0" smtClean="0">
                <a:latin typeface="Times New Roman" pitchFamily="18" charset="0"/>
                <a:cs typeface="Times New Roman" pitchFamily="18" charset="0"/>
              </a:rPr>
              <a:t>В пищевых продуктах не допускается наличие патогенных микроорганизмов и возбудителей паразитарных заболеваний, их токсинов, вызывающих инфекционные   паразитарные болезни или представляющих другую опасность для здоровья человека.</a:t>
            </a:r>
          </a:p>
          <a:p>
            <a:pPr algn="ctr">
              <a:buFont typeface="Wingdings" pitchFamily="2" charset="2"/>
              <a:buChar char="v"/>
            </a:pPr>
            <a:r>
              <a:rPr lang="ru-RU" sz="11200" dirty="0" smtClean="0">
                <a:latin typeface="Times New Roman" pitchFamily="18" charset="0"/>
                <a:cs typeface="Times New Roman" pitchFamily="18" charset="0"/>
              </a:rPr>
              <a:t>	Нормирование микробиологических показателей безопасности пищевых продуктов осуществляется для большинства групп микроорганизмов по альтернативному принципу, т.е. нормируется масса продукта, в которой не допускаются бактерии группы кишечных палочек, большинство условно-патогенных микроорганизмов, а также патогенные микроорганизмы.</a:t>
            </a:r>
          </a:p>
          <a:p>
            <a:pPr>
              <a:buNone/>
            </a:pPr>
            <a:r>
              <a:rPr lang="ru-RU" sz="6400" i="1" dirty="0" smtClean="0"/>
              <a:t> </a:t>
            </a:r>
            <a:endParaRPr lang="ru-RU" sz="6400" dirty="0" smtClean="0"/>
          </a:p>
          <a:p>
            <a:pPr>
              <a:buNone/>
            </a:pPr>
            <a:r>
              <a:rPr lang="ru-RU" sz="6400" b="1" dirty="0" smtClean="0"/>
              <a:t> </a:t>
            </a:r>
            <a:endParaRPr lang="ru-RU" sz="6400" dirty="0" smtClean="0"/>
          </a:p>
          <a:p>
            <a:pPr>
              <a:buNone/>
            </a:pPr>
            <a:r>
              <a:rPr lang="ru-RU" b="1" dirty="0" smtClean="0"/>
              <a:t> </a:t>
            </a:r>
            <a:endParaRPr lang="ru-RU" dirty="0" smtClean="0"/>
          </a:p>
          <a:p>
            <a:pPr>
              <a:buNone/>
            </a:pPr>
            <a:r>
              <a:rPr lang="ru-RU" b="1" dirty="0" smtClean="0"/>
              <a:t> </a:t>
            </a:r>
            <a:endParaRPr lang="ru-RU" dirty="0" smtClean="0"/>
          </a:p>
          <a:p>
            <a:pPr>
              <a:buNone/>
            </a:pPr>
            <a:r>
              <a:rPr lang="ru-RU" b="1" i="1" dirty="0" smtClean="0"/>
              <a:t> </a:t>
            </a:r>
            <a:endParaRPr lang="ru-RU" dirty="0" smtClean="0"/>
          </a:p>
          <a:p>
            <a:endParaRPr lang="ru-RU" dirty="0" smtClean="0"/>
          </a:p>
          <a:p>
            <a:endParaRPr lang="ru-RU" dirty="0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ru-RU" dirty="0" smtClean="0"/>
              <a:t>Факторы биологической опасности</a:t>
            </a:r>
            <a:endParaRPr lang="ru-RU" dirty="0"/>
          </a:p>
        </p:txBody>
      </p:sp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 fontScale="25000" lnSpcReduction="20000"/>
          </a:bodyPr>
          <a:lstStyle/>
          <a:p>
            <a:pPr>
              <a:buNone/>
            </a:pPr>
            <a:r>
              <a:rPr lang="ru-RU" b="1" dirty="0" smtClean="0"/>
              <a:t> </a:t>
            </a:r>
            <a:endParaRPr lang="ru-RU" dirty="0" smtClean="0"/>
          </a:p>
          <a:p>
            <a:pPr>
              <a:buNone/>
            </a:pPr>
            <a:r>
              <a:rPr lang="ru-RU" dirty="0" smtClean="0"/>
              <a:t>	.</a:t>
            </a:r>
          </a:p>
          <a:p>
            <a:pPr>
              <a:buNone/>
            </a:pPr>
            <a:r>
              <a:rPr lang="ru-RU" dirty="0" smtClean="0"/>
              <a:t>	</a:t>
            </a:r>
            <a:endParaRPr lang="ru-RU" sz="8000" dirty="0" smtClean="0">
              <a:latin typeface="Times New Roman" pitchFamily="18" charset="0"/>
              <a:cs typeface="Times New Roman" pitchFamily="18" charset="0"/>
            </a:endParaRPr>
          </a:p>
          <a:p>
            <a:pPr lvl="0"/>
            <a:r>
              <a:rPr lang="ru-RU" sz="8000" b="1" i="1" dirty="0" smtClean="0">
                <a:latin typeface="Times New Roman" pitchFamily="18" charset="0"/>
                <a:cs typeface="Times New Roman" pitchFamily="18" charset="0"/>
              </a:rPr>
              <a:t>патогенны</a:t>
            </a:r>
            <a:r>
              <a:rPr lang="ru-RU" sz="8000" dirty="0" smtClean="0">
                <a:latin typeface="Times New Roman" pitchFamily="18" charset="0"/>
                <a:cs typeface="Times New Roman" pitchFamily="18" charset="0"/>
              </a:rPr>
              <a:t>е – сальмонеллы, </a:t>
            </a:r>
            <a:r>
              <a:rPr lang="en-US" sz="8000" dirty="0" err="1" smtClean="0">
                <a:latin typeface="Times New Roman" pitchFamily="18" charset="0"/>
                <a:cs typeface="Times New Roman" pitchFamily="18" charset="0"/>
              </a:rPr>
              <a:t>Listeria</a:t>
            </a:r>
            <a:r>
              <a:rPr lang="en-US" sz="8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 smtClean="0">
                <a:latin typeface="Times New Roman" pitchFamily="18" charset="0"/>
                <a:cs typeface="Times New Roman" pitchFamily="18" charset="0"/>
              </a:rPr>
              <a:t>monocytogenes</a:t>
            </a:r>
            <a:r>
              <a:rPr lang="ru-RU" sz="8000" dirty="0" smtClean="0">
                <a:latin typeface="Times New Roman" pitchFamily="18" charset="0"/>
                <a:cs typeface="Times New Roman" pitchFamily="18" charset="0"/>
              </a:rPr>
              <a:t>, бактерии рода </a:t>
            </a:r>
            <a:r>
              <a:rPr lang="en-US" sz="8000" dirty="0" err="1" smtClean="0">
                <a:latin typeface="Times New Roman" pitchFamily="18" charset="0"/>
                <a:cs typeface="Times New Roman" pitchFamily="18" charset="0"/>
              </a:rPr>
              <a:t>Yersinia</a:t>
            </a:r>
            <a:r>
              <a:rPr lang="ru-RU" sz="8000" dirty="0" smtClean="0">
                <a:latin typeface="Times New Roman" pitchFamily="18" charset="0"/>
                <a:cs typeface="Times New Roman" pitchFamily="18" charset="0"/>
              </a:rPr>
              <a:t>;</a:t>
            </a:r>
          </a:p>
          <a:p>
            <a:pPr lvl="0"/>
            <a:r>
              <a:rPr lang="ru-RU" sz="8000" b="1" i="1" dirty="0" smtClean="0">
                <a:latin typeface="Times New Roman" pitchFamily="18" charset="0"/>
                <a:cs typeface="Times New Roman" pitchFamily="18" charset="0"/>
              </a:rPr>
              <a:t>условно-патогенные </a:t>
            </a:r>
            <a:r>
              <a:rPr lang="ru-RU" sz="8000" dirty="0" smtClean="0">
                <a:latin typeface="Times New Roman" pitchFamily="18" charset="0"/>
                <a:cs typeface="Times New Roman" pitchFamily="18" charset="0"/>
              </a:rPr>
              <a:t>– </a:t>
            </a:r>
            <a:r>
              <a:rPr lang="en-US" sz="8000" dirty="0" smtClean="0">
                <a:latin typeface="Times New Roman" pitchFamily="18" charset="0"/>
                <a:cs typeface="Times New Roman" pitchFamily="18" charset="0"/>
              </a:rPr>
              <a:t>E</a:t>
            </a:r>
            <a:r>
              <a:rPr lang="ru-RU" sz="8000" dirty="0" smtClean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sz="8000" dirty="0" smtClean="0">
                <a:latin typeface="Times New Roman" pitchFamily="18" charset="0"/>
                <a:cs typeface="Times New Roman" pitchFamily="18" charset="0"/>
              </a:rPr>
              <a:t>Coli</a:t>
            </a:r>
            <a:r>
              <a:rPr lang="ru-RU" sz="80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8000" dirty="0" smtClean="0">
                <a:latin typeface="Times New Roman" pitchFamily="18" charset="0"/>
                <a:cs typeface="Times New Roman" pitchFamily="18" charset="0"/>
              </a:rPr>
              <a:t>S</a:t>
            </a:r>
            <a:r>
              <a:rPr lang="ru-RU" sz="8000" dirty="0" smtClean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sz="8000" dirty="0" err="1" smtClean="0">
                <a:latin typeface="Times New Roman" pitchFamily="18" charset="0"/>
                <a:cs typeface="Times New Roman" pitchFamily="18" charset="0"/>
              </a:rPr>
              <a:t>aureus</a:t>
            </a:r>
            <a:r>
              <a:rPr lang="ru-RU" sz="8000" dirty="0" smtClean="0">
                <a:latin typeface="Times New Roman" pitchFamily="18" charset="0"/>
                <a:cs typeface="Times New Roman" pitchFamily="18" charset="0"/>
              </a:rPr>
              <a:t>, бактерии рода </a:t>
            </a:r>
            <a:r>
              <a:rPr lang="en-US" sz="8000" dirty="0" smtClean="0">
                <a:latin typeface="Times New Roman" pitchFamily="18" charset="0"/>
                <a:cs typeface="Times New Roman" pitchFamily="18" charset="0"/>
              </a:rPr>
              <a:t>Proteus</a:t>
            </a:r>
            <a:r>
              <a:rPr lang="ru-RU" sz="80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8000" dirty="0" smtClean="0">
                <a:latin typeface="Times New Roman" pitchFamily="18" charset="0"/>
                <a:cs typeface="Times New Roman" pitchFamily="18" charset="0"/>
              </a:rPr>
              <a:t>B</a:t>
            </a:r>
            <a:r>
              <a:rPr lang="ru-RU" sz="8000" dirty="0" smtClean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sz="8000" dirty="0" smtClean="0">
                <a:latin typeface="Times New Roman" pitchFamily="18" charset="0"/>
                <a:cs typeface="Times New Roman" pitchFamily="18" charset="0"/>
              </a:rPr>
              <a:t>Cereus</a:t>
            </a:r>
            <a:r>
              <a:rPr lang="ru-RU" sz="8000" dirty="0" smtClean="0">
                <a:latin typeface="Times New Roman" pitchFamily="18" charset="0"/>
                <a:cs typeface="Times New Roman" pitchFamily="18" charset="0"/>
              </a:rPr>
              <a:t> и </a:t>
            </a:r>
            <a:r>
              <a:rPr lang="ru-RU" sz="8000" dirty="0" err="1" smtClean="0">
                <a:latin typeface="Times New Roman" pitchFamily="18" charset="0"/>
                <a:cs typeface="Times New Roman" pitchFamily="18" charset="0"/>
              </a:rPr>
              <a:t>сульфидредуцирующие</a:t>
            </a:r>
            <a:r>
              <a:rPr lang="ru-RU" sz="8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8000" dirty="0" err="1" smtClean="0">
                <a:latin typeface="Times New Roman" pitchFamily="18" charset="0"/>
                <a:cs typeface="Times New Roman" pitchFamily="18" charset="0"/>
              </a:rPr>
              <a:t>клостридии</a:t>
            </a:r>
            <a:r>
              <a:rPr lang="ru-RU" sz="80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8000" dirty="0" err="1" smtClean="0">
                <a:latin typeface="Times New Roman" pitchFamily="18" charset="0"/>
                <a:cs typeface="Times New Roman" pitchFamily="18" charset="0"/>
              </a:rPr>
              <a:t>Vibrio</a:t>
            </a:r>
            <a:r>
              <a:rPr lang="en-US" sz="8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 smtClean="0">
                <a:latin typeface="Times New Roman" pitchFamily="18" charset="0"/>
                <a:cs typeface="Times New Roman" pitchFamily="18" charset="0"/>
              </a:rPr>
              <a:t>parahaemolyticys</a:t>
            </a:r>
            <a:r>
              <a:rPr lang="ru-RU" sz="8000" dirty="0" smtClean="0">
                <a:latin typeface="Times New Roman" pitchFamily="18" charset="0"/>
                <a:cs typeface="Times New Roman" pitchFamily="18" charset="0"/>
              </a:rPr>
              <a:t>;</a:t>
            </a:r>
          </a:p>
          <a:p>
            <a:pPr lvl="0"/>
            <a:r>
              <a:rPr lang="ru-RU" sz="8000" b="1" i="1" dirty="0" smtClean="0">
                <a:latin typeface="Times New Roman" pitchFamily="18" charset="0"/>
                <a:cs typeface="Times New Roman" pitchFamily="18" charset="0"/>
              </a:rPr>
              <a:t>санитарно-показательны</a:t>
            </a:r>
            <a:r>
              <a:rPr lang="ru-RU" sz="8000" dirty="0" smtClean="0">
                <a:latin typeface="Times New Roman" pitchFamily="18" charset="0"/>
                <a:cs typeface="Times New Roman" pitchFamily="18" charset="0"/>
              </a:rPr>
              <a:t>е  - количество </a:t>
            </a:r>
            <a:r>
              <a:rPr lang="ru-RU" sz="8000" dirty="0" err="1" smtClean="0">
                <a:latin typeface="Times New Roman" pitchFamily="18" charset="0"/>
                <a:cs typeface="Times New Roman" pitchFamily="18" charset="0"/>
              </a:rPr>
              <a:t>мезофильных</a:t>
            </a:r>
            <a:r>
              <a:rPr lang="ru-RU" sz="8000" dirty="0" smtClean="0">
                <a:latin typeface="Times New Roman" pitchFamily="18" charset="0"/>
                <a:cs typeface="Times New Roman" pitchFamily="18" charset="0"/>
              </a:rPr>
              <a:t> аэробных и факультативно-анаэробных микроорганизмов (</a:t>
            </a:r>
            <a:r>
              <a:rPr lang="ru-RU" sz="8000" dirty="0" err="1" smtClean="0">
                <a:latin typeface="Times New Roman" pitchFamily="18" charset="0"/>
                <a:cs typeface="Times New Roman" pitchFamily="18" charset="0"/>
              </a:rPr>
              <a:t>КМАФАнМ</a:t>
            </a:r>
            <a:r>
              <a:rPr lang="ru-RU" sz="8000" dirty="0" smtClean="0">
                <a:latin typeface="Times New Roman" pitchFamily="18" charset="0"/>
                <a:cs typeface="Times New Roman" pitchFamily="18" charset="0"/>
              </a:rPr>
              <a:t>), </a:t>
            </a:r>
            <a:r>
              <a:rPr lang="ru-RU" sz="8000" dirty="0" err="1" smtClean="0">
                <a:latin typeface="Times New Roman" pitchFamily="18" charset="0"/>
                <a:cs typeface="Times New Roman" pitchFamily="18" charset="0"/>
              </a:rPr>
              <a:t>бакрерии</a:t>
            </a:r>
            <a:r>
              <a:rPr lang="ru-RU" sz="8000" dirty="0" smtClean="0">
                <a:latin typeface="Times New Roman" pitchFamily="18" charset="0"/>
                <a:cs typeface="Times New Roman" pitchFamily="18" charset="0"/>
              </a:rPr>
              <a:t> группы кишечных палочек – </a:t>
            </a:r>
            <a:r>
              <a:rPr lang="ru-RU" sz="8000" dirty="0" err="1" smtClean="0">
                <a:latin typeface="Times New Roman" pitchFamily="18" charset="0"/>
                <a:cs typeface="Times New Roman" pitchFamily="18" charset="0"/>
              </a:rPr>
              <a:t>БГКп</a:t>
            </a:r>
            <a:r>
              <a:rPr lang="ru-RU" sz="8000" dirty="0" smtClean="0">
                <a:latin typeface="Times New Roman" pitchFamily="18" charset="0"/>
                <a:cs typeface="Times New Roman" pitchFamily="18" charset="0"/>
              </a:rPr>
              <a:t> (</a:t>
            </a:r>
            <a:r>
              <a:rPr lang="ru-RU" sz="8000" dirty="0" err="1" smtClean="0">
                <a:latin typeface="Times New Roman" pitchFamily="18" charset="0"/>
                <a:cs typeface="Times New Roman" pitchFamily="18" charset="0"/>
              </a:rPr>
              <a:t>колиформы</a:t>
            </a:r>
            <a:r>
              <a:rPr lang="ru-RU" sz="8000" dirty="0" smtClean="0">
                <a:latin typeface="Times New Roman" pitchFamily="18" charset="0"/>
                <a:cs typeface="Times New Roman" pitchFamily="18" charset="0"/>
              </a:rPr>
              <a:t>), семейства </a:t>
            </a:r>
            <a:r>
              <a:rPr lang="en-US" sz="8000" dirty="0" err="1" smtClean="0">
                <a:latin typeface="Times New Roman" pitchFamily="18" charset="0"/>
                <a:cs typeface="Times New Roman" pitchFamily="18" charset="0"/>
              </a:rPr>
              <a:t>Enterobacteri</a:t>
            </a:r>
            <a:r>
              <a:rPr lang="en-US" sz="8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 smtClean="0">
                <a:latin typeface="Times New Roman" pitchFamily="18" charset="0"/>
                <a:cs typeface="Times New Roman" pitchFamily="18" charset="0"/>
              </a:rPr>
              <a:t>ceae</a:t>
            </a:r>
            <a:r>
              <a:rPr lang="ru-RU" sz="8000" dirty="0" smtClean="0">
                <a:latin typeface="Times New Roman" pitchFamily="18" charset="0"/>
                <a:cs typeface="Times New Roman" pitchFamily="18" charset="0"/>
              </a:rPr>
              <a:t>, энтерококки;</a:t>
            </a:r>
          </a:p>
          <a:p>
            <a:pPr lvl="0"/>
            <a:r>
              <a:rPr lang="ru-RU" sz="8000" b="1" i="1" dirty="0" smtClean="0">
                <a:latin typeface="Times New Roman" pitchFamily="18" charset="0"/>
                <a:cs typeface="Times New Roman" pitchFamily="18" charset="0"/>
              </a:rPr>
              <a:t>порчи – </a:t>
            </a:r>
            <a:r>
              <a:rPr lang="ru-RU" sz="8000" dirty="0" smtClean="0">
                <a:latin typeface="Times New Roman" pitchFamily="18" charset="0"/>
                <a:cs typeface="Times New Roman" pitchFamily="18" charset="0"/>
              </a:rPr>
              <a:t>дрожжи и плесневые грибы, </a:t>
            </a:r>
            <a:r>
              <a:rPr lang="ru-RU" sz="8000" dirty="0" err="1" smtClean="0">
                <a:latin typeface="Times New Roman" pitchFamily="18" charset="0"/>
                <a:cs typeface="Times New Roman" pitchFamily="18" charset="0"/>
              </a:rPr>
              <a:t>молочно-кислые</a:t>
            </a:r>
            <a:r>
              <a:rPr lang="ru-RU" sz="8000" dirty="0" smtClean="0">
                <a:latin typeface="Times New Roman" pitchFamily="18" charset="0"/>
                <a:cs typeface="Times New Roman" pitchFamily="18" charset="0"/>
              </a:rPr>
              <a:t> микроорганизмы;</a:t>
            </a:r>
          </a:p>
          <a:p>
            <a:pPr lvl="0"/>
            <a:r>
              <a:rPr lang="ru-RU" sz="8000" b="1" i="1" dirty="0" smtClean="0">
                <a:latin typeface="Times New Roman" pitchFamily="18" charset="0"/>
                <a:cs typeface="Times New Roman" pitchFamily="18" charset="0"/>
              </a:rPr>
              <a:t>заквасочной микрофлоры и </a:t>
            </a:r>
            <a:r>
              <a:rPr lang="ru-RU" sz="8000" b="1" i="1" dirty="0" err="1" smtClean="0">
                <a:latin typeface="Times New Roman" pitchFamily="18" charset="0"/>
                <a:cs typeface="Times New Roman" pitchFamily="18" charset="0"/>
              </a:rPr>
              <a:t>пробиотические</a:t>
            </a:r>
            <a:r>
              <a:rPr lang="ru-RU" sz="8000" b="1" i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8000" dirty="0" smtClean="0">
                <a:latin typeface="Times New Roman" pitchFamily="18" charset="0"/>
                <a:cs typeface="Times New Roman" pitchFamily="18" charset="0"/>
              </a:rPr>
              <a:t>(</a:t>
            </a:r>
            <a:r>
              <a:rPr lang="ru-RU" sz="8000" dirty="0" err="1" smtClean="0">
                <a:latin typeface="Times New Roman" pitchFamily="18" charset="0"/>
                <a:cs typeface="Times New Roman" pitchFamily="18" charset="0"/>
              </a:rPr>
              <a:t>молочно-кислые</a:t>
            </a:r>
            <a:r>
              <a:rPr lang="ru-RU" sz="8000" dirty="0" smtClean="0">
                <a:latin typeface="Times New Roman" pitchFamily="18" charset="0"/>
                <a:cs typeface="Times New Roman" pitchFamily="18" charset="0"/>
              </a:rPr>
              <a:t>, пропионово-кислые) микроорганизмы, дрожжи, </a:t>
            </a:r>
            <a:r>
              <a:rPr lang="ru-RU" sz="8000" dirty="0" err="1" smtClean="0">
                <a:latin typeface="Times New Roman" pitchFamily="18" charset="0"/>
                <a:cs typeface="Times New Roman" pitchFamily="18" charset="0"/>
              </a:rPr>
              <a:t>бифидобактерии</a:t>
            </a:r>
            <a:r>
              <a:rPr lang="ru-RU" sz="8000" dirty="0" smtClean="0">
                <a:latin typeface="Times New Roman" pitchFamily="18" charset="0"/>
                <a:cs typeface="Times New Roman" pitchFamily="18" charset="0"/>
              </a:rPr>
              <a:t>, ацидофильные бактерии и др. – в продуктах с нормируемым уровнем </a:t>
            </a:r>
            <a:r>
              <a:rPr lang="ru-RU" sz="8000" dirty="0" err="1" smtClean="0">
                <a:latin typeface="Times New Roman" pitchFamily="18" charset="0"/>
                <a:cs typeface="Times New Roman" pitchFamily="18" charset="0"/>
              </a:rPr>
              <a:t>биотехнологической</a:t>
            </a:r>
            <a:r>
              <a:rPr lang="ru-RU" sz="8000" dirty="0" smtClean="0">
                <a:latin typeface="Times New Roman" pitchFamily="18" charset="0"/>
                <a:cs typeface="Times New Roman" pitchFamily="18" charset="0"/>
              </a:rPr>
              <a:t> (в том числе генетически модифицированной) микрофлоры и диетических (</a:t>
            </a:r>
            <a:r>
              <a:rPr lang="ru-RU" sz="8000" dirty="0" err="1" smtClean="0">
                <a:latin typeface="Times New Roman" pitchFamily="18" charset="0"/>
                <a:cs typeface="Times New Roman" pitchFamily="18" charset="0"/>
              </a:rPr>
              <a:t>пробиотических</a:t>
            </a:r>
            <a:r>
              <a:rPr lang="ru-RU" sz="8000" dirty="0" smtClean="0">
                <a:latin typeface="Times New Roman" pitchFamily="18" charset="0"/>
                <a:cs typeface="Times New Roman" pitchFamily="18" charset="0"/>
              </a:rPr>
              <a:t>) продуктах.</a:t>
            </a:r>
          </a:p>
          <a:p>
            <a:r>
              <a:rPr lang="ru-RU" sz="8000" dirty="0" smtClean="0">
                <a:latin typeface="Times New Roman" pitchFamily="18" charset="0"/>
                <a:cs typeface="Times New Roman" pitchFamily="18" charset="0"/>
              </a:rPr>
              <a:t>	</a:t>
            </a:r>
          </a:p>
          <a:p>
            <a:r>
              <a:rPr lang="ru-RU" sz="8000" i="1" dirty="0" smtClean="0">
                <a:latin typeface="Times New Roman" pitchFamily="18" charset="0"/>
                <a:cs typeface="Times New Roman" pitchFamily="18" charset="0"/>
              </a:rPr>
              <a:t> </a:t>
            </a:r>
            <a:endParaRPr lang="ru-RU" sz="8000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ru-RU" sz="8000" b="1" dirty="0" smtClean="0">
                <a:latin typeface="Times New Roman" pitchFamily="18" charset="0"/>
                <a:cs typeface="Times New Roman" pitchFamily="18" charset="0"/>
              </a:rPr>
              <a:t> </a:t>
            </a:r>
            <a:endParaRPr lang="ru-RU" sz="8000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ru-RU" b="1" dirty="0" smtClean="0"/>
              <a:t> </a:t>
            </a:r>
            <a:endParaRPr lang="ru-RU" dirty="0" smtClean="0"/>
          </a:p>
          <a:p>
            <a:r>
              <a:rPr lang="ru-RU" b="1" dirty="0" smtClean="0"/>
              <a:t> </a:t>
            </a:r>
            <a:endParaRPr lang="ru-RU" dirty="0" smtClean="0"/>
          </a:p>
          <a:p>
            <a:r>
              <a:rPr lang="ru-RU" b="1" i="1" dirty="0" smtClean="0"/>
              <a:t> </a:t>
            </a:r>
            <a:endParaRPr lang="ru-RU" dirty="0" smtClean="0"/>
          </a:p>
          <a:p>
            <a:endParaRPr lang="ru-RU" dirty="0" smtClean="0"/>
          </a:p>
          <a:p>
            <a:r>
              <a:rPr lang="ru-RU" b="1" dirty="0" smtClean="0"/>
              <a:t> </a:t>
            </a:r>
            <a:endParaRPr lang="ru-RU" dirty="0" smtClean="0"/>
          </a:p>
          <a:p>
            <a:endParaRPr lang="ru-RU" dirty="0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dirty="0" smtClean="0"/>
              <a:t>Группы микроорганизмов</a:t>
            </a:r>
            <a:endParaRPr lang="ru-RU" dirty="0"/>
          </a:p>
        </p:txBody>
      </p:sp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pPr>
              <a:buNone/>
            </a:pPr>
            <a:endParaRPr lang="ru-RU" dirty="0" smtClean="0"/>
          </a:p>
          <a:p>
            <a:pPr lvl="0" algn="ctr"/>
            <a:r>
              <a:rPr lang="ru-RU" sz="3200" b="1" dirty="0" smtClean="0">
                <a:latin typeface="Times New Roman" pitchFamily="18" charset="0"/>
                <a:cs typeface="Times New Roman" pitchFamily="18" charset="0"/>
              </a:rPr>
              <a:t>экологически обусловленные соединения, концентрация которых в биосферных средах и продовольствии растет в результате антропогенной деятельности</a:t>
            </a:r>
          </a:p>
          <a:p>
            <a:pPr lvl="0" algn="ctr"/>
            <a:r>
              <a:rPr lang="ru-RU" sz="3200" b="1" dirty="0" smtClean="0">
                <a:latin typeface="Times New Roman" pitchFamily="18" charset="0"/>
                <a:cs typeface="Times New Roman" pitchFamily="18" charset="0"/>
              </a:rPr>
              <a:t> целенаправленно вносимые в процессе продовольственного и пищевого производства </a:t>
            </a:r>
          </a:p>
          <a:p>
            <a:pPr algn="ctr"/>
            <a:r>
              <a:rPr lang="ru-RU" sz="3200" b="1" dirty="0" smtClean="0">
                <a:latin typeface="Times New Roman" pitchFamily="18" charset="0"/>
                <a:cs typeface="Times New Roman" pitchFamily="18" charset="0"/>
              </a:rPr>
              <a:t> продукты деструкции полимерных материалов</a:t>
            </a:r>
            <a:endParaRPr lang="ru-RU" sz="32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 smtClean="0"/>
              <a:t>Факторы химической опасности</a:t>
            </a:r>
            <a:endParaRPr lang="ru-RU" dirty="0"/>
          </a:p>
        </p:txBody>
      </p:sp>
    </p:spTree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 algn="ctr"/>
            <a:r>
              <a:rPr lang="ru-RU" sz="3200" b="1" i="1" dirty="0" smtClean="0"/>
              <a:t>Основная цель</a:t>
            </a:r>
            <a:endParaRPr lang="ru-RU" sz="3200" dirty="0" smtClean="0"/>
          </a:p>
          <a:p>
            <a:pPr algn="ctr">
              <a:buNone/>
            </a:pPr>
            <a:r>
              <a:rPr lang="ru-RU" dirty="0" smtClean="0"/>
              <a:t> контроль за соблюдением гигиенических и санитарно-противоэпидемических правил и норм при изготовлении, выпуске, хранении, транспортировке и реализации продуктов питания.</a:t>
            </a:r>
          </a:p>
          <a:p>
            <a:pPr algn="ctr">
              <a:buNone/>
            </a:pPr>
            <a:endParaRPr lang="ru-RU" dirty="0" smtClean="0"/>
          </a:p>
          <a:p>
            <a:pPr algn="ctr"/>
            <a:r>
              <a:rPr lang="ru-RU" sz="2800" b="1" i="1" dirty="0" smtClean="0"/>
              <a:t>Виды:</a:t>
            </a:r>
          </a:p>
          <a:p>
            <a:r>
              <a:rPr lang="ru-RU" dirty="0" smtClean="0"/>
              <a:t>плановая</a:t>
            </a:r>
          </a:p>
          <a:p>
            <a:r>
              <a:rPr lang="ru-RU" dirty="0" smtClean="0"/>
              <a:t>внеплановая</a:t>
            </a:r>
          </a:p>
          <a:p>
            <a:endParaRPr lang="ru-RU" dirty="0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57158" y="214290"/>
            <a:ext cx="8229600" cy="1143000"/>
          </a:xfrm>
        </p:spPr>
        <p:txBody>
          <a:bodyPr>
            <a:normAutofit fontScale="90000"/>
          </a:bodyPr>
          <a:lstStyle/>
          <a:p>
            <a:pPr algn="ctr"/>
            <a:r>
              <a:rPr lang="ru-RU" dirty="0" smtClean="0"/>
              <a:t>Санитарно-гигиеническая экспертиза</a:t>
            </a:r>
            <a:endParaRPr lang="ru-RU" dirty="0"/>
          </a:p>
        </p:txBody>
      </p:sp>
    </p:spTree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одержимое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dirty="0" smtClean="0"/>
              <a:t>Нормативная база</a:t>
            </a:r>
            <a:endParaRPr lang="ru-RU" dirty="0"/>
          </a:p>
        </p:txBody>
      </p:sp>
    </p:spTree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 lvl="0" algn="ctr"/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подготовительный; </a:t>
            </a:r>
          </a:p>
          <a:p>
            <a:pPr lvl="0" algn="ctr"/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изучение данных о продукте;</a:t>
            </a:r>
          </a:p>
          <a:p>
            <a:pPr lvl="0" algn="ctr"/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осмотр продуктов по месту нахождения</a:t>
            </a:r>
          </a:p>
          <a:p>
            <a:pPr lvl="0" algn="ctr"/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вскрытие упакованных продуктов и их органолептическая оценка;</a:t>
            </a:r>
          </a:p>
          <a:p>
            <a:pPr lvl="0" algn="ctr"/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составление акта осмотра партии продуктов;</a:t>
            </a:r>
          </a:p>
          <a:p>
            <a:pPr lvl="0" algn="ctr"/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отбор и направление образцов продуктов на лабораторные исследования; </a:t>
            </a:r>
          </a:p>
          <a:p>
            <a:pPr lvl="0" algn="ctr"/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проведение лабораторного исследования</a:t>
            </a:r>
          </a:p>
          <a:p>
            <a:pPr lvl="0" algn="ctr"/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окончание экспертизы, оформление заключения.</a:t>
            </a:r>
          </a:p>
          <a:p>
            <a:endParaRPr lang="ru-RU" dirty="0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85720" y="357166"/>
            <a:ext cx="8229600" cy="1143000"/>
          </a:xfrm>
        </p:spPr>
        <p:txBody>
          <a:bodyPr/>
          <a:lstStyle/>
          <a:p>
            <a:pPr algn="ctr"/>
            <a:r>
              <a:rPr lang="ru-RU" dirty="0" smtClean="0"/>
              <a:t>Экспертиза. Этапы</a:t>
            </a:r>
            <a:endParaRPr lang="ru-RU" dirty="0"/>
          </a:p>
        </p:txBody>
      </p:sp>
    </p:spTree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одержимое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Методы изучения продуктов</a:t>
            </a:r>
            <a:endParaRPr lang="ru-RU" dirty="0"/>
          </a:p>
        </p:txBody>
      </p:sp>
    </p:spTree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одержимое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dirty="0" smtClean="0"/>
              <a:t>Съедобные </a:t>
            </a:r>
          </a:p>
          <a:p>
            <a:pPr>
              <a:buFont typeface="Wingdings" pitchFamily="2" charset="2"/>
              <a:buChar char="ü"/>
            </a:pPr>
            <a:r>
              <a:rPr lang="ru-RU" dirty="0" smtClean="0"/>
              <a:t>стандартные</a:t>
            </a:r>
          </a:p>
          <a:p>
            <a:pPr>
              <a:buFont typeface="Wingdings" pitchFamily="2" charset="2"/>
              <a:buChar char="ü"/>
            </a:pPr>
            <a:r>
              <a:rPr lang="ru-RU" dirty="0" smtClean="0"/>
              <a:t>пониженной и повышенной пищевой ценности</a:t>
            </a:r>
          </a:p>
          <a:p>
            <a:pPr>
              <a:buFont typeface="Wingdings" pitchFamily="2" charset="2"/>
              <a:buChar char="ü"/>
            </a:pPr>
            <a:r>
              <a:rPr lang="ru-RU" dirty="0" smtClean="0"/>
              <a:t>условно годные</a:t>
            </a:r>
          </a:p>
          <a:p>
            <a:pPr>
              <a:buFont typeface="Wingdings" pitchFamily="2" charset="2"/>
              <a:buChar char="ü"/>
            </a:pPr>
            <a:r>
              <a:rPr lang="ru-RU" dirty="0" smtClean="0"/>
              <a:t>фальсифицированные</a:t>
            </a:r>
          </a:p>
          <a:p>
            <a:pPr>
              <a:buFont typeface="Wingdings" pitchFamily="2" charset="2"/>
              <a:buChar char="ü"/>
            </a:pPr>
            <a:r>
              <a:rPr lang="ru-RU" dirty="0" smtClean="0"/>
              <a:t>суррогаты</a:t>
            </a:r>
          </a:p>
          <a:p>
            <a:r>
              <a:rPr lang="ru-RU" dirty="0" smtClean="0"/>
              <a:t>Несъедобные - недоброкачественные</a:t>
            </a:r>
            <a:endParaRPr lang="ru-RU" dirty="0"/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ru-RU" dirty="0" smtClean="0"/>
              <a:t>Классификация продуктов по качеству</a:t>
            </a:r>
            <a:endParaRPr lang="ru-RU" dirty="0"/>
          </a:p>
        </p:txBody>
      </p:sp>
    </p:spTree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одержимое 1"/>
          <p:cNvSpPr>
            <a:spLocks noGrp="1"/>
          </p:cNvSpPr>
          <p:nvPr>
            <p:ph idx="1"/>
          </p:nvPr>
        </p:nvSpPr>
        <p:spPr>
          <a:xfrm>
            <a:off x="428596" y="1500174"/>
            <a:ext cx="8229600" cy="4525963"/>
          </a:xfrm>
        </p:spPr>
        <p:txBody>
          <a:bodyPr/>
          <a:lstStyle/>
          <a:p>
            <a:r>
              <a:rPr lang="ru-RU" dirty="0" smtClean="0"/>
              <a:t>ГОСТ  Р 52090 - 2003</a:t>
            </a:r>
            <a:endParaRPr lang="ru-RU" dirty="0"/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ru-RU" dirty="0" smtClean="0"/>
              <a:t>Практическое задание – экспертиза молока</a:t>
            </a:r>
            <a:endParaRPr lang="ru-RU" dirty="0"/>
          </a:p>
        </p:txBody>
      </p:sp>
    </p:spTree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Содержимое 4"/>
          <p:cNvSpPr>
            <a:spLocks noGrp="1"/>
          </p:cNvSpPr>
          <p:nvPr>
            <p:ph sz="half" idx="1"/>
          </p:nvPr>
        </p:nvSpPr>
        <p:spPr/>
        <p:txBody>
          <a:bodyPr>
            <a:normAutofit fontScale="55000" lnSpcReduction="20000"/>
          </a:bodyPr>
          <a:lstStyle/>
          <a:p>
            <a:pPr algn="ctr"/>
            <a:r>
              <a:rPr lang="ru-RU" sz="5100" b="1" i="1" dirty="0" smtClean="0"/>
              <a:t>«плюсы»:</a:t>
            </a:r>
            <a:endParaRPr lang="ru-RU" sz="5100" dirty="0" smtClean="0"/>
          </a:p>
          <a:p>
            <a:pPr lvl="0">
              <a:buFont typeface="Wingdings" pitchFamily="2" charset="2"/>
              <a:buChar char="ü"/>
            </a:pPr>
            <a:r>
              <a:rPr lang="ru-RU" sz="5100" dirty="0" smtClean="0">
                <a:latin typeface="Times New Roman" pitchFamily="18" charset="0"/>
                <a:cs typeface="Times New Roman" pitchFamily="18" charset="0"/>
              </a:rPr>
              <a:t>продукт высокой пищевой и биологической ценности</a:t>
            </a:r>
          </a:p>
          <a:p>
            <a:pPr lvl="0">
              <a:buFont typeface="Wingdings" pitchFamily="2" charset="2"/>
              <a:buChar char="ü"/>
            </a:pPr>
            <a:r>
              <a:rPr lang="ru-RU" sz="5100" dirty="0" smtClean="0">
                <a:latin typeface="Times New Roman" pitchFamily="18" charset="0"/>
                <a:cs typeface="Times New Roman" pitchFamily="18" charset="0"/>
              </a:rPr>
              <a:t>входит в состав множества блюд</a:t>
            </a:r>
          </a:p>
          <a:p>
            <a:pPr lvl="0">
              <a:buFont typeface="Wingdings" pitchFamily="2" charset="2"/>
              <a:buChar char="ü"/>
            </a:pPr>
            <a:r>
              <a:rPr lang="ru-RU" sz="5100" dirty="0" smtClean="0">
                <a:latin typeface="Times New Roman" pitchFamily="18" charset="0"/>
                <a:cs typeface="Times New Roman" pitchFamily="18" charset="0"/>
              </a:rPr>
              <a:t>сырье для молочных</a:t>
            </a:r>
          </a:p>
          <a:p>
            <a:pPr>
              <a:buNone/>
            </a:pPr>
            <a:r>
              <a:rPr lang="ru-RU" sz="5100" dirty="0" smtClean="0">
                <a:latin typeface="Times New Roman" pitchFamily="18" charset="0"/>
                <a:cs typeface="Times New Roman" pitchFamily="18" charset="0"/>
              </a:rPr>
              <a:t>   и кисломолочных продуктов.</a:t>
            </a:r>
          </a:p>
          <a:p>
            <a:pPr lvl="0">
              <a:buFont typeface="Wingdings" pitchFamily="2" charset="2"/>
              <a:buChar char="ü"/>
            </a:pPr>
            <a:r>
              <a:rPr lang="ru-RU" sz="5100" dirty="0" smtClean="0">
                <a:latin typeface="Times New Roman" pitchFamily="18" charset="0"/>
                <a:cs typeface="Times New Roman" pitchFamily="18" charset="0"/>
              </a:rPr>
              <a:t>диетологическая </a:t>
            </a:r>
            <a:r>
              <a:rPr lang="ru-RU" sz="5100" dirty="0" err="1" smtClean="0">
                <a:latin typeface="Times New Roman" pitchFamily="18" charset="0"/>
                <a:cs typeface="Times New Roman" pitchFamily="18" charset="0"/>
              </a:rPr>
              <a:t>значи</a:t>
            </a:r>
            <a:endParaRPr lang="ru-RU" sz="51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r>
              <a:rPr lang="ru-RU" sz="5100" dirty="0" smtClean="0">
                <a:latin typeface="Times New Roman" pitchFamily="18" charset="0"/>
                <a:cs typeface="Times New Roman" pitchFamily="18" charset="0"/>
              </a:rPr>
              <a:t>   </a:t>
            </a:r>
            <a:r>
              <a:rPr lang="ru-RU" sz="5100" dirty="0" err="1" smtClean="0">
                <a:latin typeface="Times New Roman" pitchFamily="18" charset="0"/>
                <a:cs typeface="Times New Roman" pitchFamily="18" charset="0"/>
              </a:rPr>
              <a:t>мость</a:t>
            </a:r>
            <a:endParaRPr lang="ru-RU" sz="51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Содержимое 5"/>
          <p:cNvSpPr>
            <a:spLocks noGrp="1"/>
          </p:cNvSpPr>
          <p:nvPr>
            <p:ph sz="half" idx="2"/>
          </p:nvPr>
        </p:nvSpPr>
        <p:spPr>
          <a:xfrm>
            <a:off x="4714876" y="1500174"/>
            <a:ext cx="4038600" cy="4525963"/>
          </a:xfrm>
        </p:spPr>
        <p:txBody>
          <a:bodyPr>
            <a:normAutofit fontScale="55000" lnSpcReduction="20000"/>
          </a:bodyPr>
          <a:lstStyle/>
          <a:p>
            <a:pPr algn="ctr"/>
            <a:r>
              <a:rPr lang="ru-RU" b="1" i="1" dirty="0" smtClean="0"/>
              <a:t>«</a:t>
            </a:r>
            <a:r>
              <a:rPr lang="ru-RU" sz="5100" b="1" i="1" dirty="0" smtClean="0"/>
              <a:t>минусы»</a:t>
            </a:r>
            <a:r>
              <a:rPr lang="ru-RU" dirty="0" smtClean="0"/>
              <a:t>: </a:t>
            </a:r>
          </a:p>
          <a:p>
            <a:pPr lvl="0">
              <a:buFont typeface="Wingdings" pitchFamily="2" charset="2"/>
              <a:buChar char="ü"/>
            </a:pPr>
            <a:r>
              <a:rPr lang="ru-RU" sz="5100" dirty="0" smtClean="0">
                <a:latin typeface="Times New Roman" pitchFamily="18" charset="0"/>
                <a:cs typeface="Times New Roman" pitchFamily="18" charset="0"/>
              </a:rPr>
              <a:t>ферментопатия  (% …..)</a:t>
            </a:r>
          </a:p>
          <a:p>
            <a:pPr lvl="0">
              <a:buFont typeface="Wingdings" pitchFamily="2" charset="2"/>
              <a:buChar char="ü"/>
            </a:pPr>
            <a:r>
              <a:rPr lang="ru-RU" sz="5100" dirty="0" smtClean="0">
                <a:latin typeface="Times New Roman" pitchFamily="18" charset="0"/>
                <a:cs typeface="Times New Roman" pitchFamily="18" charset="0"/>
              </a:rPr>
              <a:t>скоропортящийся продукт</a:t>
            </a:r>
          </a:p>
          <a:p>
            <a:pPr lvl="0">
              <a:buFont typeface="Wingdings" pitchFamily="2" charset="2"/>
              <a:buChar char="ü"/>
            </a:pPr>
            <a:r>
              <a:rPr lang="ru-RU" sz="5100" dirty="0" smtClean="0">
                <a:latin typeface="Times New Roman" pitchFamily="18" charset="0"/>
                <a:cs typeface="Times New Roman" pitchFamily="18" charset="0"/>
              </a:rPr>
              <a:t> путь передачи инфекционных заболеваний</a:t>
            </a:r>
          </a:p>
          <a:p>
            <a:pPr lvl="0">
              <a:buFont typeface="Wingdings" pitchFamily="2" charset="2"/>
              <a:buChar char="ü"/>
            </a:pPr>
            <a:r>
              <a:rPr lang="ru-RU" sz="5100" dirty="0" smtClean="0">
                <a:latin typeface="Times New Roman" pitchFamily="18" charset="0"/>
                <a:cs typeface="Times New Roman" pitchFamily="18" charset="0"/>
              </a:rPr>
              <a:t>«виновник» пищевых отравлении</a:t>
            </a:r>
          </a:p>
          <a:p>
            <a:pPr lvl="0">
              <a:buFont typeface="Wingdings" pitchFamily="2" charset="2"/>
              <a:buChar char="ü"/>
            </a:pPr>
            <a:r>
              <a:rPr lang="ru-RU" sz="5100" dirty="0" smtClean="0">
                <a:latin typeface="Times New Roman" pitchFamily="18" charset="0"/>
                <a:cs typeface="Times New Roman" pitchFamily="18" charset="0"/>
              </a:rPr>
              <a:t>роль в формировании</a:t>
            </a:r>
          </a:p>
          <a:p>
            <a:pPr>
              <a:buFont typeface="Wingdings" pitchFamily="2" charset="2"/>
              <a:buChar char="ü"/>
            </a:pPr>
            <a:r>
              <a:rPr lang="ru-RU" sz="5100" dirty="0" smtClean="0">
                <a:latin typeface="Times New Roman" pitchFamily="18" charset="0"/>
                <a:cs typeface="Times New Roman" pitchFamily="18" charset="0"/>
              </a:rPr>
              <a:t>  чужеродной нагрузки</a:t>
            </a:r>
          </a:p>
          <a:p>
            <a:endParaRPr lang="ru-RU" dirty="0" smtClean="0"/>
          </a:p>
          <a:p>
            <a:endParaRPr lang="ru-RU" dirty="0"/>
          </a:p>
        </p:txBody>
      </p:sp>
      <p:sp>
        <p:nvSpPr>
          <p:cNvPr id="4" name="Заголовок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dirty="0" smtClean="0"/>
              <a:t>Значение молока в питании</a:t>
            </a:r>
            <a:endParaRPr lang="ru-RU" dirty="0"/>
          </a:p>
        </p:txBody>
      </p:sp>
    </p:spTree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 algn="ctr"/>
            <a:r>
              <a:rPr lang="ru-RU" sz="3200" i="1" dirty="0" smtClean="0"/>
              <a:t>Зараженное животное</a:t>
            </a:r>
          </a:p>
          <a:p>
            <a:pPr>
              <a:buFont typeface="Wingdings" pitchFamily="2" charset="2"/>
              <a:buChar char="ü"/>
            </a:pP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Кишечные инфекции (холера, брюшной тиф, паратифы А и В, дизентерия)</a:t>
            </a:r>
          </a:p>
          <a:p>
            <a:pPr>
              <a:buFont typeface="Wingdings" pitchFamily="2" charset="2"/>
              <a:buChar char="ü"/>
            </a:pPr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   Пищевые </a:t>
            </a:r>
            <a:r>
              <a:rPr lang="ru-RU" sz="2800" b="1" dirty="0" err="1" smtClean="0">
                <a:latin typeface="Times New Roman" pitchFamily="18" charset="0"/>
                <a:cs typeface="Times New Roman" pitchFamily="18" charset="0"/>
              </a:rPr>
              <a:t>токсикоинфекции</a:t>
            </a:r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 (</a:t>
            </a:r>
            <a:r>
              <a:rPr lang="en-US" sz="2800" b="1" dirty="0" smtClean="0">
                <a:latin typeface="Times New Roman" pitchFamily="18" charset="0"/>
                <a:cs typeface="Times New Roman" pitchFamily="18" charset="0"/>
              </a:rPr>
              <a:t>E. Coli</a:t>
            </a:r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,</a:t>
            </a:r>
            <a:r>
              <a:rPr lang="en-US" sz="28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800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     </a:t>
            </a:r>
            <a:r>
              <a:rPr lang="en-US" sz="2800" b="1" dirty="0" err="1" smtClean="0">
                <a:latin typeface="Times New Roman" pitchFamily="18" charset="0"/>
                <a:cs typeface="Times New Roman" pitchFamily="18" charset="0"/>
              </a:rPr>
              <a:t>Cl</a:t>
            </a:r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.</a:t>
            </a:r>
            <a:r>
              <a:rPr lang="en-US" sz="2800" b="1" dirty="0" err="1" smtClean="0">
                <a:latin typeface="Times New Roman" pitchFamily="18" charset="0"/>
                <a:cs typeface="Times New Roman" pitchFamily="18" charset="0"/>
              </a:rPr>
              <a:t>perfringens</a:t>
            </a:r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800" b="1" dirty="0" err="1" smtClean="0">
                <a:latin typeface="Times New Roman" pitchFamily="18" charset="0"/>
                <a:cs typeface="Times New Roman" pitchFamily="18" charset="0"/>
              </a:rPr>
              <a:t>Bac</a:t>
            </a:r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sz="2800" b="1" dirty="0" smtClean="0">
                <a:latin typeface="Times New Roman" pitchFamily="18" charset="0"/>
                <a:cs typeface="Times New Roman" pitchFamily="18" charset="0"/>
              </a:rPr>
              <a:t>Cereus</a:t>
            </a:r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)</a:t>
            </a:r>
          </a:p>
          <a:p>
            <a:pPr>
              <a:buFont typeface="Wingdings" pitchFamily="2" charset="2"/>
              <a:buChar char="ü"/>
            </a:pPr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    Стафилококковый токсикоз</a:t>
            </a:r>
          </a:p>
          <a:p>
            <a:pPr>
              <a:buFont typeface="Wingdings" pitchFamily="2" charset="2"/>
              <a:buChar char="ü"/>
            </a:pPr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    Скарлатина, дифтерия, гепатит, полиомиелит</a:t>
            </a:r>
          </a:p>
          <a:p>
            <a:pPr>
              <a:buFont typeface="Wingdings" pitchFamily="2" charset="2"/>
              <a:buChar char="ü"/>
            </a:pPr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    Туберкулез, бруцеллез, сибирская язва, ящур, </a:t>
            </a:r>
            <a:r>
              <a:rPr lang="ru-RU" sz="2800" b="1" dirty="0" err="1" smtClean="0">
                <a:latin typeface="Times New Roman" pitchFamily="18" charset="0"/>
                <a:cs typeface="Times New Roman" pitchFamily="18" charset="0"/>
              </a:rPr>
              <a:t>ку-лихорадка</a:t>
            </a:r>
            <a:endParaRPr lang="ru-RU" sz="2800" b="1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endParaRPr lang="ru-RU" sz="24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dirty="0" smtClean="0"/>
              <a:t>Молоко и заболевания</a:t>
            </a: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r>
              <a:rPr lang="ru-RU" b="1" i="1" dirty="0" smtClean="0"/>
              <a:t>   Больной человек, объекты внешней среды (оборудование, мухи, вода, посуда и т.п</a:t>
            </a:r>
            <a:r>
              <a:rPr lang="ru-RU" dirty="0" smtClean="0"/>
              <a:t>.)</a:t>
            </a:r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</a:p>
          <a:p>
            <a:pPr>
              <a:buNone/>
            </a:pPr>
            <a:endParaRPr lang="ru-RU" sz="2400" b="1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Font typeface="Wingdings" pitchFamily="2" charset="2"/>
              <a:buChar char="ü"/>
            </a:pPr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  Кишечные инфекции (холера, брюшной тиф, паратифы А и В, дизентерия)</a:t>
            </a:r>
          </a:p>
          <a:p>
            <a:pPr>
              <a:buFont typeface="Wingdings" pitchFamily="2" charset="2"/>
              <a:buChar char="ü"/>
            </a:pPr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  Пищевые </a:t>
            </a:r>
            <a:r>
              <a:rPr lang="ru-RU" sz="2800" b="1" dirty="0" err="1" smtClean="0">
                <a:latin typeface="Times New Roman" pitchFamily="18" charset="0"/>
                <a:cs typeface="Times New Roman" pitchFamily="18" charset="0"/>
              </a:rPr>
              <a:t>токсикоинфекции</a:t>
            </a:r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 (</a:t>
            </a:r>
            <a:r>
              <a:rPr lang="en-US" sz="2800" b="1" dirty="0" smtClean="0">
                <a:latin typeface="Times New Roman" pitchFamily="18" charset="0"/>
                <a:cs typeface="Times New Roman" pitchFamily="18" charset="0"/>
              </a:rPr>
              <a:t>E. Coli</a:t>
            </a:r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,</a:t>
            </a:r>
            <a:r>
              <a:rPr lang="en-US" sz="28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 smtClean="0">
                <a:latin typeface="Times New Roman" pitchFamily="18" charset="0"/>
                <a:cs typeface="Times New Roman" pitchFamily="18" charset="0"/>
              </a:rPr>
              <a:t>Bac</a:t>
            </a:r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sz="2800" b="1" dirty="0" smtClean="0">
                <a:latin typeface="Times New Roman" pitchFamily="18" charset="0"/>
                <a:cs typeface="Times New Roman" pitchFamily="18" charset="0"/>
              </a:rPr>
              <a:t>Cereus </a:t>
            </a:r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,      </a:t>
            </a:r>
            <a:r>
              <a:rPr lang="en-US" sz="2800" b="1" dirty="0" err="1" smtClean="0">
                <a:latin typeface="Times New Roman" pitchFamily="18" charset="0"/>
                <a:cs typeface="Times New Roman" pitchFamily="18" charset="0"/>
              </a:rPr>
              <a:t>Cl</a:t>
            </a:r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.</a:t>
            </a:r>
            <a:r>
              <a:rPr lang="en-US" sz="2800" b="1" dirty="0" err="1" smtClean="0">
                <a:latin typeface="Times New Roman" pitchFamily="18" charset="0"/>
                <a:cs typeface="Times New Roman" pitchFamily="18" charset="0"/>
              </a:rPr>
              <a:t>perfringens</a:t>
            </a:r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)</a:t>
            </a:r>
          </a:p>
          <a:p>
            <a:pPr>
              <a:buFont typeface="Wingdings" pitchFamily="2" charset="2"/>
              <a:buChar char="ü"/>
            </a:pPr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  Стафилококковый токсикоз</a:t>
            </a:r>
          </a:p>
          <a:p>
            <a:pPr>
              <a:buFont typeface="Wingdings" pitchFamily="2" charset="2"/>
              <a:buChar char="ü"/>
            </a:pPr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  Скарлатина, дифтерия, гепатит, полиомиелит</a:t>
            </a:r>
          </a:p>
          <a:p>
            <a:endParaRPr lang="ru-RU" dirty="0" smtClean="0"/>
          </a:p>
          <a:p>
            <a:endParaRPr lang="ru-RU" dirty="0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ru-RU" dirty="0" smtClean="0"/>
              <a:t>Молоко и заболевания. Продолжение</a:t>
            </a:r>
            <a:endParaRPr lang="ru-RU" dirty="0"/>
          </a:p>
        </p:txBody>
      </p:sp>
    </p:spTree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одержимое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dirty="0" smtClean="0"/>
              <a:t>Протокол</a:t>
            </a:r>
            <a:endParaRPr lang="ru-RU" dirty="0"/>
          </a:p>
        </p:txBody>
      </p:sp>
    </p:spTree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одержимое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ru-RU" dirty="0" smtClean="0"/>
              <a:t>Пример решения ситуационной задачи</a:t>
            </a:r>
            <a:endParaRPr lang="ru-RU" dirty="0"/>
          </a:p>
        </p:txBody>
      </p:sp>
    </p:spTree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 fontScale="92500"/>
          </a:bodyPr>
          <a:lstStyle/>
          <a:p>
            <a:pPr algn="ctr">
              <a:buNone/>
            </a:pPr>
            <a:r>
              <a:rPr lang="ru-RU" sz="3200" b="1" i="1" dirty="0" smtClean="0">
                <a:latin typeface="Times New Roman" pitchFamily="18" charset="0"/>
                <a:cs typeface="Times New Roman" pitchFamily="18" charset="0"/>
              </a:rPr>
              <a:t>Зараженное животное</a:t>
            </a:r>
          </a:p>
          <a:p>
            <a:pPr algn="ctr">
              <a:buFont typeface="Wingdings" pitchFamily="2" charset="2"/>
              <a:buChar char="ü"/>
            </a:pPr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   Кишечные инфекции (холера, брюшной тиф, паратифы А и В, дизентерия, сальмонеллез)</a:t>
            </a:r>
          </a:p>
          <a:p>
            <a:pPr algn="ctr">
              <a:buFont typeface="Wingdings" pitchFamily="2" charset="2"/>
              <a:buChar char="ü"/>
            </a:pPr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   Пищевые </a:t>
            </a:r>
            <a:r>
              <a:rPr lang="ru-RU" sz="2800" b="1" dirty="0" err="1" smtClean="0">
                <a:latin typeface="Times New Roman" pitchFamily="18" charset="0"/>
                <a:cs typeface="Times New Roman" pitchFamily="18" charset="0"/>
              </a:rPr>
              <a:t>токсикоинфекции</a:t>
            </a:r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 (</a:t>
            </a:r>
            <a:r>
              <a:rPr lang="en-US" sz="2800" b="1" dirty="0" smtClean="0">
                <a:latin typeface="Times New Roman" pitchFamily="18" charset="0"/>
                <a:cs typeface="Times New Roman" pitchFamily="18" charset="0"/>
              </a:rPr>
              <a:t>E. Coli</a:t>
            </a:r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,</a:t>
            </a:r>
            <a:r>
              <a:rPr lang="en-US" sz="28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 smtClean="0">
                <a:latin typeface="Times New Roman" pitchFamily="18" charset="0"/>
                <a:cs typeface="Times New Roman" pitchFamily="18" charset="0"/>
              </a:rPr>
              <a:t>Bac</a:t>
            </a:r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sz="2800" b="1" dirty="0" smtClean="0">
                <a:latin typeface="Times New Roman" pitchFamily="18" charset="0"/>
                <a:cs typeface="Times New Roman" pitchFamily="18" charset="0"/>
              </a:rPr>
              <a:t>Cereus </a:t>
            </a:r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,      </a:t>
            </a:r>
            <a:r>
              <a:rPr lang="en-US" sz="2800" b="1" dirty="0" err="1" smtClean="0">
                <a:latin typeface="Times New Roman" pitchFamily="18" charset="0"/>
                <a:cs typeface="Times New Roman" pitchFamily="18" charset="0"/>
              </a:rPr>
              <a:t>Cl</a:t>
            </a:r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sz="2800" b="1" dirty="0" err="1" smtClean="0">
                <a:latin typeface="Times New Roman" pitchFamily="18" charset="0"/>
                <a:cs typeface="Times New Roman" pitchFamily="18" charset="0"/>
              </a:rPr>
              <a:t>Perfringens</a:t>
            </a:r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 тип А, </a:t>
            </a:r>
            <a:r>
              <a:rPr lang="en-US" sz="2800" b="1" dirty="0" smtClean="0">
                <a:latin typeface="Times New Roman" pitchFamily="18" charset="0"/>
                <a:cs typeface="Times New Roman" pitchFamily="18" charset="0"/>
              </a:rPr>
              <a:t>Pr</a:t>
            </a:r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.</a:t>
            </a:r>
            <a:r>
              <a:rPr lang="en-US" sz="2800" b="1" dirty="0" err="1" smtClean="0">
                <a:latin typeface="Times New Roman" pitchFamily="18" charset="0"/>
                <a:cs typeface="Times New Roman" pitchFamily="18" charset="0"/>
              </a:rPr>
              <a:t>Vulgaris</a:t>
            </a:r>
            <a:r>
              <a:rPr lang="en-US" sz="28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 и др.)</a:t>
            </a:r>
          </a:p>
          <a:p>
            <a:pPr algn="ctr">
              <a:buFont typeface="Wingdings" pitchFamily="2" charset="2"/>
              <a:buChar char="ü"/>
            </a:pPr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  Пищевые интоксикации (ботулизм, </a:t>
            </a:r>
            <a:r>
              <a:rPr lang="ru-RU" sz="2800" b="1" dirty="0" err="1" smtClean="0">
                <a:latin typeface="Times New Roman" pitchFamily="18" charset="0"/>
                <a:cs typeface="Times New Roman" pitchFamily="18" charset="0"/>
              </a:rPr>
              <a:t>стафилококкоый</a:t>
            </a:r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 токсикоз)</a:t>
            </a:r>
          </a:p>
          <a:p>
            <a:pPr algn="ctr">
              <a:buFont typeface="Wingdings" pitchFamily="2" charset="2"/>
              <a:buChar char="ü"/>
            </a:pPr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   Гельминтозы (тениидоз, трихинеллез эхинококкоз) </a:t>
            </a:r>
          </a:p>
          <a:p>
            <a:pPr algn="ctr">
              <a:buFont typeface="Wingdings" pitchFamily="2" charset="2"/>
              <a:buChar char="ü"/>
            </a:pPr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Туберкулез, бруцеллез, сибирская язва, ящур</a:t>
            </a:r>
          </a:p>
          <a:p>
            <a:endParaRPr lang="ru-RU" dirty="0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ru-RU" dirty="0" smtClean="0"/>
              <a:t>Заболевания, передаваемые через мясо и мясные продукты</a:t>
            </a:r>
            <a:endParaRPr lang="ru-RU" dirty="0"/>
          </a:p>
        </p:txBody>
      </p:sp>
    </p:spTree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одержимое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ctr"/>
            <a:r>
              <a:rPr lang="ru-RU" b="1" i="1" dirty="0" smtClean="0"/>
              <a:t>Больной человек, </a:t>
            </a:r>
            <a:r>
              <a:rPr lang="ru-RU" b="1" i="1" dirty="0" err="1" smtClean="0"/>
              <a:t>бактерионоситель</a:t>
            </a:r>
            <a:r>
              <a:rPr lang="ru-RU" b="1" i="1" dirty="0" smtClean="0"/>
              <a:t>, объекты внешней среды</a:t>
            </a:r>
            <a:endParaRPr lang="ru-RU" b="1" i="1" dirty="0"/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ru-RU" dirty="0" smtClean="0"/>
              <a:t>Мясо и заболевания. Продолжение</a:t>
            </a:r>
            <a:endParaRPr lang="ru-RU" dirty="0"/>
          </a:p>
        </p:txBody>
      </p:sp>
      <p:sp>
        <p:nvSpPr>
          <p:cNvPr id="4" name="Прямоугольник 3"/>
          <p:cNvSpPr/>
          <p:nvPr/>
        </p:nvSpPr>
        <p:spPr>
          <a:xfrm>
            <a:off x="2285984" y="2571744"/>
            <a:ext cx="4572000" cy="4154984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>
              <a:buFont typeface="Wingdings" pitchFamily="2" charset="2"/>
              <a:buChar char="ü"/>
            </a:pPr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 Кишечные инфекции (холера, брюшной тиф, паратифы А и В, дизентерия, сальмонеллез)</a:t>
            </a:r>
          </a:p>
          <a:p>
            <a:pPr algn="ctr">
              <a:buFont typeface="Wingdings" pitchFamily="2" charset="2"/>
              <a:buChar char="ü"/>
            </a:pPr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   Пищевые </a:t>
            </a:r>
            <a:r>
              <a:rPr lang="ru-RU" sz="2400" b="1" dirty="0" err="1" smtClean="0">
                <a:latin typeface="Times New Roman" pitchFamily="18" charset="0"/>
                <a:cs typeface="Times New Roman" pitchFamily="18" charset="0"/>
              </a:rPr>
              <a:t>токсикоинфекции</a:t>
            </a:r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 (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E. Coli</a:t>
            </a:r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,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Bac</a:t>
            </a:r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Cereus </a:t>
            </a:r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,     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Cl</a:t>
            </a:r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Perfringens</a:t>
            </a:r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 тип А,  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Pr</a:t>
            </a:r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.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Vulgaris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 и др.)</a:t>
            </a:r>
          </a:p>
          <a:p>
            <a:pPr algn="ctr">
              <a:buFont typeface="Wingdings" pitchFamily="2" charset="2"/>
              <a:buChar char="ü"/>
            </a:pPr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  Пищевые интоксикации (ботулизм, </a:t>
            </a:r>
            <a:r>
              <a:rPr lang="ru-RU" sz="2400" b="1" dirty="0" err="1" smtClean="0">
                <a:latin typeface="Times New Roman" pitchFamily="18" charset="0"/>
                <a:cs typeface="Times New Roman" pitchFamily="18" charset="0"/>
              </a:rPr>
              <a:t>стафилококкоый</a:t>
            </a:r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 токсикоз</a:t>
            </a: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)</a:t>
            </a:r>
            <a:endParaRPr lang="ru-RU" dirty="0"/>
          </a:p>
        </p:txBody>
      </p:sp>
    </p:spTree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 fontScale="25000" lnSpcReduction="20000"/>
          </a:bodyPr>
          <a:lstStyle/>
          <a:p>
            <a:r>
              <a:rPr lang="ru-RU" b="1" dirty="0" smtClean="0"/>
              <a:t> </a:t>
            </a:r>
            <a:endParaRPr lang="ru-RU" dirty="0" smtClean="0"/>
          </a:p>
          <a:p>
            <a:endParaRPr lang="ru-RU" sz="12800" dirty="0" smtClean="0"/>
          </a:p>
          <a:p>
            <a:pPr algn="ctr">
              <a:buFont typeface="Wingdings" pitchFamily="2" charset="2"/>
              <a:buChar char="v"/>
            </a:pPr>
            <a:r>
              <a:rPr lang="ru-RU" sz="14400" dirty="0" smtClean="0">
                <a:latin typeface="Times New Roman" pitchFamily="18" charset="0"/>
                <a:cs typeface="Times New Roman" pitchFamily="18" charset="0"/>
              </a:rPr>
              <a:t>Кишечные инфекции:</a:t>
            </a:r>
            <a:br>
              <a:rPr lang="ru-RU" sz="144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14400" dirty="0" smtClean="0">
                <a:latin typeface="Times New Roman" pitchFamily="18" charset="0"/>
                <a:cs typeface="Times New Roman" pitchFamily="18" charset="0"/>
              </a:rPr>
              <a:t>   холера, брюшной тиф, паратифы А и Б, дизентерия</a:t>
            </a:r>
          </a:p>
          <a:p>
            <a:pPr algn="ctr">
              <a:buFont typeface="Wingdings" pitchFamily="2" charset="2"/>
              <a:buChar char="v"/>
            </a:pPr>
            <a:r>
              <a:rPr lang="ru-RU" sz="13800" dirty="0" smtClean="0">
                <a:latin typeface="Times New Roman" pitchFamily="18" charset="0"/>
                <a:cs typeface="Times New Roman" pitchFamily="18" charset="0"/>
              </a:rPr>
              <a:t>Пищевые </a:t>
            </a:r>
            <a:r>
              <a:rPr lang="ru-RU" sz="13800" dirty="0" err="1" smtClean="0">
                <a:latin typeface="Times New Roman" pitchFamily="18" charset="0"/>
                <a:cs typeface="Times New Roman" pitchFamily="18" charset="0"/>
              </a:rPr>
              <a:t>токсикоинфекции</a:t>
            </a:r>
            <a:r>
              <a:rPr lang="ru-RU" sz="13800" dirty="0" smtClean="0">
                <a:latin typeface="Times New Roman" pitchFamily="18" charset="0"/>
                <a:cs typeface="Times New Roman" pitchFamily="18" charset="0"/>
              </a:rPr>
              <a:t>:</a:t>
            </a:r>
            <a:br>
              <a:rPr lang="ru-RU" sz="138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13800" dirty="0" smtClean="0">
                <a:latin typeface="Times New Roman" pitchFamily="18" charset="0"/>
                <a:cs typeface="Times New Roman" pitchFamily="18" charset="0"/>
              </a:rPr>
              <a:t>  вызванные сальмонеллами,</a:t>
            </a:r>
            <a:r>
              <a:rPr lang="en-US" sz="13800" dirty="0" smtClean="0">
                <a:latin typeface="Times New Roman" pitchFamily="18" charset="0"/>
                <a:cs typeface="Times New Roman" pitchFamily="18" charset="0"/>
              </a:rPr>
              <a:t>  E. Coli</a:t>
            </a:r>
            <a:r>
              <a:rPr lang="ru-RU" sz="13800" dirty="0" smtClean="0">
                <a:latin typeface="Times New Roman" pitchFamily="18" charset="0"/>
                <a:cs typeface="Times New Roman" pitchFamily="18" charset="0"/>
              </a:rPr>
              <a:t>,</a:t>
            </a:r>
            <a:r>
              <a:rPr lang="en-US" sz="13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3800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138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13800" dirty="0" smtClean="0">
                <a:latin typeface="Times New Roman" pitchFamily="18" charset="0"/>
                <a:cs typeface="Times New Roman" pitchFamily="18" charset="0"/>
              </a:rPr>
              <a:t>     </a:t>
            </a:r>
            <a:r>
              <a:rPr lang="en-US" sz="13800" dirty="0" err="1" smtClean="0">
                <a:latin typeface="Times New Roman" pitchFamily="18" charset="0"/>
                <a:cs typeface="Times New Roman" pitchFamily="18" charset="0"/>
              </a:rPr>
              <a:t>Cl</a:t>
            </a:r>
            <a:r>
              <a:rPr lang="ru-RU" sz="13800" dirty="0" smtClean="0">
                <a:latin typeface="Times New Roman" pitchFamily="18" charset="0"/>
                <a:cs typeface="Times New Roman" pitchFamily="18" charset="0"/>
              </a:rPr>
              <a:t>.</a:t>
            </a:r>
            <a:r>
              <a:rPr lang="en-US" sz="13800" dirty="0" err="1" smtClean="0">
                <a:latin typeface="Times New Roman" pitchFamily="18" charset="0"/>
                <a:cs typeface="Times New Roman" pitchFamily="18" charset="0"/>
              </a:rPr>
              <a:t>perfringens</a:t>
            </a:r>
            <a:r>
              <a:rPr lang="en-US" sz="13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3800" dirty="0" smtClean="0">
                <a:latin typeface="Times New Roman" pitchFamily="18" charset="0"/>
                <a:cs typeface="Times New Roman" pitchFamily="18" charset="0"/>
              </a:rPr>
              <a:t>тип А, </a:t>
            </a:r>
            <a:r>
              <a:rPr lang="en-US" sz="13800" dirty="0" err="1" smtClean="0">
                <a:latin typeface="Times New Roman" pitchFamily="18" charset="0"/>
                <a:cs typeface="Times New Roman" pitchFamily="18" charset="0"/>
              </a:rPr>
              <a:t>Bac</a:t>
            </a:r>
            <a:r>
              <a:rPr lang="ru-RU" sz="13800" dirty="0" smtClean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sz="13800" dirty="0" smtClean="0">
                <a:latin typeface="Times New Roman" pitchFamily="18" charset="0"/>
                <a:cs typeface="Times New Roman" pitchFamily="18" charset="0"/>
              </a:rPr>
              <a:t>Cereus,  </a:t>
            </a:r>
            <a:endParaRPr lang="ru-RU" sz="13800" dirty="0" smtClean="0">
              <a:latin typeface="Times New Roman" pitchFamily="18" charset="0"/>
              <a:cs typeface="Times New Roman" pitchFamily="18" charset="0"/>
            </a:endParaRPr>
          </a:p>
          <a:p>
            <a:pPr algn="ctr">
              <a:buNone/>
            </a:pPr>
            <a:r>
              <a:rPr lang="en-US" sz="13800" dirty="0" smtClean="0">
                <a:latin typeface="Times New Roman" pitchFamily="18" charset="0"/>
                <a:cs typeface="Times New Roman" pitchFamily="18" charset="0"/>
              </a:rPr>
              <a:t> Pr. </a:t>
            </a:r>
            <a:r>
              <a:rPr lang="en-US" sz="13800" dirty="0" err="1" smtClean="0">
                <a:latin typeface="Times New Roman" pitchFamily="18" charset="0"/>
                <a:cs typeface="Times New Roman" pitchFamily="18" charset="0"/>
              </a:rPr>
              <a:t>Vulgaris</a:t>
            </a:r>
            <a:r>
              <a:rPr lang="ru-RU" sz="13800" dirty="0" smtClean="0">
                <a:latin typeface="Times New Roman" pitchFamily="18" charset="0"/>
                <a:cs typeface="Times New Roman" pitchFamily="18" charset="0"/>
              </a:rPr>
              <a:t>, </a:t>
            </a:r>
            <a:br>
              <a:rPr lang="ru-RU" sz="138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13800" dirty="0" smtClean="0">
                <a:latin typeface="Times New Roman" pitchFamily="18" charset="0"/>
                <a:cs typeface="Times New Roman" pitchFamily="18" charset="0"/>
              </a:rPr>
              <a:t>     </a:t>
            </a:r>
            <a:r>
              <a:rPr lang="en-US" sz="13800" dirty="0" smtClean="0">
                <a:latin typeface="Times New Roman" pitchFamily="18" charset="0"/>
                <a:cs typeface="Times New Roman" pitchFamily="18" charset="0"/>
              </a:rPr>
              <a:t>V</a:t>
            </a:r>
            <a:r>
              <a:rPr lang="ru-RU" sz="13800" dirty="0" smtClean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sz="13800" dirty="0" err="1" smtClean="0">
                <a:latin typeface="Times New Roman" pitchFamily="18" charset="0"/>
                <a:cs typeface="Times New Roman" pitchFamily="18" charset="0"/>
              </a:rPr>
              <a:t>paraphaemolyticus</a:t>
            </a:r>
            <a:r>
              <a:rPr lang="ru-RU" sz="13800" dirty="0" smtClean="0">
                <a:latin typeface="Times New Roman" pitchFamily="18" charset="0"/>
                <a:cs typeface="Times New Roman" pitchFamily="18" charset="0"/>
              </a:rPr>
              <a:t> и др.</a:t>
            </a:r>
            <a:r>
              <a:rPr lang="ru-RU" sz="12200" dirty="0" smtClean="0"/>
              <a:t/>
            </a:r>
            <a:br>
              <a:rPr lang="ru-RU" sz="12200" dirty="0" smtClean="0"/>
            </a:br>
            <a:endParaRPr lang="ru-RU" sz="12200" dirty="0" smtClean="0"/>
          </a:p>
          <a:p>
            <a:r>
              <a:rPr lang="ru-RU" sz="12800" b="1" dirty="0" smtClean="0"/>
              <a:t> </a:t>
            </a:r>
            <a:endParaRPr lang="ru-RU" sz="12800" dirty="0" smtClean="0"/>
          </a:p>
          <a:p>
            <a:r>
              <a:rPr lang="ru-RU" b="1" dirty="0" smtClean="0"/>
              <a:t> </a:t>
            </a:r>
            <a:endParaRPr lang="ru-RU" dirty="0" smtClean="0"/>
          </a:p>
          <a:p>
            <a:r>
              <a:rPr lang="ru-RU" b="1" dirty="0" smtClean="0"/>
              <a:t> </a:t>
            </a:r>
            <a:endParaRPr lang="ru-RU" dirty="0" smtClean="0"/>
          </a:p>
          <a:p>
            <a:r>
              <a:rPr lang="ru-RU" b="1" dirty="0" smtClean="0"/>
              <a:t> </a:t>
            </a:r>
            <a:endParaRPr lang="ru-RU" dirty="0" smtClean="0"/>
          </a:p>
          <a:p>
            <a:r>
              <a:rPr lang="ru-RU" b="1" dirty="0" smtClean="0"/>
              <a:t> </a:t>
            </a:r>
            <a:endParaRPr lang="ru-RU" dirty="0" smtClean="0"/>
          </a:p>
          <a:p>
            <a:r>
              <a:rPr lang="ru-RU" b="1" dirty="0" smtClean="0"/>
              <a:t> </a:t>
            </a:r>
            <a:endParaRPr lang="ru-RU" dirty="0" smtClean="0"/>
          </a:p>
          <a:p>
            <a:r>
              <a:rPr lang="ru-RU" b="1" dirty="0" smtClean="0"/>
              <a:t> </a:t>
            </a:r>
            <a:endParaRPr lang="ru-RU" dirty="0" smtClean="0"/>
          </a:p>
          <a:p>
            <a:r>
              <a:rPr lang="ru-RU" b="1" dirty="0" smtClean="0"/>
              <a:t> </a:t>
            </a:r>
            <a:endParaRPr lang="ru-RU" dirty="0" smtClean="0"/>
          </a:p>
          <a:p>
            <a:r>
              <a:rPr lang="ru-RU" b="1" dirty="0" smtClean="0"/>
              <a:t> </a:t>
            </a:r>
            <a:endParaRPr lang="ru-RU" dirty="0" smtClean="0"/>
          </a:p>
          <a:p>
            <a:r>
              <a:rPr lang="ru-RU" b="1" dirty="0" smtClean="0"/>
              <a:t> </a:t>
            </a:r>
            <a:endParaRPr lang="ru-RU" dirty="0" smtClean="0"/>
          </a:p>
          <a:p>
            <a:r>
              <a:rPr lang="ru-RU" b="1" dirty="0" smtClean="0"/>
              <a:t> </a:t>
            </a:r>
            <a:endParaRPr lang="ru-RU" dirty="0" smtClean="0"/>
          </a:p>
          <a:p>
            <a:r>
              <a:rPr lang="ru-RU" b="1" dirty="0" smtClean="0"/>
              <a:t> </a:t>
            </a:r>
            <a:endParaRPr lang="ru-RU" dirty="0" smtClean="0"/>
          </a:p>
          <a:p>
            <a:r>
              <a:rPr lang="ru-RU" b="1" dirty="0" smtClean="0"/>
              <a:t> </a:t>
            </a:r>
            <a:endParaRPr lang="ru-RU" dirty="0" smtClean="0"/>
          </a:p>
          <a:p>
            <a:r>
              <a:rPr lang="ru-RU" b="1" dirty="0" smtClean="0"/>
              <a:t> </a:t>
            </a:r>
            <a:endParaRPr lang="ru-RU" dirty="0" smtClean="0"/>
          </a:p>
          <a:p>
            <a:r>
              <a:rPr lang="ru-RU" b="1" dirty="0" smtClean="0"/>
              <a:t> </a:t>
            </a:r>
            <a:endParaRPr lang="ru-RU" dirty="0" smtClean="0"/>
          </a:p>
          <a:p>
            <a:r>
              <a:rPr lang="ru-RU" b="1" dirty="0" smtClean="0"/>
              <a:t> </a:t>
            </a:r>
            <a:endParaRPr lang="ru-RU" dirty="0" smtClean="0"/>
          </a:p>
          <a:p>
            <a:r>
              <a:rPr lang="ru-RU" b="1" dirty="0" smtClean="0"/>
              <a:t> </a:t>
            </a:r>
            <a:endParaRPr lang="ru-RU" dirty="0" smtClean="0"/>
          </a:p>
          <a:p>
            <a:r>
              <a:rPr lang="ru-RU" b="1" dirty="0" smtClean="0"/>
              <a:t> </a:t>
            </a:r>
            <a:endParaRPr lang="ru-RU" dirty="0" smtClean="0"/>
          </a:p>
          <a:p>
            <a:r>
              <a:rPr lang="ru-RU" b="1" dirty="0" smtClean="0"/>
              <a:t> </a:t>
            </a:r>
            <a:endParaRPr lang="ru-RU" dirty="0" smtClean="0"/>
          </a:p>
          <a:p>
            <a:r>
              <a:rPr lang="ru-RU" b="1" dirty="0" smtClean="0"/>
              <a:t> </a:t>
            </a:r>
            <a:endParaRPr lang="ru-RU" dirty="0" smtClean="0"/>
          </a:p>
          <a:p>
            <a:r>
              <a:rPr lang="ru-RU" b="1" dirty="0" smtClean="0"/>
              <a:t> </a:t>
            </a:r>
            <a:endParaRPr lang="ru-RU" dirty="0" smtClean="0"/>
          </a:p>
          <a:p>
            <a:r>
              <a:rPr lang="ru-RU" b="1" dirty="0" smtClean="0"/>
              <a:t> </a:t>
            </a:r>
            <a:endParaRPr lang="ru-RU" dirty="0" smtClean="0"/>
          </a:p>
          <a:p>
            <a:r>
              <a:rPr lang="ru-RU" b="1" dirty="0" smtClean="0"/>
              <a:t> </a:t>
            </a:r>
            <a:endParaRPr lang="ru-RU" dirty="0" smtClean="0"/>
          </a:p>
          <a:p>
            <a:r>
              <a:rPr lang="ru-RU" b="1" dirty="0" smtClean="0"/>
              <a:t> </a:t>
            </a:r>
            <a:endParaRPr lang="ru-RU" dirty="0" smtClean="0"/>
          </a:p>
          <a:p>
            <a:r>
              <a:rPr lang="ru-RU" b="1" dirty="0" smtClean="0"/>
              <a:t> </a:t>
            </a:r>
            <a:endParaRPr lang="ru-RU" dirty="0" smtClean="0"/>
          </a:p>
          <a:p>
            <a:r>
              <a:rPr lang="ru-RU" b="1" dirty="0" smtClean="0"/>
              <a:t> </a:t>
            </a:r>
            <a:endParaRPr lang="ru-RU" dirty="0" smtClean="0"/>
          </a:p>
          <a:p>
            <a:r>
              <a:rPr lang="ru-RU" b="1" dirty="0" smtClean="0"/>
              <a:t> </a:t>
            </a:r>
            <a:endParaRPr lang="ru-RU" dirty="0" smtClean="0"/>
          </a:p>
          <a:p>
            <a:r>
              <a:rPr lang="ru-RU" b="1" dirty="0" smtClean="0"/>
              <a:t> </a:t>
            </a:r>
            <a:endParaRPr lang="ru-RU" dirty="0" smtClean="0"/>
          </a:p>
          <a:p>
            <a:r>
              <a:rPr lang="ru-RU" b="1" dirty="0" smtClean="0"/>
              <a:t> </a:t>
            </a:r>
            <a:endParaRPr lang="ru-RU" dirty="0" smtClean="0"/>
          </a:p>
          <a:p>
            <a:endParaRPr lang="ru-RU" dirty="0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ru-RU" dirty="0" smtClean="0"/>
              <a:t>Заболевания, передаваемые через рыбу и рыбные продукты</a:t>
            </a:r>
            <a:endParaRPr lang="ru-RU" dirty="0"/>
          </a:p>
        </p:txBody>
      </p:sp>
    </p:spTree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 fontScale="25000" lnSpcReduction="20000"/>
          </a:bodyPr>
          <a:lstStyle/>
          <a:p>
            <a:pPr>
              <a:buNone/>
            </a:pPr>
            <a:r>
              <a:rPr lang="ru-RU" b="1" dirty="0" smtClean="0"/>
              <a:t> </a:t>
            </a:r>
            <a:endParaRPr lang="ru-RU" dirty="0" smtClean="0"/>
          </a:p>
          <a:p>
            <a:pPr>
              <a:buNone/>
            </a:pPr>
            <a:endParaRPr lang="ru-RU" dirty="0" smtClean="0"/>
          </a:p>
          <a:p>
            <a:pPr>
              <a:buNone/>
            </a:pPr>
            <a:r>
              <a:rPr lang="ru-RU" dirty="0" smtClean="0"/>
              <a:t/>
            </a:r>
            <a:br>
              <a:rPr lang="ru-RU" dirty="0" smtClean="0"/>
            </a:br>
            <a:endParaRPr lang="ru-RU" dirty="0" smtClean="0"/>
          </a:p>
          <a:p>
            <a:pPr>
              <a:buFont typeface="Wingdings" pitchFamily="2" charset="2"/>
              <a:buChar char="v"/>
            </a:pPr>
            <a:r>
              <a:rPr lang="ru-RU" sz="9600" b="1" dirty="0" smtClean="0">
                <a:latin typeface="Times New Roman" pitchFamily="18" charset="0"/>
                <a:cs typeface="Times New Roman" pitchFamily="18" charset="0"/>
              </a:rPr>
              <a:t>Пищевые интоксикации (  ботулизм, стафилококковый токсикоз).</a:t>
            </a:r>
          </a:p>
          <a:p>
            <a:pPr>
              <a:buFont typeface="Wingdings" pitchFamily="2" charset="2"/>
              <a:buChar char="v"/>
            </a:pPr>
            <a:r>
              <a:rPr lang="ru-RU" sz="9600" b="1" dirty="0" smtClean="0">
                <a:latin typeface="Times New Roman" pitchFamily="18" charset="0"/>
                <a:cs typeface="Times New Roman" pitchFamily="18" charset="0"/>
              </a:rPr>
              <a:t>Пищевые отравления немикробной природы.</a:t>
            </a:r>
          </a:p>
          <a:p>
            <a:pPr>
              <a:buFont typeface="Wingdings" pitchFamily="2" charset="2"/>
              <a:buChar char="ü"/>
            </a:pPr>
            <a:r>
              <a:rPr lang="ru-RU" sz="9600" b="1" dirty="0" smtClean="0">
                <a:latin typeface="Times New Roman" pitchFamily="18" charset="0"/>
                <a:cs typeface="Times New Roman" pitchFamily="18" charset="0"/>
              </a:rPr>
              <a:t> икрой и молоками рыб (</a:t>
            </a:r>
            <a:r>
              <a:rPr lang="ru-RU" sz="9600" b="1" dirty="0" err="1" smtClean="0">
                <a:latin typeface="Times New Roman" pitchFamily="18" charset="0"/>
                <a:cs typeface="Times New Roman" pitchFamily="18" charset="0"/>
              </a:rPr>
              <a:t>маринка</a:t>
            </a:r>
            <a:r>
              <a:rPr lang="ru-RU" sz="9600" b="1" dirty="0" smtClean="0">
                <a:latin typeface="Times New Roman" pitchFamily="18" charset="0"/>
                <a:cs typeface="Times New Roman" pitchFamily="18" charset="0"/>
              </a:rPr>
              <a:t>, усач, </a:t>
            </a:r>
            <a:r>
              <a:rPr lang="ru-RU" sz="9600" b="1" dirty="0" err="1" smtClean="0">
                <a:latin typeface="Times New Roman" pitchFamily="18" charset="0"/>
                <a:cs typeface="Times New Roman" pitchFamily="18" charset="0"/>
              </a:rPr>
              <a:t>севанская</a:t>
            </a:r>
            <a:r>
              <a:rPr lang="ru-RU" sz="96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9600" b="1" dirty="0" err="1" smtClean="0">
                <a:latin typeface="Times New Roman" pitchFamily="18" charset="0"/>
                <a:cs typeface="Times New Roman" pitchFamily="18" charset="0"/>
              </a:rPr>
              <a:t>хромуля</a:t>
            </a:r>
            <a:r>
              <a:rPr lang="ru-RU" sz="9600" b="1" dirty="0" smtClean="0">
                <a:latin typeface="Times New Roman" pitchFamily="18" charset="0"/>
                <a:cs typeface="Times New Roman" pitchFamily="18" charset="0"/>
              </a:rPr>
              <a:t>, иглобрюх)</a:t>
            </a:r>
          </a:p>
          <a:p>
            <a:pPr>
              <a:buFont typeface="Wingdings" pitchFamily="2" charset="2"/>
              <a:buChar char="ü"/>
            </a:pPr>
            <a:r>
              <a:rPr lang="ru-RU" sz="9600" b="1" dirty="0" smtClean="0">
                <a:latin typeface="Times New Roman" pitchFamily="18" charset="0"/>
                <a:cs typeface="Times New Roman" pitchFamily="18" charset="0"/>
              </a:rPr>
              <a:t>   печенью, икрой, молоками рыб в период нереста (щука, налим, скумбрия)</a:t>
            </a:r>
          </a:p>
          <a:p>
            <a:pPr>
              <a:buFont typeface="Wingdings" pitchFamily="2" charset="2"/>
              <a:buChar char="v"/>
            </a:pPr>
            <a:r>
              <a:rPr lang="ru-RU" sz="9600" b="1" dirty="0" smtClean="0">
                <a:latin typeface="Times New Roman" pitchFamily="18" charset="0"/>
                <a:cs typeface="Times New Roman" pitchFamily="18" charset="0"/>
              </a:rPr>
              <a:t>Пищевые отравления невыясненной этиологии</a:t>
            </a:r>
            <a:br>
              <a:rPr lang="ru-RU" sz="9600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9600" b="1" dirty="0" smtClean="0">
                <a:latin typeface="Times New Roman" pitchFamily="18" charset="0"/>
                <a:cs typeface="Times New Roman" pitchFamily="18" charset="0"/>
              </a:rPr>
              <a:t>(алиментарная </a:t>
            </a:r>
            <a:r>
              <a:rPr lang="ru-RU" sz="9600" b="1" dirty="0" err="1" smtClean="0">
                <a:latin typeface="Times New Roman" pitchFamily="18" charset="0"/>
                <a:cs typeface="Times New Roman" pitchFamily="18" charset="0"/>
              </a:rPr>
              <a:t>пароксизмально</a:t>
            </a:r>
            <a:r>
              <a:rPr lang="ru-RU" sz="9600" b="1" dirty="0" smtClean="0">
                <a:latin typeface="Times New Roman" pitchFamily="18" charset="0"/>
                <a:cs typeface="Times New Roman" pitchFamily="18" charset="0"/>
              </a:rPr>
              <a:t> – токсическая </a:t>
            </a:r>
            <a:r>
              <a:rPr lang="ru-RU" sz="9600" b="1" dirty="0" err="1" smtClean="0">
                <a:latin typeface="Times New Roman" pitchFamily="18" charset="0"/>
                <a:cs typeface="Times New Roman" pitchFamily="18" charset="0"/>
              </a:rPr>
              <a:t>миоглобинурия</a:t>
            </a:r>
            <a:r>
              <a:rPr lang="ru-RU" sz="9600" b="1" dirty="0" smtClean="0">
                <a:latin typeface="Times New Roman" pitchFamily="18" charset="0"/>
                <a:cs typeface="Times New Roman" pitchFamily="18" charset="0"/>
              </a:rPr>
              <a:t>). Вызвана озёрной рыбой в отдельные годы</a:t>
            </a:r>
          </a:p>
          <a:p>
            <a:pPr>
              <a:buFont typeface="Wingdings" pitchFamily="2" charset="2"/>
              <a:buChar char="v"/>
            </a:pPr>
            <a:r>
              <a:rPr lang="ru-RU" sz="9600" b="1" dirty="0" smtClean="0">
                <a:latin typeface="Times New Roman" pitchFamily="18" charset="0"/>
                <a:cs typeface="Times New Roman" pitchFamily="18" charset="0"/>
              </a:rPr>
              <a:t>Гельминтозы ( дифиллоботриоз, описторхоз)</a:t>
            </a:r>
          </a:p>
          <a:p>
            <a:r>
              <a:rPr lang="ru-RU" sz="9600" b="1" dirty="0" smtClean="0">
                <a:latin typeface="Times New Roman" pitchFamily="18" charset="0"/>
                <a:cs typeface="Times New Roman" pitchFamily="18" charset="0"/>
              </a:rPr>
              <a:t>   </a:t>
            </a:r>
          </a:p>
          <a:p>
            <a:r>
              <a:rPr lang="ru-RU" b="1" dirty="0" smtClean="0"/>
              <a:t> </a:t>
            </a:r>
            <a:endParaRPr lang="ru-RU" dirty="0" smtClean="0"/>
          </a:p>
          <a:p>
            <a:r>
              <a:rPr lang="ru-RU" b="1" dirty="0" smtClean="0"/>
              <a:t> </a:t>
            </a:r>
            <a:endParaRPr lang="ru-RU" dirty="0" smtClean="0"/>
          </a:p>
          <a:p>
            <a:r>
              <a:rPr lang="ru-RU" b="1" dirty="0" smtClean="0"/>
              <a:t> </a:t>
            </a:r>
            <a:endParaRPr lang="ru-RU" dirty="0" smtClean="0"/>
          </a:p>
          <a:p>
            <a:r>
              <a:rPr lang="ru-RU" b="1" dirty="0" smtClean="0"/>
              <a:t> </a:t>
            </a:r>
            <a:endParaRPr lang="ru-RU" dirty="0" smtClean="0"/>
          </a:p>
          <a:p>
            <a:r>
              <a:rPr lang="ru-RU" b="1" dirty="0" smtClean="0"/>
              <a:t> </a:t>
            </a:r>
            <a:endParaRPr lang="ru-RU" dirty="0" smtClean="0"/>
          </a:p>
          <a:p>
            <a:r>
              <a:rPr lang="ru-RU" b="1" dirty="0" smtClean="0"/>
              <a:t> </a:t>
            </a:r>
            <a:endParaRPr lang="ru-RU" dirty="0" smtClean="0"/>
          </a:p>
          <a:p>
            <a:r>
              <a:rPr lang="ru-RU" b="1" dirty="0" smtClean="0"/>
              <a:t> </a:t>
            </a:r>
            <a:endParaRPr lang="ru-RU" dirty="0" smtClean="0"/>
          </a:p>
          <a:p>
            <a:r>
              <a:rPr lang="ru-RU" b="1" dirty="0" smtClean="0"/>
              <a:t> </a:t>
            </a:r>
            <a:endParaRPr lang="ru-RU" dirty="0" smtClean="0"/>
          </a:p>
          <a:p>
            <a:r>
              <a:rPr lang="ru-RU" b="1" dirty="0" smtClean="0"/>
              <a:t> </a:t>
            </a:r>
            <a:endParaRPr lang="ru-RU" dirty="0" smtClean="0"/>
          </a:p>
          <a:p>
            <a:r>
              <a:rPr lang="ru-RU" b="1" dirty="0" smtClean="0"/>
              <a:t> </a:t>
            </a:r>
            <a:endParaRPr lang="ru-RU" dirty="0" smtClean="0"/>
          </a:p>
          <a:p>
            <a:r>
              <a:rPr lang="ru-RU" b="1" dirty="0" smtClean="0"/>
              <a:t> </a:t>
            </a:r>
            <a:endParaRPr lang="ru-RU" dirty="0" smtClean="0"/>
          </a:p>
          <a:p>
            <a:r>
              <a:rPr lang="ru-RU" b="1" dirty="0" smtClean="0"/>
              <a:t> </a:t>
            </a:r>
            <a:endParaRPr lang="ru-RU" dirty="0" smtClean="0"/>
          </a:p>
          <a:p>
            <a:r>
              <a:rPr lang="ru-RU" b="1" dirty="0" smtClean="0"/>
              <a:t> </a:t>
            </a:r>
            <a:endParaRPr lang="ru-RU" dirty="0" smtClean="0"/>
          </a:p>
          <a:p>
            <a:r>
              <a:rPr lang="ru-RU" b="1" dirty="0" smtClean="0"/>
              <a:t> </a:t>
            </a:r>
            <a:endParaRPr lang="ru-RU" dirty="0" smtClean="0"/>
          </a:p>
          <a:p>
            <a:r>
              <a:rPr lang="ru-RU" b="1" dirty="0" smtClean="0"/>
              <a:t> </a:t>
            </a:r>
            <a:endParaRPr lang="ru-RU" dirty="0" smtClean="0"/>
          </a:p>
          <a:p>
            <a:r>
              <a:rPr lang="ru-RU" b="1" dirty="0" smtClean="0"/>
              <a:t> </a:t>
            </a:r>
            <a:endParaRPr lang="ru-RU" dirty="0" smtClean="0"/>
          </a:p>
          <a:p>
            <a:r>
              <a:rPr lang="ru-RU" b="1" dirty="0" smtClean="0"/>
              <a:t> </a:t>
            </a:r>
            <a:endParaRPr lang="ru-RU" dirty="0" smtClean="0"/>
          </a:p>
          <a:p>
            <a:r>
              <a:rPr lang="ru-RU" b="1" dirty="0" smtClean="0"/>
              <a:t> </a:t>
            </a:r>
            <a:endParaRPr lang="ru-RU" dirty="0" smtClean="0"/>
          </a:p>
          <a:p>
            <a:r>
              <a:rPr lang="ru-RU" b="1" dirty="0" smtClean="0"/>
              <a:t> </a:t>
            </a:r>
            <a:endParaRPr lang="ru-RU" dirty="0" smtClean="0"/>
          </a:p>
          <a:p>
            <a:r>
              <a:rPr lang="ru-RU" b="1" dirty="0" smtClean="0"/>
              <a:t> </a:t>
            </a:r>
            <a:endParaRPr lang="ru-RU" dirty="0" smtClean="0"/>
          </a:p>
          <a:p>
            <a:r>
              <a:rPr lang="ru-RU" b="1" dirty="0" smtClean="0"/>
              <a:t> </a:t>
            </a:r>
            <a:endParaRPr lang="ru-RU" dirty="0" smtClean="0"/>
          </a:p>
          <a:p>
            <a:r>
              <a:rPr lang="ru-RU" b="1" dirty="0" smtClean="0"/>
              <a:t> </a:t>
            </a:r>
            <a:endParaRPr lang="ru-RU" dirty="0" smtClean="0"/>
          </a:p>
          <a:p>
            <a:r>
              <a:rPr lang="ru-RU" b="1" dirty="0" smtClean="0"/>
              <a:t> </a:t>
            </a:r>
            <a:endParaRPr lang="ru-RU" dirty="0" smtClean="0"/>
          </a:p>
          <a:p>
            <a:r>
              <a:rPr lang="ru-RU" b="1" dirty="0" smtClean="0"/>
              <a:t> </a:t>
            </a:r>
            <a:endParaRPr lang="ru-RU" dirty="0" smtClean="0"/>
          </a:p>
          <a:p>
            <a:r>
              <a:rPr lang="ru-RU" b="1" dirty="0" smtClean="0"/>
              <a:t> </a:t>
            </a:r>
            <a:endParaRPr lang="ru-RU" dirty="0" smtClean="0"/>
          </a:p>
          <a:p>
            <a:r>
              <a:rPr lang="ru-RU" b="1" dirty="0" smtClean="0"/>
              <a:t> </a:t>
            </a:r>
            <a:endParaRPr lang="ru-RU" dirty="0" smtClean="0"/>
          </a:p>
          <a:p>
            <a:r>
              <a:rPr lang="ru-RU" b="1" dirty="0" smtClean="0"/>
              <a:t> </a:t>
            </a:r>
            <a:endParaRPr lang="ru-RU" dirty="0" smtClean="0"/>
          </a:p>
          <a:p>
            <a:r>
              <a:rPr lang="ru-RU" b="1" dirty="0" smtClean="0"/>
              <a:t> </a:t>
            </a:r>
            <a:endParaRPr lang="ru-RU" dirty="0" smtClean="0"/>
          </a:p>
          <a:p>
            <a:r>
              <a:rPr lang="ru-RU" b="1" dirty="0" smtClean="0"/>
              <a:t> </a:t>
            </a:r>
            <a:endParaRPr lang="ru-RU" dirty="0" smtClean="0"/>
          </a:p>
          <a:p>
            <a:endParaRPr lang="ru-RU" dirty="0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ru-RU" dirty="0" smtClean="0"/>
              <a:t>Заболевания, передаваемые через рыбу</a:t>
            </a:r>
            <a:endParaRPr lang="ru-RU" dirty="0"/>
          </a:p>
        </p:txBody>
      </p:sp>
    </p:spTree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</p:spTree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</p:spTree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</p:spTree>
  </p:cSld>
  <p:clrMapOvr>
    <a:masterClrMapping/>
  </p:clrMapOvr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</p:spTree>
  </p:cSld>
  <p:clrMapOvr>
    <a:masterClrMapping/>
  </p:clrMapOvr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</p:spTree>
  </p:cSld>
  <p:clrMapOvr>
    <a:masterClrMapping/>
  </p:clrMapOvr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</p:spTree>
  </p:cSld>
  <p:clrMapOvr>
    <a:masterClrMapping/>
  </p:clrMapOvr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</p:spTree>
  </p:cSld>
  <p:clrMapOvr>
    <a:masterClrMapping/>
  </p:clrMapOvr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</p:spTree>
  </p:cSld>
  <p:clrMapOvr>
    <a:masterClrMapping/>
  </p:clrMapOvr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</p:spTree>
  </p:cSld>
  <p:clrMapOvr>
    <a:masterClrMapping/>
  </p:clrMapOvr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</p:spTree>
  </p:cSld>
  <p:clrMapOvr>
    <a:masterClrMapping/>
  </p:clrMapOvr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</p:spTree>
  </p:cSld>
  <p:clrMapOvr>
    <a:masterClrMapping/>
  </p:clrMapOvr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</p:spTree>
  </p:cSld>
  <p:clrMapOvr>
    <a:masterClrMapping/>
  </p:clrMapOvr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</p:spTree>
  </p:cSld>
  <p:clrMapOvr>
    <a:masterClrMapping/>
  </p:clrMapOvr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</p:spTree>
  </p:cSld>
  <p:clrMapOvr>
    <a:masterClrMapping/>
  </p:clrMapOvr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</p:spTree>
  </p:cSld>
  <p:clrMapOvr>
    <a:masterClrMapping/>
  </p:clrMapOvr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</p:spTree>
  </p:cSld>
  <p:clrMapOvr>
    <a:masterClrMapping/>
  </p:clrMapOvr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ctr"/>
            <a:r>
              <a:rPr lang="ru-RU" sz="3200" b="1" dirty="0" smtClean="0">
                <a:latin typeface="Times New Roman" pitchFamily="18" charset="0"/>
                <a:cs typeface="Times New Roman" pitchFamily="18" charset="0"/>
              </a:rPr>
              <a:t>1. Трихинеллез возникает наиболее часто при употреблении в пищу </a:t>
            </a:r>
            <a:r>
              <a:rPr lang="ru-RU" sz="3200" b="1" dirty="0" err="1" smtClean="0">
                <a:latin typeface="Times New Roman" pitchFamily="18" charset="0"/>
                <a:cs typeface="Times New Roman" pitchFamily="18" charset="0"/>
              </a:rPr>
              <a:t>непрожаренной</a:t>
            </a:r>
            <a:r>
              <a:rPr lang="ru-RU" sz="3200" b="1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3200" b="1" dirty="0" err="1" smtClean="0">
                <a:latin typeface="Times New Roman" pitchFamily="18" charset="0"/>
                <a:cs typeface="Times New Roman" pitchFamily="18" charset="0"/>
              </a:rPr>
              <a:t>инвазированной</a:t>
            </a:r>
            <a:r>
              <a:rPr lang="ru-RU" sz="3200" b="1" dirty="0" smtClean="0">
                <a:latin typeface="Times New Roman" pitchFamily="18" charset="0"/>
                <a:cs typeface="Times New Roman" pitchFamily="18" charset="0"/>
              </a:rPr>
              <a:t>:</a:t>
            </a:r>
            <a:endParaRPr lang="ru-RU" sz="3200" dirty="0" smtClean="0">
              <a:latin typeface="Times New Roman" pitchFamily="18" charset="0"/>
              <a:cs typeface="Times New Roman" pitchFamily="18" charset="0"/>
            </a:endParaRPr>
          </a:p>
          <a:p>
            <a:pPr marL="624078" indent="-514350">
              <a:buFont typeface="+mj-lt"/>
              <a:buAutoNum type="arabicPeriod"/>
            </a:pPr>
            <a:r>
              <a:rPr lang="ru-RU" sz="3200" dirty="0" smtClean="0">
                <a:latin typeface="Times New Roman" pitchFamily="18" charset="0"/>
                <a:cs typeface="Times New Roman" pitchFamily="18" charset="0"/>
              </a:rPr>
              <a:t>свинины</a:t>
            </a:r>
          </a:p>
          <a:p>
            <a:pPr marL="624078" indent="-514350">
              <a:buFont typeface="+mj-lt"/>
              <a:buAutoNum type="arabicPeriod"/>
            </a:pPr>
            <a:r>
              <a:rPr lang="ru-RU" sz="3200" dirty="0" smtClean="0">
                <a:latin typeface="Times New Roman" pitchFamily="18" charset="0"/>
                <a:cs typeface="Times New Roman" pitchFamily="18" charset="0"/>
              </a:rPr>
              <a:t>конины</a:t>
            </a:r>
          </a:p>
          <a:p>
            <a:pPr marL="624078" indent="-514350">
              <a:buFont typeface="+mj-lt"/>
              <a:buAutoNum type="arabicPeriod"/>
            </a:pPr>
            <a:r>
              <a:rPr lang="ru-RU" sz="3200" dirty="0" smtClean="0">
                <a:latin typeface="Times New Roman" pitchFamily="18" charset="0"/>
                <a:cs typeface="Times New Roman" pitchFamily="18" charset="0"/>
              </a:rPr>
              <a:t>говядины</a:t>
            </a:r>
          </a:p>
          <a:p>
            <a:pPr marL="624078" indent="-514350">
              <a:buFont typeface="+mj-lt"/>
              <a:buAutoNum type="arabicPeriod"/>
            </a:pPr>
            <a:r>
              <a:rPr lang="ru-RU" sz="3200" dirty="0" smtClean="0">
                <a:latin typeface="Times New Roman" pitchFamily="18" charset="0"/>
                <a:cs typeface="Times New Roman" pitchFamily="18" charset="0"/>
              </a:rPr>
              <a:t>баранины</a:t>
            </a:r>
          </a:p>
          <a:p>
            <a:pPr>
              <a:buNone/>
            </a:pPr>
            <a:endParaRPr lang="ru-RU" sz="32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endParaRPr lang="ru-RU" dirty="0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dirty="0" smtClean="0"/>
              <a:t> </a:t>
            </a:r>
            <a:r>
              <a:rPr lang="ru-RU" dirty="0" smtClean="0"/>
              <a:t>Итоговый контроль</a:t>
            </a:r>
            <a:endParaRPr lang="ru-RU" dirty="0"/>
          </a:p>
        </p:txBody>
      </p:sp>
    </p:spTree>
  </p:cSld>
  <p:clrMapOvr>
    <a:masterClrMapping/>
  </p:clrMapOvr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 fontScale="92500"/>
          </a:bodyPr>
          <a:lstStyle/>
          <a:p>
            <a:pPr algn="ctr"/>
            <a:r>
              <a:rPr lang="ru-RU" sz="3200" b="1" dirty="0" smtClean="0">
                <a:latin typeface="Times New Roman" pitchFamily="18" charset="0"/>
                <a:cs typeface="Times New Roman" pitchFamily="18" charset="0"/>
              </a:rPr>
              <a:t>2. Гниение пищевых продуктов - результат:</a:t>
            </a:r>
            <a:endParaRPr lang="ru-RU" sz="3200" dirty="0" smtClean="0">
              <a:latin typeface="Times New Roman" pitchFamily="18" charset="0"/>
              <a:cs typeface="Times New Roman" pitchFamily="18" charset="0"/>
            </a:endParaRPr>
          </a:p>
          <a:p>
            <a:pPr marL="624078" indent="-514350">
              <a:buFont typeface="+mj-lt"/>
              <a:buAutoNum type="arabicPeriod"/>
            </a:pPr>
            <a:r>
              <a:rPr lang="ru-RU" sz="3200" dirty="0" smtClean="0">
                <a:latin typeface="Times New Roman" pitchFamily="18" charset="0"/>
                <a:cs typeface="Times New Roman" pitchFamily="18" charset="0"/>
              </a:rPr>
              <a:t> жизнедеятельности микроорганизмов</a:t>
            </a:r>
          </a:p>
          <a:p>
            <a:pPr marL="624078" indent="-514350">
              <a:buFont typeface="+mj-lt"/>
              <a:buAutoNum type="arabicPeriod"/>
            </a:pPr>
            <a:r>
              <a:rPr lang="ru-RU" sz="3200" dirty="0" smtClean="0">
                <a:latin typeface="Times New Roman" pitchFamily="18" charset="0"/>
                <a:cs typeface="Times New Roman" pitchFamily="18" charset="0"/>
              </a:rPr>
              <a:t> химического взаимодействия пищевого продукта с воздухом</a:t>
            </a:r>
          </a:p>
          <a:p>
            <a:pPr marL="624078" indent="-514350">
              <a:buFont typeface="+mj-lt"/>
              <a:buAutoNum type="arabicPeriod"/>
            </a:pPr>
            <a:r>
              <a:rPr lang="ru-RU" sz="3200" dirty="0" smtClean="0">
                <a:latin typeface="Times New Roman" pitchFamily="18" charset="0"/>
                <a:cs typeface="Times New Roman" pitchFamily="18" charset="0"/>
              </a:rPr>
              <a:t> физического воздействия солнечных лучей</a:t>
            </a:r>
          </a:p>
          <a:p>
            <a:pPr marL="624078" indent="-514350">
              <a:buFont typeface="+mj-lt"/>
              <a:buAutoNum type="arabicPeriod"/>
            </a:pPr>
            <a:r>
              <a:rPr lang="ru-RU" sz="3200" dirty="0" smtClean="0">
                <a:latin typeface="Times New Roman" pitchFamily="18" charset="0"/>
                <a:cs typeface="Times New Roman" pitchFamily="18" charset="0"/>
              </a:rPr>
              <a:t> химического взаимодействия пищевых веществ</a:t>
            </a:r>
          </a:p>
          <a:p>
            <a:pPr>
              <a:buNone/>
            </a:pPr>
            <a:r>
              <a:rPr lang="ru-RU" dirty="0" smtClean="0"/>
              <a:t> </a:t>
            </a:r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dirty="0" smtClean="0"/>
              <a:t>Итоговый контроль</a:t>
            </a:r>
            <a:endParaRPr lang="ru-RU" dirty="0"/>
          </a:p>
        </p:txBody>
      </p:sp>
    </p:spTree>
  </p:cSld>
  <p:clrMapOvr>
    <a:masterClrMapping/>
  </p:clrMapOvr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endParaRPr lang="ru-RU" dirty="0" smtClean="0"/>
          </a:p>
          <a:p>
            <a:pPr>
              <a:buNone/>
            </a:pPr>
            <a:r>
              <a:rPr lang="ru-RU" dirty="0" smtClean="0"/>
              <a:t> </a:t>
            </a:r>
          </a:p>
          <a:p>
            <a:pPr algn="ctr"/>
            <a:r>
              <a:rPr lang="ru-RU" b="1" dirty="0" smtClean="0"/>
              <a:t>3.При обнаружении менее 3 финн (личиночные формы бычьего или свиного цепня) на 40 см2, мясо:</a:t>
            </a:r>
            <a:endParaRPr lang="ru-RU" dirty="0" smtClean="0"/>
          </a:p>
          <a:p>
            <a:pPr marL="624078" indent="-514350">
              <a:buFont typeface="+mj-lt"/>
              <a:buAutoNum type="arabicPeriod"/>
            </a:pPr>
            <a:r>
              <a:rPr lang="ru-RU" dirty="0" smtClean="0"/>
              <a:t> подлежит технической утилизации</a:t>
            </a:r>
          </a:p>
          <a:p>
            <a:pPr marL="624078" indent="-514350">
              <a:buFont typeface="+mj-lt"/>
              <a:buAutoNum type="arabicPeriod"/>
            </a:pPr>
            <a:r>
              <a:rPr lang="ru-RU" dirty="0" smtClean="0"/>
              <a:t> считается условно годным</a:t>
            </a:r>
          </a:p>
          <a:p>
            <a:pPr marL="624078" indent="-514350">
              <a:buFont typeface="+mj-lt"/>
              <a:buAutoNum type="arabicPeriod"/>
            </a:pPr>
            <a:r>
              <a:rPr lang="ru-RU" dirty="0" smtClean="0"/>
              <a:t> может использоваться в пищу без ограничений</a:t>
            </a:r>
          </a:p>
          <a:p>
            <a:pPr>
              <a:buNone/>
            </a:pPr>
            <a:endParaRPr lang="ru-RU" dirty="0" smtClean="0"/>
          </a:p>
          <a:p>
            <a:endParaRPr lang="ru-RU" dirty="0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dirty="0" smtClean="0"/>
              <a:t>Итоговый контроль</a:t>
            </a:r>
            <a:endParaRPr lang="ru-RU" dirty="0"/>
          </a:p>
        </p:txBody>
      </p:sp>
    </p:spTree>
  </p:cSld>
  <p:clrMapOvr>
    <a:masterClrMapping/>
  </p:clrMapOvr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endParaRPr lang="ru-RU" dirty="0" smtClean="0"/>
          </a:p>
          <a:p>
            <a:pPr>
              <a:buNone/>
            </a:pPr>
            <a:r>
              <a:rPr lang="ru-RU" dirty="0" smtClean="0"/>
              <a:t> </a:t>
            </a:r>
          </a:p>
          <a:p>
            <a:pPr algn="ctr"/>
            <a:r>
              <a:rPr lang="ru-RU" sz="3600" b="1" dirty="0" smtClean="0">
                <a:latin typeface="Times New Roman" pitchFamily="18" charset="0"/>
                <a:cs typeface="Times New Roman" pitchFamily="18" charset="0"/>
              </a:rPr>
              <a:t>4. Для жарки лучше всего использовать ###.</a:t>
            </a:r>
            <a:endParaRPr lang="ru-RU" sz="3600" dirty="0" smtClean="0">
              <a:latin typeface="Times New Roman" pitchFamily="18" charset="0"/>
              <a:cs typeface="Times New Roman" pitchFamily="18" charset="0"/>
            </a:endParaRPr>
          </a:p>
          <a:p>
            <a:pPr algn="ctr"/>
            <a:endParaRPr lang="ru-RU" sz="3600" dirty="0" smtClean="0">
              <a:latin typeface="Times New Roman" pitchFamily="18" charset="0"/>
              <a:cs typeface="Times New Roman" pitchFamily="18" charset="0"/>
            </a:endParaRPr>
          </a:p>
          <a:p>
            <a:pPr algn="ctr"/>
            <a:r>
              <a:rPr lang="ru-RU" sz="3600" b="1" dirty="0" smtClean="0">
                <a:latin typeface="Times New Roman" pitchFamily="18" charset="0"/>
                <a:cs typeface="Times New Roman" pitchFamily="18" charset="0"/>
              </a:rPr>
              <a:t>5. Яйца водоплавающей птицы чаще могут быть причиной ###.</a:t>
            </a:r>
            <a:endParaRPr lang="ru-RU" sz="36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r>
              <a:rPr lang="ru-RU" dirty="0" smtClean="0"/>
              <a:t> </a:t>
            </a:r>
          </a:p>
          <a:p>
            <a:endParaRPr lang="ru-RU" dirty="0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dirty="0" smtClean="0"/>
              <a:t>Итоговый контроль</a:t>
            </a:r>
            <a:endParaRPr lang="ru-RU" dirty="0"/>
          </a:p>
        </p:txBody>
      </p:sp>
    </p:spTree>
  </p:cSld>
  <p:clrMapOvr>
    <a:masterClrMapping/>
  </p:clrMapOvr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>
              <a:buNone/>
            </a:pPr>
            <a:r>
              <a:rPr lang="ru-RU" dirty="0" smtClean="0"/>
              <a:t> </a:t>
            </a:r>
          </a:p>
          <a:p>
            <a:pPr algn="ctr"/>
            <a:r>
              <a:rPr lang="ru-RU" sz="2600" b="1" dirty="0" smtClean="0">
                <a:latin typeface="Times New Roman" pitchFamily="18" charset="0"/>
                <a:cs typeface="Times New Roman" pitchFamily="18" charset="0"/>
              </a:rPr>
              <a:t>6. Метод исследования, определяющий цвет, запах, вкус пищевых продуктов, называется</a:t>
            </a:r>
            <a:r>
              <a:rPr lang="ru-RU" sz="2600" dirty="0" smtClean="0">
                <a:latin typeface="Times New Roman" pitchFamily="18" charset="0"/>
                <a:cs typeface="Times New Roman" pitchFamily="18" charset="0"/>
              </a:rPr>
              <a:t> ###.</a:t>
            </a:r>
          </a:p>
          <a:p>
            <a:pPr algn="ctr">
              <a:buNone/>
            </a:pPr>
            <a:endParaRPr lang="ru-RU" sz="2600" dirty="0" smtClean="0">
              <a:latin typeface="Times New Roman" pitchFamily="18" charset="0"/>
              <a:cs typeface="Times New Roman" pitchFamily="18" charset="0"/>
            </a:endParaRPr>
          </a:p>
          <a:p>
            <a:pPr algn="ctr"/>
            <a:r>
              <a:rPr lang="ru-RU" sz="2600" b="1" dirty="0" smtClean="0">
                <a:latin typeface="Times New Roman" pitchFamily="18" charset="0"/>
                <a:cs typeface="Times New Roman" pitchFamily="18" charset="0"/>
              </a:rPr>
              <a:t>7. Метод исследования, определяющий в пищевых продуктах кислотность, влажность, плотность, содержание пестицидов, называется ###.</a:t>
            </a:r>
            <a:endParaRPr lang="ru-RU" sz="2600" dirty="0" smtClean="0">
              <a:latin typeface="Times New Roman" pitchFamily="18" charset="0"/>
              <a:cs typeface="Times New Roman" pitchFamily="18" charset="0"/>
            </a:endParaRPr>
          </a:p>
          <a:p>
            <a:pPr algn="ctr">
              <a:buNone/>
            </a:pPr>
            <a:r>
              <a:rPr lang="ru-RU" sz="2600" dirty="0" smtClean="0">
                <a:latin typeface="Times New Roman" pitchFamily="18" charset="0"/>
                <a:cs typeface="Times New Roman" pitchFamily="18" charset="0"/>
              </a:rPr>
              <a:t> </a:t>
            </a:r>
          </a:p>
          <a:p>
            <a:pPr algn="ctr"/>
            <a:r>
              <a:rPr lang="ru-RU" sz="2600" b="1" dirty="0" smtClean="0">
                <a:latin typeface="Times New Roman" pitchFamily="18" charset="0"/>
                <a:cs typeface="Times New Roman" pitchFamily="18" charset="0"/>
              </a:rPr>
              <a:t>8. Метод исследования, определяющий в пищевых продуктах качественный и количественный состав микроорганизмов, называется ###.</a:t>
            </a:r>
            <a:endParaRPr lang="ru-RU" sz="26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endParaRPr lang="ru-RU" dirty="0" smtClean="0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dirty="0" smtClean="0"/>
              <a:t>Итоговый контроль</a:t>
            </a:r>
            <a:endParaRPr lang="ru-RU" dirty="0"/>
          </a:p>
        </p:txBody>
      </p:sp>
    </p:spTree>
  </p:cSld>
  <p:clrMapOvr>
    <a:masterClrMapping/>
  </p:clrMapOvr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ctr"/>
            <a:r>
              <a:rPr lang="ru-RU" sz="3200" b="1" dirty="0" smtClean="0">
                <a:latin typeface="Times New Roman" pitchFamily="18" charset="0"/>
                <a:cs typeface="Times New Roman" pitchFamily="18" charset="0"/>
              </a:rPr>
              <a:t>9. При оценке пищевой ценности продуктов учитывают:</a:t>
            </a:r>
          </a:p>
          <a:p>
            <a:pPr marL="624078" indent="-514350" algn="ctr">
              <a:buFont typeface="+mj-lt"/>
              <a:buAutoNum type="arabicPeriod"/>
            </a:pPr>
            <a:r>
              <a:rPr lang="ru-RU" sz="3200" dirty="0" smtClean="0">
                <a:latin typeface="Times New Roman" pitchFamily="18" charset="0"/>
                <a:cs typeface="Times New Roman" pitchFamily="18" charset="0"/>
              </a:rPr>
              <a:t>органический состав (белки, жиры, углеводы), содержание витаминов и минеральных веществ</a:t>
            </a:r>
          </a:p>
          <a:p>
            <a:pPr marL="624078" indent="-514350">
              <a:buFont typeface="+mj-lt"/>
              <a:buAutoNum type="arabicPeriod"/>
            </a:pPr>
            <a:r>
              <a:rPr lang="ru-RU" sz="3200" dirty="0" smtClean="0">
                <a:latin typeface="Times New Roman" pitchFamily="18" charset="0"/>
                <a:cs typeface="Times New Roman" pitchFamily="18" charset="0"/>
              </a:rPr>
              <a:t>органолептические свойства</a:t>
            </a:r>
          </a:p>
          <a:p>
            <a:pPr marL="624078" indent="-514350">
              <a:buFont typeface="+mj-lt"/>
              <a:buAutoNum type="arabicPeriod"/>
            </a:pPr>
            <a:r>
              <a:rPr lang="ru-RU" sz="3200" dirty="0" smtClean="0">
                <a:latin typeface="Times New Roman" pitchFamily="18" charset="0"/>
                <a:cs typeface="Times New Roman" pitchFamily="18" charset="0"/>
              </a:rPr>
              <a:t>усвояемость продуктов</a:t>
            </a:r>
          </a:p>
          <a:p>
            <a:pPr marL="624078" indent="-514350">
              <a:buFont typeface="+mj-lt"/>
              <a:buAutoNum type="arabicPeriod"/>
            </a:pPr>
            <a:r>
              <a:rPr lang="ru-RU" sz="3200" dirty="0" smtClean="0">
                <a:latin typeface="Times New Roman" pitchFamily="18" charset="0"/>
                <a:cs typeface="Times New Roman" pitchFamily="18" charset="0"/>
              </a:rPr>
              <a:t> безвредность</a:t>
            </a:r>
          </a:p>
          <a:p>
            <a:pPr>
              <a:buNone/>
            </a:pPr>
            <a:endParaRPr lang="ru-RU" dirty="0" smtClean="0"/>
          </a:p>
          <a:p>
            <a:endParaRPr lang="ru-RU" dirty="0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dirty="0" smtClean="0"/>
              <a:t>Итоговый контроль</a:t>
            </a:r>
            <a:endParaRPr lang="ru-RU" dirty="0"/>
          </a:p>
        </p:txBody>
      </p:sp>
    </p:spTree>
  </p:cSld>
  <p:clrMapOvr>
    <a:masterClrMapping/>
  </p:clrMapOvr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 fontScale="92500"/>
          </a:bodyPr>
          <a:lstStyle/>
          <a:p>
            <a:pPr>
              <a:buNone/>
            </a:pPr>
            <a:r>
              <a:rPr lang="ru-RU" dirty="0" smtClean="0"/>
              <a:t> </a:t>
            </a:r>
          </a:p>
          <a:p>
            <a:pPr algn="ctr"/>
            <a:r>
              <a:rPr lang="ru-RU" sz="3200" b="1" dirty="0" smtClean="0">
                <a:latin typeface="Times New Roman" pitchFamily="18" charset="0"/>
                <a:cs typeface="Times New Roman" pitchFamily="18" charset="0"/>
              </a:rPr>
              <a:t>10. Пищевая ценность жиров растительного происхождения обусловлена:</a:t>
            </a:r>
            <a:endParaRPr lang="ru-RU" sz="3200" dirty="0" smtClean="0">
              <a:latin typeface="Times New Roman" pitchFamily="18" charset="0"/>
              <a:cs typeface="Times New Roman" pitchFamily="18" charset="0"/>
            </a:endParaRPr>
          </a:p>
          <a:p>
            <a:pPr marL="624078" indent="-514350">
              <a:buFont typeface="+mj-lt"/>
              <a:buAutoNum type="arabicPeriod"/>
            </a:pPr>
            <a:r>
              <a:rPr lang="ru-RU" sz="3200" dirty="0" smtClean="0">
                <a:latin typeface="Times New Roman" pitchFamily="18" charset="0"/>
                <a:cs typeface="Times New Roman" pitchFamily="18" charset="0"/>
              </a:rPr>
              <a:t> хорошей усвояемостью</a:t>
            </a:r>
          </a:p>
          <a:p>
            <a:pPr marL="624078" indent="-514350">
              <a:buFont typeface="+mj-lt"/>
              <a:buAutoNum type="arabicPeriod"/>
            </a:pPr>
            <a:r>
              <a:rPr lang="ru-RU" sz="3200" dirty="0" smtClean="0">
                <a:latin typeface="Times New Roman" pitchFamily="18" charset="0"/>
                <a:cs typeface="Times New Roman" pitchFamily="18" charset="0"/>
              </a:rPr>
              <a:t>высокой энергетической ценностью</a:t>
            </a:r>
          </a:p>
          <a:p>
            <a:pPr marL="624078" indent="-514350">
              <a:buFont typeface="+mj-lt"/>
              <a:buAutoNum type="arabicPeriod"/>
            </a:pPr>
            <a:r>
              <a:rPr lang="ru-RU" sz="3200" dirty="0" smtClean="0">
                <a:latin typeface="Times New Roman" pitchFamily="18" charset="0"/>
                <a:cs typeface="Times New Roman" pitchFamily="18" charset="0"/>
              </a:rPr>
              <a:t> хорошими органолептическими свойствами</a:t>
            </a:r>
          </a:p>
          <a:p>
            <a:pPr marL="624078" indent="-514350">
              <a:buFont typeface="+mj-lt"/>
              <a:buAutoNum type="arabicPeriod"/>
            </a:pPr>
            <a:r>
              <a:rPr lang="ru-RU" sz="3200" dirty="0" smtClean="0">
                <a:latin typeface="Times New Roman" pitchFamily="18" charset="0"/>
                <a:cs typeface="Times New Roman" pitchFamily="18" charset="0"/>
              </a:rPr>
              <a:t> высоким содержанием витаминов А и 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D</a:t>
            </a:r>
            <a:endParaRPr lang="ru-RU" sz="3200" dirty="0" smtClean="0">
              <a:latin typeface="Times New Roman" pitchFamily="18" charset="0"/>
              <a:cs typeface="Times New Roman" pitchFamily="18" charset="0"/>
            </a:endParaRPr>
          </a:p>
          <a:p>
            <a:pPr marL="624078" indent="-514350">
              <a:buFont typeface="+mj-lt"/>
              <a:buAutoNum type="arabicPeriod"/>
            </a:pPr>
            <a:r>
              <a:rPr lang="ru-RU" sz="3200" dirty="0" smtClean="0">
                <a:latin typeface="Times New Roman" pitchFamily="18" charset="0"/>
                <a:cs typeface="Times New Roman" pitchFamily="18" charset="0"/>
              </a:rPr>
              <a:t> содержанием полиненасыщенных жирных кислот</a:t>
            </a:r>
          </a:p>
          <a:p>
            <a:pPr>
              <a:buNone/>
            </a:pPr>
            <a:endParaRPr lang="ru-RU" dirty="0" smtClean="0"/>
          </a:p>
          <a:p>
            <a:endParaRPr lang="ru-RU" dirty="0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dirty="0" smtClean="0"/>
              <a:t>Итоговый контроль</a:t>
            </a:r>
            <a:endParaRPr lang="ru-RU" dirty="0"/>
          </a:p>
        </p:txBody>
      </p:sp>
    </p:spTree>
  </p:cSld>
  <p:clrMapOvr>
    <a:masterClrMapping/>
  </p:clrMapOvr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500034" y="1500174"/>
            <a:ext cx="8229600" cy="4525963"/>
          </a:xfrm>
        </p:spPr>
        <p:txBody>
          <a:bodyPr>
            <a:normAutofit/>
          </a:bodyPr>
          <a:lstStyle/>
          <a:p>
            <a:endParaRPr lang="ru-RU" dirty="0" smtClean="0"/>
          </a:p>
          <a:p>
            <a:pPr algn="ctr"/>
            <a:r>
              <a:rPr lang="ru-RU" b="1" dirty="0" smtClean="0"/>
              <a:t>11. Показатели доброкачественности продуктов питания:</a:t>
            </a:r>
            <a:endParaRPr lang="ru-RU" dirty="0" smtClean="0"/>
          </a:p>
          <a:p>
            <a:pPr marL="624078" indent="-514350">
              <a:buFont typeface="+mj-lt"/>
              <a:buAutoNum type="arabicPeriod"/>
            </a:pPr>
            <a:r>
              <a:rPr lang="ru-RU" dirty="0" smtClean="0"/>
              <a:t> гниение</a:t>
            </a:r>
          </a:p>
          <a:p>
            <a:pPr marL="624078" indent="-514350">
              <a:buFont typeface="+mj-lt"/>
              <a:buAutoNum type="arabicPeriod"/>
            </a:pPr>
            <a:r>
              <a:rPr lang="ru-RU" dirty="0" smtClean="0"/>
              <a:t>гниение, брожение</a:t>
            </a:r>
          </a:p>
          <a:p>
            <a:pPr marL="624078" indent="-514350">
              <a:buFont typeface="+mj-lt"/>
              <a:buAutoNum type="arabicPeriod"/>
            </a:pPr>
            <a:r>
              <a:rPr lang="ru-RU" dirty="0" smtClean="0"/>
              <a:t>гниение, брожение, </a:t>
            </a:r>
            <a:r>
              <a:rPr lang="ru-RU" dirty="0" err="1" smtClean="0"/>
              <a:t>плесневение</a:t>
            </a:r>
            <a:endParaRPr lang="ru-RU" dirty="0" smtClean="0"/>
          </a:p>
          <a:p>
            <a:pPr marL="624078" indent="-514350">
              <a:buFont typeface="+mj-lt"/>
              <a:buAutoNum type="arabicPeriod"/>
            </a:pPr>
            <a:r>
              <a:rPr lang="ru-RU" dirty="0" smtClean="0"/>
              <a:t> гниение, брожение, </a:t>
            </a:r>
            <a:r>
              <a:rPr lang="ru-RU" dirty="0" err="1" smtClean="0"/>
              <a:t>плесневение</a:t>
            </a:r>
            <a:r>
              <a:rPr lang="ru-RU" dirty="0" smtClean="0"/>
              <a:t>, вредные механические примеси</a:t>
            </a:r>
          </a:p>
          <a:p>
            <a:endParaRPr lang="ru-RU" dirty="0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dirty="0" smtClean="0"/>
              <a:t>Итоговый контроль</a:t>
            </a:r>
            <a:endParaRPr lang="ru-RU" dirty="0"/>
          </a:p>
        </p:txBody>
      </p:sp>
    </p:spTree>
  </p:cSld>
  <p:clrMapOvr>
    <a:masterClrMapping/>
  </p:clrMapOvr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endParaRPr lang="ru-RU" dirty="0" smtClean="0"/>
          </a:p>
          <a:p>
            <a:pPr>
              <a:buNone/>
            </a:pPr>
            <a:r>
              <a:rPr lang="ru-RU" dirty="0" smtClean="0"/>
              <a:t> </a:t>
            </a:r>
          </a:p>
          <a:p>
            <a:pPr algn="ctr"/>
            <a:r>
              <a:rPr lang="ru-RU" sz="3600" b="1" dirty="0" smtClean="0"/>
              <a:t>12. Молоко считается несвежим при величине кислотности не более ### град. Т</a:t>
            </a:r>
            <a:endParaRPr lang="ru-RU" sz="3600" dirty="0" smtClean="0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dirty="0" smtClean="0"/>
              <a:t>Итоговый контроль</a:t>
            </a:r>
            <a:endParaRPr lang="ru-RU" dirty="0"/>
          </a:p>
        </p:txBody>
      </p:sp>
    </p:spTree>
  </p:cSld>
  <p:clrMapOvr>
    <a:masterClrMapping/>
  </p:clrMapOvr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endParaRPr lang="ru-RU" dirty="0" smtClean="0"/>
          </a:p>
          <a:p>
            <a:pPr>
              <a:buNone/>
            </a:pPr>
            <a:endParaRPr lang="ru-RU" dirty="0" smtClean="0"/>
          </a:p>
          <a:p>
            <a:pPr algn="ctr"/>
            <a:r>
              <a:rPr lang="ru-RU" b="1" dirty="0" smtClean="0"/>
              <a:t>13. Плотность цельного молока:</a:t>
            </a:r>
            <a:endParaRPr lang="ru-RU" dirty="0" smtClean="0"/>
          </a:p>
          <a:p>
            <a:pPr marL="624078" indent="-514350" algn="ctr">
              <a:buFont typeface="+mj-lt"/>
              <a:buAutoNum type="arabicPeriod"/>
            </a:pPr>
            <a:r>
              <a:rPr lang="ru-RU" dirty="0" smtClean="0"/>
              <a:t> 1,007-1,012</a:t>
            </a:r>
          </a:p>
          <a:p>
            <a:pPr marL="624078" indent="-514350" algn="ctr">
              <a:buFont typeface="+mj-lt"/>
              <a:buAutoNum type="arabicPeriod"/>
            </a:pPr>
            <a:r>
              <a:rPr lang="ru-RU" dirty="0" smtClean="0"/>
              <a:t> 1,014-1,019</a:t>
            </a:r>
          </a:p>
          <a:p>
            <a:pPr marL="624078" indent="-514350" algn="ctr">
              <a:buFont typeface="+mj-lt"/>
              <a:buAutoNum type="arabicPeriod"/>
            </a:pPr>
            <a:r>
              <a:rPr lang="ru-RU" dirty="0" smtClean="0"/>
              <a:t> 1,021-1,026</a:t>
            </a:r>
          </a:p>
          <a:p>
            <a:pPr marL="624078" indent="-514350" algn="ctr">
              <a:buFont typeface="+mj-lt"/>
              <a:buAutoNum type="arabicPeriod"/>
            </a:pPr>
            <a:r>
              <a:rPr lang="ru-RU" dirty="0" smtClean="0"/>
              <a:t>1,028-1,033</a:t>
            </a:r>
          </a:p>
          <a:p>
            <a:pPr marL="624078" indent="-514350" algn="ctr">
              <a:buFont typeface="+mj-lt"/>
              <a:buAutoNum type="arabicPeriod"/>
            </a:pPr>
            <a:r>
              <a:rPr lang="ru-RU" dirty="0" smtClean="0"/>
              <a:t>1,034-1,039</a:t>
            </a:r>
          </a:p>
          <a:p>
            <a:pPr>
              <a:buNone/>
            </a:pPr>
            <a:endParaRPr lang="ru-RU" dirty="0" smtClean="0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dirty="0" smtClean="0"/>
              <a:t>Итоговый контроль</a:t>
            </a:r>
            <a:endParaRPr lang="ru-RU" dirty="0"/>
          </a:p>
        </p:txBody>
      </p:sp>
    </p:spTree>
  </p:cSld>
  <p:clrMapOvr>
    <a:masterClrMapping/>
  </p:clrMapOvr>
</p:sld>
</file>

<file path=ppt/slides/slide6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 fontScale="25000" lnSpcReduction="20000"/>
          </a:bodyPr>
          <a:lstStyle/>
          <a:p>
            <a:pPr algn="ctr"/>
            <a:r>
              <a:rPr lang="ru-RU" sz="11200" b="1" dirty="0" smtClean="0">
                <a:latin typeface="Times New Roman" pitchFamily="18" charset="0"/>
                <a:cs typeface="Times New Roman" pitchFamily="18" charset="0"/>
              </a:rPr>
              <a:t>14.Установите соответствие основных источников </a:t>
            </a:r>
            <a:r>
              <a:rPr lang="ru-RU" sz="11200" b="1" dirty="0" err="1" smtClean="0">
                <a:latin typeface="Times New Roman" pitchFamily="18" charset="0"/>
                <a:cs typeface="Times New Roman" pitchFamily="18" charset="0"/>
              </a:rPr>
              <a:t>нутриентов</a:t>
            </a:r>
            <a:r>
              <a:rPr lang="ru-RU" sz="11200" b="1" dirty="0" smtClean="0">
                <a:latin typeface="Times New Roman" pitchFamily="18" charset="0"/>
                <a:cs typeface="Times New Roman" pitchFamily="18" charset="0"/>
              </a:rPr>
              <a:t>:</a:t>
            </a:r>
            <a:endParaRPr lang="ru-RU" sz="11200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en-US" sz="11200" dirty="0" smtClean="0">
                <a:latin typeface="Times New Roman" pitchFamily="18" charset="0"/>
                <a:cs typeface="Times New Roman" pitchFamily="18" charset="0"/>
              </a:rPr>
              <a:t>L</a:t>
            </a:r>
            <a:r>
              <a:rPr lang="ru-RU" sz="11200" dirty="0" smtClean="0">
                <a:latin typeface="Times New Roman" pitchFamily="18" charset="0"/>
                <a:cs typeface="Times New Roman" pitchFamily="18" charset="0"/>
              </a:rPr>
              <a:t>1: ПНЖК</a:t>
            </a:r>
          </a:p>
          <a:p>
            <a:r>
              <a:rPr lang="en-US" sz="11200" dirty="0" smtClean="0">
                <a:latin typeface="Times New Roman" pitchFamily="18" charset="0"/>
                <a:cs typeface="Times New Roman" pitchFamily="18" charset="0"/>
              </a:rPr>
              <a:t>L</a:t>
            </a:r>
            <a:r>
              <a:rPr lang="ru-RU" sz="11200" dirty="0" smtClean="0">
                <a:latin typeface="Times New Roman" pitchFamily="18" charset="0"/>
                <a:cs typeface="Times New Roman" pitchFamily="18" charset="0"/>
              </a:rPr>
              <a:t>2: пищевые волокна</a:t>
            </a:r>
          </a:p>
          <a:p>
            <a:r>
              <a:rPr lang="en-US" sz="11200" dirty="0" smtClean="0">
                <a:latin typeface="Times New Roman" pitchFamily="18" charset="0"/>
                <a:cs typeface="Times New Roman" pitchFamily="18" charset="0"/>
              </a:rPr>
              <a:t>L</a:t>
            </a:r>
            <a:r>
              <a:rPr lang="ru-RU" sz="11200" dirty="0" smtClean="0">
                <a:latin typeface="Times New Roman" pitchFamily="18" charset="0"/>
                <a:cs typeface="Times New Roman" pitchFamily="18" charset="0"/>
              </a:rPr>
              <a:t>3: тиамин</a:t>
            </a:r>
          </a:p>
          <a:p>
            <a:r>
              <a:rPr lang="en-US" sz="11200" dirty="0" smtClean="0">
                <a:latin typeface="Times New Roman" pitchFamily="18" charset="0"/>
                <a:cs typeface="Times New Roman" pitchFamily="18" charset="0"/>
              </a:rPr>
              <a:t>L</a:t>
            </a:r>
            <a:r>
              <a:rPr lang="ru-RU" sz="11200" dirty="0" smtClean="0">
                <a:latin typeface="Times New Roman" pitchFamily="18" charset="0"/>
                <a:cs typeface="Times New Roman" pitchFamily="18" charset="0"/>
              </a:rPr>
              <a:t>4: калий</a:t>
            </a:r>
          </a:p>
          <a:p>
            <a:r>
              <a:rPr lang="en-US" sz="11200" dirty="0" smtClean="0">
                <a:latin typeface="Times New Roman" pitchFamily="18" charset="0"/>
                <a:cs typeface="Times New Roman" pitchFamily="18" charset="0"/>
              </a:rPr>
              <a:t>L</a:t>
            </a:r>
            <a:r>
              <a:rPr lang="ru-RU" sz="11200" dirty="0" smtClean="0">
                <a:latin typeface="Times New Roman" pitchFamily="18" charset="0"/>
                <a:cs typeface="Times New Roman" pitchFamily="18" charset="0"/>
              </a:rPr>
              <a:t>5: железо</a:t>
            </a:r>
          </a:p>
          <a:p>
            <a:r>
              <a:rPr lang="en-US" sz="11200" dirty="0" smtClean="0">
                <a:latin typeface="Times New Roman" pitchFamily="18" charset="0"/>
                <a:cs typeface="Times New Roman" pitchFamily="18" charset="0"/>
              </a:rPr>
              <a:t>R</a:t>
            </a:r>
            <a:r>
              <a:rPr lang="ru-RU" sz="11200" dirty="0" smtClean="0">
                <a:latin typeface="Times New Roman" pitchFamily="18" charset="0"/>
                <a:cs typeface="Times New Roman" pitchFamily="18" charset="0"/>
              </a:rPr>
              <a:t>1: растительные масла, морепродукты</a:t>
            </a:r>
          </a:p>
          <a:p>
            <a:r>
              <a:rPr lang="en-US" sz="11200" dirty="0" smtClean="0">
                <a:latin typeface="Times New Roman" pitchFamily="18" charset="0"/>
                <a:cs typeface="Times New Roman" pitchFamily="18" charset="0"/>
              </a:rPr>
              <a:t>R</a:t>
            </a:r>
            <a:r>
              <a:rPr lang="ru-RU" sz="11200" dirty="0" smtClean="0">
                <a:latin typeface="Times New Roman" pitchFamily="18" charset="0"/>
                <a:cs typeface="Times New Roman" pitchFamily="18" charset="0"/>
              </a:rPr>
              <a:t>2: бобовые, зерновые</a:t>
            </a:r>
          </a:p>
          <a:p>
            <a:r>
              <a:rPr lang="en-US" sz="11200" dirty="0" smtClean="0">
                <a:latin typeface="Times New Roman" pitchFamily="18" charset="0"/>
                <a:cs typeface="Times New Roman" pitchFamily="18" charset="0"/>
              </a:rPr>
              <a:t>R</a:t>
            </a:r>
            <a:r>
              <a:rPr lang="ru-RU" sz="11200" dirty="0" smtClean="0">
                <a:latin typeface="Times New Roman" pitchFamily="18" charset="0"/>
                <a:cs typeface="Times New Roman" pitchFamily="18" charset="0"/>
              </a:rPr>
              <a:t>3: орехи</a:t>
            </a:r>
          </a:p>
          <a:p>
            <a:r>
              <a:rPr lang="en-US" sz="11200" dirty="0" smtClean="0">
                <a:latin typeface="Times New Roman" pitchFamily="18" charset="0"/>
                <a:cs typeface="Times New Roman" pitchFamily="18" charset="0"/>
              </a:rPr>
              <a:t>R</a:t>
            </a:r>
            <a:r>
              <a:rPr lang="ru-RU" sz="11200" dirty="0" smtClean="0">
                <a:latin typeface="Times New Roman" pitchFamily="18" charset="0"/>
                <a:cs typeface="Times New Roman" pitchFamily="18" charset="0"/>
              </a:rPr>
              <a:t>4: сухофрукты</a:t>
            </a:r>
          </a:p>
          <a:p>
            <a:r>
              <a:rPr lang="en-US" sz="11200" dirty="0" smtClean="0">
                <a:latin typeface="Times New Roman" pitchFamily="18" charset="0"/>
                <a:cs typeface="Times New Roman" pitchFamily="18" charset="0"/>
              </a:rPr>
              <a:t>R</a:t>
            </a:r>
            <a:r>
              <a:rPr lang="ru-RU" sz="11200" dirty="0" smtClean="0">
                <a:latin typeface="Times New Roman" pitchFamily="18" charset="0"/>
                <a:cs typeface="Times New Roman" pitchFamily="18" charset="0"/>
              </a:rPr>
              <a:t>5: мясопродукты</a:t>
            </a:r>
          </a:p>
          <a:p>
            <a:r>
              <a:rPr lang="en-US" sz="11200" dirty="0" smtClean="0">
                <a:latin typeface="Times New Roman" pitchFamily="18" charset="0"/>
                <a:cs typeface="Times New Roman" pitchFamily="18" charset="0"/>
              </a:rPr>
              <a:t>R</a:t>
            </a:r>
            <a:r>
              <a:rPr lang="ru-RU" sz="11200" dirty="0" smtClean="0">
                <a:latin typeface="Times New Roman" pitchFamily="18" charset="0"/>
                <a:cs typeface="Times New Roman" pitchFamily="18" charset="0"/>
              </a:rPr>
              <a:t>6: зерновые, орехи, морепродукты</a:t>
            </a:r>
          </a:p>
          <a:p>
            <a:r>
              <a:rPr lang="ru-RU" sz="11200" dirty="0" smtClean="0">
                <a:latin typeface="Times New Roman" pitchFamily="18" charset="0"/>
                <a:cs typeface="Times New Roman" pitchFamily="18" charset="0"/>
              </a:rPr>
              <a:t> </a:t>
            </a:r>
          </a:p>
          <a:p>
            <a:endParaRPr lang="ru-RU" dirty="0" smtClean="0"/>
          </a:p>
          <a:p>
            <a:r>
              <a:rPr lang="ru-RU" b="1" dirty="0" smtClean="0"/>
              <a:t> </a:t>
            </a:r>
            <a:endParaRPr lang="ru-RU" dirty="0" smtClean="0"/>
          </a:p>
          <a:p>
            <a:endParaRPr lang="ru-RU" dirty="0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dirty="0" smtClean="0"/>
              <a:t>Итоговый контроль</a:t>
            </a:r>
            <a:endParaRPr lang="ru-RU" dirty="0"/>
          </a:p>
        </p:txBody>
      </p:sp>
    </p:spTree>
  </p:cSld>
  <p:clrMapOvr>
    <a:masterClrMapping/>
  </p:clrMapOvr>
</p:sld>
</file>

<file path=ppt/slides/slide6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ru-RU" dirty="0" smtClean="0"/>
              <a:t> </a:t>
            </a:r>
          </a:p>
          <a:p>
            <a:pPr algn="ctr"/>
            <a:r>
              <a:rPr lang="ru-RU" b="1" dirty="0" smtClean="0"/>
              <a:t>15. Последовательность этапов гигиенической оценки качества пищевых продуктов</a:t>
            </a:r>
            <a:endParaRPr lang="ru-RU" dirty="0" smtClean="0"/>
          </a:p>
          <a:p>
            <a:pPr>
              <a:buNone/>
            </a:pPr>
            <a:r>
              <a:rPr lang="ru-RU" dirty="0" smtClean="0"/>
              <a:t>1: санитарный анализ партии пищевых продуктов</a:t>
            </a:r>
          </a:p>
          <a:p>
            <a:pPr>
              <a:buNone/>
            </a:pPr>
            <a:r>
              <a:rPr lang="ru-RU" dirty="0" smtClean="0"/>
              <a:t>2: оценка условий хранения продуктов</a:t>
            </a:r>
          </a:p>
          <a:p>
            <a:pPr>
              <a:buNone/>
            </a:pPr>
            <a:r>
              <a:rPr lang="ru-RU" dirty="0" smtClean="0"/>
              <a:t>3: оценка состояния тары</a:t>
            </a:r>
          </a:p>
          <a:p>
            <a:pPr>
              <a:buNone/>
            </a:pPr>
            <a:r>
              <a:rPr lang="ru-RU" dirty="0" smtClean="0"/>
              <a:t>4: отбор пробы</a:t>
            </a:r>
          </a:p>
          <a:p>
            <a:pPr>
              <a:buNone/>
            </a:pPr>
            <a:r>
              <a:rPr lang="ru-RU" dirty="0" smtClean="0"/>
              <a:t> </a:t>
            </a:r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dirty="0" smtClean="0"/>
              <a:t>Итоговый контроль</a:t>
            </a:r>
            <a:endParaRPr lang="ru-RU" dirty="0"/>
          </a:p>
        </p:txBody>
      </p:sp>
    </p:spTree>
  </p:cSld>
  <p:clrMapOvr>
    <a:masterClrMapping/>
  </p:clrMapOvr>
</p:sld>
</file>

<file path=ppt/slides/slide6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>
              <a:buNone/>
            </a:pPr>
            <a:endParaRPr lang="ru-RU" dirty="0" smtClean="0"/>
          </a:p>
          <a:p>
            <a:pPr algn="ctr"/>
            <a:r>
              <a:rPr lang="ru-RU" sz="3200" b="1" dirty="0" smtClean="0">
                <a:latin typeface="Times New Roman" pitchFamily="18" charset="0"/>
                <a:cs typeface="Times New Roman" pitchFamily="18" charset="0"/>
              </a:rPr>
              <a:t>16. Метод исследования, определяющий в пищевых продуктах качественный и количественный состав микроорганизмов:</a:t>
            </a:r>
            <a:endParaRPr lang="ru-RU" sz="3200" dirty="0" smtClean="0">
              <a:latin typeface="Times New Roman" pitchFamily="18" charset="0"/>
              <a:cs typeface="Times New Roman" pitchFamily="18" charset="0"/>
            </a:endParaRPr>
          </a:p>
          <a:p>
            <a:pPr marL="624078" indent="-514350">
              <a:buFont typeface="+mj-lt"/>
              <a:buAutoNum type="arabicPeriod"/>
            </a:pPr>
            <a:r>
              <a:rPr lang="ru-RU" sz="3200" dirty="0" smtClean="0">
                <a:latin typeface="Times New Roman" pitchFamily="18" charset="0"/>
                <a:cs typeface="Times New Roman" pitchFamily="18" charset="0"/>
              </a:rPr>
              <a:t> органолептический</a:t>
            </a:r>
          </a:p>
          <a:p>
            <a:pPr marL="624078" indent="-514350">
              <a:buFont typeface="+mj-lt"/>
              <a:buAutoNum type="arabicPeriod"/>
            </a:pPr>
            <a:r>
              <a:rPr lang="ru-RU" sz="3200" dirty="0" smtClean="0">
                <a:latin typeface="Times New Roman" pitchFamily="18" charset="0"/>
                <a:cs typeface="Times New Roman" pitchFamily="18" charset="0"/>
              </a:rPr>
              <a:t> физико-химический</a:t>
            </a:r>
          </a:p>
          <a:p>
            <a:pPr marL="624078" indent="-514350">
              <a:buFont typeface="+mj-lt"/>
              <a:buAutoNum type="arabicPeriod"/>
            </a:pPr>
            <a:r>
              <a:rPr lang="ru-RU" sz="3200" dirty="0" smtClean="0">
                <a:latin typeface="Times New Roman" pitchFamily="18" charset="0"/>
                <a:cs typeface="Times New Roman" pitchFamily="18" charset="0"/>
              </a:rPr>
              <a:t> бактериологический</a:t>
            </a:r>
          </a:p>
          <a:p>
            <a:pPr marL="624078" indent="-514350">
              <a:buFont typeface="+mj-lt"/>
              <a:buAutoNum type="arabicPeriod"/>
            </a:pPr>
            <a:r>
              <a:rPr lang="ru-RU" sz="3200" dirty="0" smtClean="0">
                <a:latin typeface="Times New Roman" pitchFamily="18" charset="0"/>
                <a:cs typeface="Times New Roman" pitchFamily="18" charset="0"/>
              </a:rPr>
              <a:t> биологический</a:t>
            </a:r>
          </a:p>
          <a:p>
            <a:endParaRPr lang="ru-RU" sz="3200" dirty="0" smtClean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</p:spTree>
  </p:cSld>
  <p:clrMapOvr>
    <a:masterClrMapping/>
  </p:clrMapOvr>
</p:sld>
</file>

<file path=ppt/slides/slide7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ctr"/>
            <a:r>
              <a:rPr lang="ru-RU" sz="3200" b="1" dirty="0" smtClean="0">
                <a:latin typeface="Times New Roman" pitchFamily="18" charset="0"/>
                <a:cs typeface="Times New Roman" pitchFamily="18" charset="0"/>
              </a:rPr>
              <a:t>17. Кислотность разбавленного молока ниже ... град.Т:</a:t>
            </a:r>
          </a:p>
          <a:p>
            <a:pPr algn="ctr">
              <a:buNone/>
            </a:pPr>
            <a:endParaRPr lang="ru-RU" sz="3200" dirty="0" smtClean="0">
              <a:latin typeface="Times New Roman" pitchFamily="18" charset="0"/>
              <a:cs typeface="Times New Roman" pitchFamily="18" charset="0"/>
            </a:endParaRPr>
          </a:p>
          <a:p>
            <a:pPr marL="624078" indent="-514350" algn="ctr">
              <a:buFont typeface="+mj-lt"/>
              <a:buAutoNum type="arabicPeriod"/>
            </a:pPr>
            <a:r>
              <a:rPr lang="ru-RU" dirty="0" smtClean="0"/>
              <a:t>12</a:t>
            </a:r>
          </a:p>
          <a:p>
            <a:pPr marL="624078" indent="-514350" algn="ctr">
              <a:buFont typeface="+mj-lt"/>
              <a:buAutoNum type="arabicPeriod"/>
            </a:pPr>
            <a:r>
              <a:rPr lang="ru-RU" dirty="0" smtClean="0"/>
              <a:t>14</a:t>
            </a:r>
          </a:p>
          <a:p>
            <a:pPr marL="624078" indent="-514350" algn="ctr">
              <a:buFont typeface="+mj-lt"/>
              <a:buAutoNum type="arabicPeriod"/>
            </a:pPr>
            <a:r>
              <a:rPr lang="ru-RU" dirty="0" smtClean="0"/>
              <a:t> 16</a:t>
            </a:r>
          </a:p>
          <a:p>
            <a:pPr marL="624078" indent="-514350" algn="ctr">
              <a:buFont typeface="+mj-lt"/>
              <a:buAutoNum type="arabicPeriod"/>
            </a:pPr>
            <a:r>
              <a:rPr lang="ru-RU" dirty="0" smtClean="0"/>
              <a:t>18</a:t>
            </a:r>
          </a:p>
          <a:p>
            <a:pPr>
              <a:buNone/>
            </a:pPr>
            <a:endParaRPr lang="ru-RU" dirty="0" smtClean="0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dirty="0" smtClean="0"/>
              <a:t>Итоговый контроль</a:t>
            </a:r>
            <a:endParaRPr lang="ru-RU" dirty="0"/>
          </a:p>
        </p:txBody>
      </p:sp>
    </p:spTree>
  </p:cSld>
  <p:clrMapOvr>
    <a:masterClrMapping/>
  </p:clrMapOvr>
</p:sld>
</file>

<file path=ppt/slides/slide7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endParaRPr lang="ru-RU" dirty="0" smtClean="0"/>
          </a:p>
          <a:p>
            <a:pPr>
              <a:buNone/>
            </a:pPr>
            <a:r>
              <a:rPr lang="ru-RU" dirty="0" smtClean="0"/>
              <a:t> </a:t>
            </a:r>
            <a:r>
              <a:rPr lang="ru-RU" sz="3200" b="1" dirty="0" smtClean="0">
                <a:latin typeface="Times New Roman" pitchFamily="18" charset="0"/>
                <a:cs typeface="Times New Roman" pitchFamily="18" charset="0"/>
              </a:rPr>
              <a:t>18. Молоко считается несвежим при величине кислотности не более ... град.Т:</a:t>
            </a:r>
            <a:endParaRPr lang="ru-RU" sz="3200" dirty="0" smtClean="0">
              <a:latin typeface="Times New Roman" pitchFamily="18" charset="0"/>
              <a:cs typeface="Times New Roman" pitchFamily="18" charset="0"/>
            </a:endParaRPr>
          </a:p>
          <a:p>
            <a:pPr marL="624078" indent="-514350" algn="ctr">
              <a:buFont typeface="+mj-lt"/>
              <a:buAutoNum type="arabicPeriod"/>
            </a:pPr>
            <a:r>
              <a:rPr lang="ru-RU" sz="3200" dirty="0" smtClean="0">
                <a:latin typeface="Times New Roman" pitchFamily="18" charset="0"/>
                <a:cs typeface="Times New Roman" pitchFamily="18" charset="0"/>
              </a:rPr>
              <a:t>10</a:t>
            </a:r>
          </a:p>
          <a:p>
            <a:pPr marL="624078" indent="-514350" algn="ctr">
              <a:buFont typeface="+mj-lt"/>
              <a:buAutoNum type="arabicPeriod"/>
            </a:pPr>
            <a:r>
              <a:rPr lang="ru-RU" sz="3200" dirty="0" smtClean="0">
                <a:latin typeface="Times New Roman" pitchFamily="18" charset="0"/>
                <a:cs typeface="Times New Roman" pitchFamily="18" charset="0"/>
              </a:rPr>
              <a:t>18</a:t>
            </a:r>
          </a:p>
          <a:p>
            <a:pPr marL="624078" indent="-514350" algn="ctr">
              <a:buFont typeface="+mj-lt"/>
              <a:buAutoNum type="arabicPeriod"/>
            </a:pPr>
            <a:r>
              <a:rPr lang="ru-RU" sz="3200" dirty="0" smtClean="0">
                <a:latin typeface="Times New Roman" pitchFamily="18" charset="0"/>
                <a:cs typeface="Times New Roman" pitchFamily="18" charset="0"/>
              </a:rPr>
              <a:t>20</a:t>
            </a:r>
          </a:p>
          <a:p>
            <a:pPr marL="624078" indent="-514350" algn="ctr">
              <a:buFont typeface="+mj-lt"/>
              <a:buAutoNum type="arabicPeriod"/>
            </a:pPr>
            <a:r>
              <a:rPr lang="ru-RU" sz="3200" dirty="0" smtClean="0">
                <a:latin typeface="Times New Roman" pitchFamily="18" charset="0"/>
                <a:cs typeface="Times New Roman" pitchFamily="18" charset="0"/>
              </a:rPr>
              <a:t>22</a:t>
            </a:r>
          </a:p>
          <a:p>
            <a:endParaRPr lang="ru-RU" sz="3200" dirty="0" smtClean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dirty="0" smtClean="0"/>
              <a:t>Итоговый контроль</a:t>
            </a:r>
            <a:endParaRPr lang="ru-RU" dirty="0"/>
          </a:p>
        </p:txBody>
      </p:sp>
    </p:spTree>
  </p:cSld>
  <p:clrMapOvr>
    <a:masterClrMapping/>
  </p:clrMapOvr>
</p:sld>
</file>

<file path=ppt/slides/slide7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endParaRPr lang="ru-RU" dirty="0" smtClean="0"/>
          </a:p>
          <a:p>
            <a:pPr>
              <a:buNone/>
            </a:pPr>
            <a:endParaRPr lang="ru-RU" dirty="0" smtClean="0"/>
          </a:p>
          <a:p>
            <a:pPr algn="ctr"/>
            <a:r>
              <a:rPr lang="ru-RU" sz="3200" b="1" dirty="0" smtClean="0">
                <a:latin typeface="Times New Roman" pitchFamily="18" charset="0"/>
                <a:cs typeface="Times New Roman" pitchFamily="18" charset="0"/>
              </a:rPr>
              <a:t>19. Белки молока</a:t>
            </a:r>
            <a:r>
              <a:rPr lang="ru-RU" b="1" dirty="0" smtClean="0"/>
              <a:t>:</a:t>
            </a:r>
            <a:endParaRPr lang="ru-RU" dirty="0" smtClean="0"/>
          </a:p>
          <a:p>
            <a:pPr>
              <a:buNone/>
            </a:pPr>
            <a:r>
              <a:rPr lang="ru-RU" sz="3200" dirty="0" smtClean="0">
                <a:latin typeface="Times New Roman" pitchFamily="18" charset="0"/>
                <a:cs typeface="Times New Roman" pitchFamily="18" charset="0"/>
              </a:rPr>
              <a:t> 1. </a:t>
            </a:r>
            <a:r>
              <a:rPr lang="ru-RU" sz="3200" dirty="0" err="1" smtClean="0">
                <a:latin typeface="Times New Roman" pitchFamily="18" charset="0"/>
                <a:cs typeface="Times New Roman" pitchFamily="18" charset="0"/>
              </a:rPr>
              <a:t>лактоглобулин</a:t>
            </a:r>
            <a:r>
              <a:rPr lang="ru-RU" sz="32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3200" dirty="0" err="1" smtClean="0">
                <a:latin typeface="Times New Roman" pitchFamily="18" charset="0"/>
                <a:cs typeface="Times New Roman" pitchFamily="18" charset="0"/>
              </a:rPr>
              <a:t>лактоальбумин</a:t>
            </a:r>
            <a:r>
              <a:rPr lang="ru-RU" sz="3200" dirty="0" smtClean="0">
                <a:latin typeface="Times New Roman" pitchFamily="18" charset="0"/>
                <a:cs typeface="Times New Roman" pitchFamily="18" charset="0"/>
              </a:rPr>
              <a:t>, казеин</a:t>
            </a:r>
          </a:p>
          <a:p>
            <a:pPr>
              <a:buNone/>
            </a:pPr>
            <a:r>
              <a:rPr lang="ru-RU" sz="3200" dirty="0" smtClean="0">
                <a:latin typeface="Times New Roman" pitchFamily="18" charset="0"/>
                <a:cs typeface="Times New Roman" pitchFamily="18" charset="0"/>
              </a:rPr>
              <a:t> 2. казеин, </a:t>
            </a:r>
            <a:r>
              <a:rPr lang="ru-RU" sz="3200" dirty="0" err="1" smtClean="0">
                <a:latin typeface="Times New Roman" pitchFamily="18" charset="0"/>
                <a:cs typeface="Times New Roman" pitchFamily="18" charset="0"/>
              </a:rPr>
              <a:t>миоген</a:t>
            </a:r>
            <a:r>
              <a:rPr lang="ru-RU" sz="3200" dirty="0" smtClean="0">
                <a:latin typeface="Times New Roman" pitchFamily="18" charset="0"/>
                <a:cs typeface="Times New Roman" pitchFamily="18" charset="0"/>
              </a:rPr>
              <a:t>, актин</a:t>
            </a:r>
          </a:p>
          <a:p>
            <a:pPr>
              <a:buNone/>
            </a:pPr>
            <a:r>
              <a:rPr lang="ru-RU" sz="3200" dirty="0" smtClean="0">
                <a:latin typeface="Times New Roman" pitchFamily="18" charset="0"/>
                <a:cs typeface="Times New Roman" pitchFamily="18" charset="0"/>
              </a:rPr>
              <a:t> 3. актин, </a:t>
            </a:r>
            <a:r>
              <a:rPr lang="ru-RU" sz="3200" dirty="0" err="1" smtClean="0">
                <a:latin typeface="Times New Roman" pitchFamily="18" charset="0"/>
                <a:cs typeface="Times New Roman" pitchFamily="18" charset="0"/>
              </a:rPr>
              <a:t>лактоальбумин</a:t>
            </a:r>
            <a:r>
              <a:rPr lang="ru-RU" sz="32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3200" dirty="0" err="1" smtClean="0">
                <a:latin typeface="Times New Roman" pitchFamily="18" charset="0"/>
                <a:cs typeface="Times New Roman" pitchFamily="18" charset="0"/>
              </a:rPr>
              <a:t>авидин</a:t>
            </a:r>
            <a:endParaRPr lang="ru-RU" sz="32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r>
              <a:rPr lang="ru-RU" sz="3200" dirty="0" smtClean="0">
                <a:latin typeface="Times New Roman" pitchFamily="18" charset="0"/>
                <a:cs typeface="Times New Roman" pitchFamily="18" charset="0"/>
              </a:rPr>
              <a:t> 4. </a:t>
            </a:r>
            <a:r>
              <a:rPr lang="ru-RU" sz="3200" dirty="0" err="1" smtClean="0">
                <a:latin typeface="Times New Roman" pitchFamily="18" charset="0"/>
                <a:cs typeface="Times New Roman" pitchFamily="18" charset="0"/>
              </a:rPr>
              <a:t>авидин</a:t>
            </a:r>
            <a:r>
              <a:rPr lang="ru-RU" sz="32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3200" dirty="0" err="1" smtClean="0">
                <a:latin typeface="Times New Roman" pitchFamily="18" charset="0"/>
                <a:cs typeface="Times New Roman" pitchFamily="18" charset="0"/>
              </a:rPr>
              <a:t>лактоальбумин</a:t>
            </a:r>
            <a:r>
              <a:rPr lang="ru-RU" sz="32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3200" dirty="0" err="1" smtClean="0">
                <a:latin typeface="Times New Roman" pitchFamily="18" charset="0"/>
                <a:cs typeface="Times New Roman" pitchFamily="18" charset="0"/>
              </a:rPr>
              <a:t>лактоглобулин</a:t>
            </a:r>
            <a:endParaRPr lang="ru-RU" sz="32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endParaRPr lang="ru-RU" dirty="0" smtClean="0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dirty="0" smtClean="0"/>
              <a:t>Итоговый контроль</a:t>
            </a:r>
            <a:endParaRPr lang="ru-RU" dirty="0"/>
          </a:p>
        </p:txBody>
      </p:sp>
    </p:spTree>
  </p:cSld>
  <p:clrMapOvr>
    <a:masterClrMapping/>
  </p:clrMapOvr>
</p:sld>
</file>

<file path=ppt/slides/slide7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endParaRPr lang="ru-RU" dirty="0" smtClean="0"/>
          </a:p>
          <a:p>
            <a:pPr>
              <a:buNone/>
            </a:pPr>
            <a:r>
              <a:rPr lang="ru-RU" b="1" dirty="0" smtClean="0"/>
              <a:t> </a:t>
            </a:r>
            <a:endParaRPr lang="ru-RU" dirty="0" smtClean="0"/>
          </a:p>
          <a:p>
            <a:pPr algn="ctr"/>
            <a:r>
              <a:rPr lang="ru-RU" sz="3900" b="1" dirty="0" smtClean="0">
                <a:latin typeface="Times New Roman" pitchFamily="18" charset="0"/>
                <a:cs typeface="Times New Roman" pitchFamily="18" charset="0"/>
              </a:rPr>
              <a:t>20.  Источником пектиновых веществ являются:</a:t>
            </a:r>
            <a:endParaRPr lang="ru-RU" sz="3900" dirty="0" smtClean="0">
              <a:latin typeface="Times New Roman" pitchFamily="18" charset="0"/>
              <a:cs typeface="Times New Roman" pitchFamily="18" charset="0"/>
            </a:endParaRPr>
          </a:p>
          <a:p>
            <a:pPr marL="852678" indent="-742950">
              <a:buFont typeface="+mj-lt"/>
              <a:buAutoNum type="arabicPeriod"/>
            </a:pPr>
            <a:r>
              <a:rPr lang="ru-RU" sz="3900" dirty="0" smtClean="0">
                <a:latin typeface="Times New Roman" pitchFamily="18" charset="0"/>
                <a:cs typeface="Times New Roman" pitchFamily="18" charset="0"/>
              </a:rPr>
              <a:t>мясные и молочные продукты</a:t>
            </a:r>
          </a:p>
          <a:p>
            <a:pPr marL="852678" indent="-742950">
              <a:buFont typeface="+mj-lt"/>
              <a:buAutoNum type="arabicPeriod"/>
            </a:pPr>
            <a:r>
              <a:rPr lang="ru-RU" sz="3900" dirty="0" smtClean="0">
                <a:latin typeface="Times New Roman" pitchFamily="18" charset="0"/>
                <a:cs typeface="Times New Roman" pitchFamily="18" charset="0"/>
              </a:rPr>
              <a:t>овощи и злаковые</a:t>
            </a:r>
          </a:p>
          <a:p>
            <a:pPr marL="852678" indent="-742950">
              <a:buFont typeface="+mj-lt"/>
              <a:buAutoNum type="arabicPeriod"/>
            </a:pPr>
            <a:r>
              <a:rPr lang="ru-RU" sz="3900" dirty="0" smtClean="0">
                <a:latin typeface="Times New Roman" pitchFamily="18" charset="0"/>
                <a:cs typeface="Times New Roman" pitchFamily="18" charset="0"/>
              </a:rPr>
              <a:t> ягоды и фрукты</a:t>
            </a:r>
          </a:p>
          <a:p>
            <a:pPr marL="852678" indent="-742950">
              <a:buFont typeface="+mj-lt"/>
              <a:buAutoNum type="arabicPeriod"/>
            </a:pPr>
            <a:r>
              <a:rPr lang="ru-RU" sz="3900" dirty="0" smtClean="0">
                <a:latin typeface="Times New Roman" pitchFamily="18" charset="0"/>
                <a:cs typeface="Times New Roman" pitchFamily="18" charset="0"/>
              </a:rPr>
              <a:t> </a:t>
            </a:r>
          </a:p>
          <a:p>
            <a:pPr>
              <a:buNone/>
            </a:pPr>
            <a:r>
              <a:rPr lang="ru-RU" sz="3900" b="1" dirty="0" smtClean="0">
                <a:latin typeface="Times New Roman" pitchFamily="18" charset="0"/>
                <a:cs typeface="Times New Roman" pitchFamily="18" charset="0"/>
              </a:rPr>
              <a:t> </a:t>
            </a:r>
            <a:endParaRPr lang="ru-RU" sz="39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r>
              <a:rPr lang="ru-RU" b="1" dirty="0" smtClean="0"/>
              <a:t> </a:t>
            </a:r>
            <a:endParaRPr lang="ru-RU" dirty="0" smtClean="0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dirty="0" smtClean="0"/>
              <a:t>Итоговый контроль</a:t>
            </a:r>
            <a:endParaRPr lang="ru-RU" dirty="0"/>
          </a:p>
        </p:txBody>
      </p:sp>
    </p:spTree>
  </p:cSld>
  <p:clrMapOvr>
    <a:masterClrMapping/>
  </p:clrMapOvr>
</p:sld>
</file>

<file path=ppt/slides/slide7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ctr"/>
            <a:r>
              <a:rPr lang="en-US" dirty="0" smtClean="0"/>
              <a:t> </a:t>
            </a:r>
            <a:r>
              <a:rPr lang="en-US" sz="4000" dirty="0" smtClean="0">
                <a:latin typeface="Times New Roman" pitchFamily="18" charset="0"/>
                <a:cs typeface="Times New Roman" pitchFamily="18" charset="0"/>
              </a:rPr>
              <a:t>21</a:t>
            </a:r>
            <a:r>
              <a:rPr lang="ru-RU" sz="4000" dirty="0" smtClean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sz="4000" b="1" dirty="0" smtClean="0">
                <a:latin typeface="Times New Roman" pitchFamily="18" charset="0"/>
                <a:cs typeface="Times New Roman" pitchFamily="18" charset="0"/>
              </a:rPr>
              <a:t>Мясо -  путь передачи</a:t>
            </a:r>
          </a:p>
          <a:p>
            <a:pPr algn="ctr"/>
            <a:endParaRPr lang="ru-RU" sz="4000" b="1" dirty="0" smtClean="0">
              <a:latin typeface="Times New Roman" pitchFamily="18" charset="0"/>
              <a:cs typeface="Times New Roman" pitchFamily="18" charset="0"/>
            </a:endParaRPr>
          </a:p>
          <a:p>
            <a:pPr marL="852678" indent="-742950">
              <a:buFont typeface="+mj-lt"/>
              <a:buAutoNum type="arabicPeriod"/>
            </a:pPr>
            <a:r>
              <a:rPr lang="ru-RU" sz="4000" dirty="0" smtClean="0">
                <a:latin typeface="Times New Roman" pitchFamily="18" charset="0"/>
                <a:cs typeface="Times New Roman" pitchFamily="18" charset="0"/>
              </a:rPr>
              <a:t>туберкулез, бруцеллез</a:t>
            </a:r>
          </a:p>
          <a:p>
            <a:pPr marL="852678" indent="-742950">
              <a:buFont typeface="+mj-lt"/>
              <a:buAutoNum type="arabicPeriod"/>
            </a:pPr>
            <a:r>
              <a:rPr lang="ru-RU" sz="4000" dirty="0" smtClean="0">
                <a:latin typeface="Times New Roman" pitchFamily="18" charset="0"/>
                <a:cs typeface="Times New Roman" pitchFamily="18" charset="0"/>
              </a:rPr>
              <a:t>дифиллоботриоз, описторхоз</a:t>
            </a:r>
            <a:endParaRPr lang="ru-RU" sz="40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dirty="0" smtClean="0"/>
              <a:t>Итоговый контроль</a:t>
            </a:r>
            <a:endParaRPr lang="ru-RU" dirty="0"/>
          </a:p>
        </p:txBody>
      </p:sp>
    </p:spTree>
  </p:cSld>
  <p:clrMapOvr>
    <a:masterClrMapping/>
  </p:clrMapOvr>
</p:sld>
</file>

<file path=ppt/slides/slide7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ctr"/>
            <a:r>
              <a:rPr lang="ru-RU" sz="4000" b="1" dirty="0" smtClean="0">
                <a:latin typeface="Times New Roman" pitchFamily="18" charset="0"/>
                <a:cs typeface="Times New Roman" pitchFamily="18" charset="0"/>
              </a:rPr>
              <a:t>22. Через рыбу передаются</a:t>
            </a:r>
            <a:r>
              <a:rPr lang="ru-RU" sz="4000" dirty="0" smtClean="0">
                <a:latin typeface="Times New Roman" pitchFamily="18" charset="0"/>
                <a:cs typeface="Times New Roman" pitchFamily="18" charset="0"/>
              </a:rPr>
              <a:t>:</a:t>
            </a:r>
          </a:p>
          <a:p>
            <a:pPr algn="ctr"/>
            <a:endParaRPr lang="ru-RU" sz="4000" dirty="0" smtClean="0">
              <a:latin typeface="Times New Roman" pitchFamily="18" charset="0"/>
              <a:cs typeface="Times New Roman" pitchFamily="18" charset="0"/>
            </a:endParaRPr>
          </a:p>
          <a:p>
            <a:pPr marL="852678" indent="-742950">
              <a:buFont typeface="+mj-lt"/>
              <a:buAutoNum type="arabicPeriod"/>
            </a:pPr>
            <a:r>
              <a:rPr lang="ru-RU" sz="4000" dirty="0" smtClean="0">
                <a:latin typeface="Times New Roman" pitchFamily="18" charset="0"/>
                <a:cs typeface="Times New Roman" pitchFamily="18" charset="0"/>
              </a:rPr>
              <a:t>туберкулез, бруцеллез</a:t>
            </a:r>
          </a:p>
          <a:p>
            <a:pPr marL="852678" indent="-742950">
              <a:buFont typeface="+mj-lt"/>
              <a:buAutoNum type="arabicPeriod"/>
            </a:pPr>
            <a:r>
              <a:rPr lang="ru-RU" sz="4000" dirty="0" smtClean="0">
                <a:latin typeface="Times New Roman" pitchFamily="18" charset="0"/>
                <a:cs typeface="Times New Roman" pitchFamily="18" charset="0"/>
              </a:rPr>
              <a:t>дифиллоботриоз, описторхоз</a:t>
            </a:r>
          </a:p>
          <a:p>
            <a:pPr marL="852678" indent="-742950">
              <a:buFont typeface="+mj-lt"/>
              <a:buAutoNum type="arabicPeriod"/>
            </a:pPr>
            <a:r>
              <a:rPr lang="ru-RU" sz="4000" dirty="0" smtClean="0">
                <a:latin typeface="Times New Roman" pitchFamily="18" charset="0"/>
                <a:cs typeface="Times New Roman" pitchFamily="18" charset="0"/>
              </a:rPr>
              <a:t>тениидоз, трихинеллез, эхинококкоз</a:t>
            </a:r>
            <a:endParaRPr lang="ru-RU" sz="40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dirty="0" smtClean="0"/>
              <a:t>Итоговый контроль</a:t>
            </a:r>
            <a:endParaRPr lang="ru-RU" dirty="0"/>
          </a:p>
        </p:txBody>
      </p:sp>
    </p:spTree>
  </p:cSld>
  <p:clrMapOvr>
    <a:masterClrMapping/>
  </p:clrMapOvr>
</p:sld>
</file>

<file path=ppt/slides/slide7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ru-RU" dirty="0" smtClean="0"/>
              <a:t>23.</a:t>
            </a:r>
            <a:endParaRPr lang="ru-RU" dirty="0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dirty="0" smtClean="0"/>
              <a:t>Итоговый контроль</a:t>
            </a:r>
            <a:endParaRPr lang="ru-RU" dirty="0"/>
          </a:p>
        </p:txBody>
      </p:sp>
    </p:spTree>
  </p:cSld>
  <p:clrMapOvr>
    <a:masterClrMapping/>
  </p:clrMapOvr>
</p:sld>
</file>

<file path=ppt/slides/slide7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ru-RU" dirty="0" smtClean="0"/>
              <a:t>24.</a:t>
            </a:r>
            <a:endParaRPr lang="ru-RU" dirty="0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dirty="0" smtClean="0"/>
              <a:t>Итоговый контроль</a:t>
            </a:r>
            <a:endParaRPr lang="ru-RU" dirty="0"/>
          </a:p>
        </p:txBody>
      </p:sp>
    </p:spTree>
  </p:cSld>
  <p:clrMapOvr>
    <a:masterClrMapping/>
  </p:clrMapOvr>
</p:sld>
</file>

<file path=ppt/slides/slide7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ru-RU" dirty="0" smtClean="0"/>
              <a:t>25.</a:t>
            </a:r>
            <a:endParaRPr lang="ru-RU" dirty="0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dirty="0" smtClean="0"/>
              <a:t>Итоговый контроль</a:t>
            </a:r>
            <a:endParaRPr lang="ru-RU" dirty="0"/>
          </a:p>
        </p:txBody>
      </p:sp>
    </p:spTree>
  </p:cSld>
  <p:clrMapOvr>
    <a:masterClrMapping/>
  </p:clrMapOvr>
</p:sld>
</file>

<file path=ppt/slides/slide7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одержимое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ctr">
              <a:buFont typeface="Wingdings" pitchFamily="2" charset="2"/>
              <a:buChar char="v"/>
            </a:pPr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Отлично – 100-91%</a:t>
            </a:r>
          </a:p>
          <a:p>
            <a:pPr algn="ctr">
              <a:buFont typeface="Wingdings" pitchFamily="2" charset="2"/>
              <a:buChar char="v"/>
            </a:pPr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Хорошо  - 90 – 81%</a:t>
            </a:r>
          </a:p>
          <a:p>
            <a:pPr algn="ctr">
              <a:buFont typeface="Wingdings" pitchFamily="2" charset="2"/>
              <a:buChar char="v"/>
            </a:pPr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Удовлетворительно  - 80 – 71%</a:t>
            </a:r>
          </a:p>
          <a:p>
            <a:pPr algn="ctr">
              <a:buFont typeface="Wingdings" pitchFamily="2" charset="2"/>
              <a:buChar char="v"/>
            </a:pPr>
            <a:r>
              <a:rPr lang="ru-RU" sz="2800" b="1" smtClean="0">
                <a:latin typeface="Times New Roman" pitchFamily="18" charset="0"/>
                <a:cs typeface="Times New Roman" pitchFamily="18" charset="0"/>
              </a:rPr>
              <a:t>Неудовлетворительно – 70% и менее</a:t>
            </a:r>
          </a:p>
          <a:p>
            <a:endParaRPr lang="ru-RU"/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ru-RU" dirty="0" smtClean="0"/>
              <a:t>Критерии оценки выполнения тестовых заданий</a:t>
            </a:r>
            <a:endParaRPr lang="ru-RU" dirty="0"/>
          </a:p>
        </p:txBody>
      </p:sp>
    </p:spTree>
  </p:cSld>
  <p:clrMapOvr>
    <a:masterClrMapping/>
  </p:clrMapOvr>
</p:sld>
</file>

<file path=ppt/slides/slide8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ctr"/>
            <a:endParaRPr lang="ru-RU" sz="5400" dirty="0" smtClean="0"/>
          </a:p>
          <a:p>
            <a:pPr algn="ctr"/>
            <a:r>
              <a:rPr lang="ru-RU" sz="5400" dirty="0" smtClean="0"/>
              <a:t>Питание различных групп населения</a:t>
            </a:r>
            <a:endParaRPr lang="ru-RU" sz="5400" dirty="0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dirty="0" smtClean="0"/>
              <a:t>Тема следующего занятия</a:t>
            </a:r>
            <a:endParaRPr lang="ru-RU" dirty="0"/>
          </a:p>
        </p:txBody>
      </p:sp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Открытая">
  <a:themeElements>
    <a:clrScheme name="Открытая">
      <a:dk1>
        <a:sysClr val="windowText" lastClr="000000"/>
      </a:dk1>
      <a:lt1>
        <a:sysClr val="window" lastClr="FFFFFF"/>
      </a:lt1>
      <a:dk2>
        <a:srgbClr val="464646"/>
      </a:dk2>
      <a:lt2>
        <a:srgbClr val="DEF5FA"/>
      </a:lt2>
      <a:accent1>
        <a:srgbClr val="2DA2BF"/>
      </a:accent1>
      <a:accent2>
        <a:srgbClr val="DA1F28"/>
      </a:accent2>
      <a:accent3>
        <a:srgbClr val="EB641B"/>
      </a:accent3>
      <a:accent4>
        <a:srgbClr val="39639D"/>
      </a:accent4>
      <a:accent5>
        <a:srgbClr val="474B78"/>
      </a:accent5>
      <a:accent6>
        <a:srgbClr val="7D3C4A"/>
      </a:accent6>
      <a:hlink>
        <a:srgbClr val="FF8119"/>
      </a:hlink>
      <a:folHlink>
        <a:srgbClr val="44B9E8"/>
      </a:folHlink>
    </a:clrScheme>
    <a:fontScheme name="Открытая">
      <a:majorFont>
        <a:latin typeface="Lucida Sans Unicode"/>
        <a:ea typeface=""/>
        <a:cs typeface=""/>
        <a:font script="Jpan" typeface="ＭＳ Ｐゴシック"/>
        <a:font script="Hang" typeface="맑은 고딕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Uigh" typeface="Microsoft Uighur"/>
      </a:majorFont>
      <a:minorFont>
        <a:latin typeface="Lucida Sans Unicode"/>
        <a:ea typeface=""/>
        <a:cs typeface=""/>
        <a:font script="Jpan" typeface="ＭＳ Ｐゴシック"/>
        <a:font script="Hang" typeface="맑은 고딕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Uigh" typeface="Microsoft Uighur"/>
      </a:minorFont>
    </a:fontScheme>
    <a:fmtScheme name="Открытая">
      <a:fillStyleLst>
        <a:solidFill>
          <a:schemeClr val="phClr"/>
        </a:solidFill>
        <a:gradFill rotWithShape="1">
          <a:gsLst>
            <a:gs pos="0">
              <a:schemeClr val="phClr">
                <a:tint val="62000"/>
                <a:satMod val="180000"/>
              </a:schemeClr>
            </a:gs>
            <a:gs pos="65000">
              <a:schemeClr val="phClr">
                <a:tint val="32000"/>
                <a:satMod val="250000"/>
              </a:schemeClr>
            </a:gs>
            <a:gs pos="100000">
              <a:schemeClr val="phClr">
                <a:tint val="23000"/>
                <a:satMod val="300000"/>
              </a:schemeClr>
            </a:gs>
          </a:gsLst>
          <a:lin ang="16200000" scaled="0"/>
        </a:gradFill>
        <a:gradFill rotWithShape="1">
          <a:gsLst>
            <a:gs pos="0">
              <a:schemeClr val="phClr">
                <a:shade val="15000"/>
                <a:satMod val="180000"/>
              </a:schemeClr>
            </a:gs>
            <a:gs pos="50000">
              <a:schemeClr val="phClr">
                <a:shade val="45000"/>
                <a:satMod val="170000"/>
              </a:schemeClr>
            </a:gs>
            <a:gs pos="70000">
              <a:schemeClr val="phClr">
                <a:tint val="99000"/>
                <a:shade val="65000"/>
                <a:satMod val="155000"/>
              </a:schemeClr>
            </a:gs>
            <a:gs pos="100000">
              <a:schemeClr val="phClr">
                <a:tint val="95500"/>
                <a:shade val="100000"/>
                <a:satMod val="15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55000" cap="flat" cmpd="thickThin" algn="ctr">
          <a:solidFill>
            <a:schemeClr val="phClr"/>
          </a:solidFill>
          <a:prstDash val="solid"/>
        </a:ln>
        <a:ln w="63500" cap="flat" cmpd="thickThin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glow" dir="t">
              <a:rot lat="0" lon="0" rev="6360000"/>
            </a:lightRig>
          </a:scene3d>
          <a:sp3d contourW="1000" prstMaterial="flat">
            <a:bevelT w="95250" h="101600"/>
            <a:contourClr>
              <a:schemeClr val="phClr">
                <a:satMod val="30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55000"/>
                <a:satMod val="300000"/>
              </a:schemeClr>
            </a:gs>
            <a:gs pos="40000">
              <a:schemeClr val="phClr">
                <a:tint val="65000"/>
                <a:satMod val="300000"/>
              </a:schemeClr>
            </a:gs>
            <a:gs pos="100000">
              <a:schemeClr val="phClr">
                <a:shade val="65000"/>
                <a:satMod val="300000"/>
              </a:schemeClr>
            </a:gs>
          </a:gsLst>
          <a:path path="circle">
            <a:fillToRect l="95000" t="-106500" r="5000" b="206500"/>
          </a:path>
        </a:gradFill>
        <a:blipFill>
          <a:blip xmlns:r="http://schemas.openxmlformats.org/officeDocument/2006/relationships" r:embed="rId1">
            <a:duotone>
              <a:schemeClr val="phClr">
                <a:shade val="60000"/>
                <a:satMod val="110000"/>
              </a:schemeClr>
              <a:schemeClr val="phClr">
                <a:tint val="95000"/>
              </a:schemeClr>
            </a:duotone>
          </a:blip>
          <a:tile tx="0" ty="0" sx="50000" sy="50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Concourse</Template>
  <TotalTime>177</TotalTime>
  <Words>1156</Words>
  <PresentationFormat>Экран (4:3)</PresentationFormat>
  <Paragraphs>420</Paragraphs>
  <Slides>80</Slides>
  <Notes>1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80</vt:i4>
      </vt:variant>
    </vt:vector>
  </HeadingPairs>
  <TitlesOfParts>
    <vt:vector size="81" baseType="lpstr">
      <vt:lpstr>Открытая</vt:lpstr>
      <vt:lpstr>ДОБРЫЙ ДЕНЬ!!!!! </vt:lpstr>
      <vt:lpstr>Почему опаздываем?????</vt:lpstr>
      <vt:lpstr>ГБОУ ВПО НГМУ кафедра гигиены и экологии</vt:lpstr>
      <vt:lpstr>Тема занятия</vt:lpstr>
      <vt:lpstr>Цель занятия</vt:lpstr>
      <vt:lpstr>Умения, навыки</vt:lpstr>
      <vt:lpstr>Слайд 7</vt:lpstr>
      <vt:lpstr>Вопросы</vt:lpstr>
      <vt:lpstr>Вопросы</vt:lpstr>
      <vt:lpstr>Вопросы</vt:lpstr>
      <vt:lpstr>Входной контроль</vt:lpstr>
      <vt:lpstr>Входной контроль</vt:lpstr>
      <vt:lpstr>Входной контроль</vt:lpstr>
      <vt:lpstr>Входной контроль</vt:lpstr>
      <vt:lpstr>Входной контроль</vt:lpstr>
      <vt:lpstr>Входной контроль</vt:lpstr>
      <vt:lpstr>ПИЩЕВЫЕ ПРОДУКТЫ</vt:lpstr>
      <vt:lpstr>ПИЩА ХХ1 века</vt:lpstr>
      <vt:lpstr>Пирамида питания</vt:lpstr>
      <vt:lpstr>Пирамида питания</vt:lpstr>
      <vt:lpstr>Определение</vt:lpstr>
      <vt:lpstr>Пищевая ценность</vt:lpstr>
      <vt:lpstr>Факторы биологической опасности</vt:lpstr>
      <vt:lpstr>Группы микроорганизмов</vt:lpstr>
      <vt:lpstr>Факторы химической опасности</vt:lpstr>
      <vt:lpstr>Санитарно-гигиеническая экспертиза</vt:lpstr>
      <vt:lpstr>Нормативная база</vt:lpstr>
      <vt:lpstr>Экспертиза. Этапы</vt:lpstr>
      <vt:lpstr>Методы изучения продуктов</vt:lpstr>
      <vt:lpstr>Классификация продуктов по качеству</vt:lpstr>
      <vt:lpstr>Практическое задание – экспертиза молока</vt:lpstr>
      <vt:lpstr>Значение молока в питании</vt:lpstr>
      <vt:lpstr>Молоко и заболевания</vt:lpstr>
      <vt:lpstr>Молоко и заболевания. Продолжение</vt:lpstr>
      <vt:lpstr>Протокол</vt:lpstr>
      <vt:lpstr>Пример решения ситуационной задачи</vt:lpstr>
      <vt:lpstr>Заболевания, передаваемые через мясо и мясные продукты</vt:lpstr>
      <vt:lpstr>Мясо и заболевания. Продолжение</vt:lpstr>
      <vt:lpstr>Заболевания, передаваемые через рыбу и рыбные продукты</vt:lpstr>
      <vt:lpstr>Заболевания, передаваемые через рыбу</vt:lpstr>
      <vt:lpstr>Слайд 41</vt:lpstr>
      <vt:lpstr>Слайд 42</vt:lpstr>
      <vt:lpstr>Слайд 43</vt:lpstr>
      <vt:lpstr>Слайд 44</vt:lpstr>
      <vt:lpstr>Слайд 45</vt:lpstr>
      <vt:lpstr>Слайд 46</vt:lpstr>
      <vt:lpstr>Слайд 47</vt:lpstr>
      <vt:lpstr>Слайд 48</vt:lpstr>
      <vt:lpstr>Слайд 49</vt:lpstr>
      <vt:lpstr>Слайд 50</vt:lpstr>
      <vt:lpstr>Слайд 51</vt:lpstr>
      <vt:lpstr>Слайд 52</vt:lpstr>
      <vt:lpstr>Слайд 53</vt:lpstr>
      <vt:lpstr>Слайд 54</vt:lpstr>
      <vt:lpstr>Слайд 55</vt:lpstr>
      <vt:lpstr>Слайд 56</vt:lpstr>
      <vt:lpstr> Итоговый контроль</vt:lpstr>
      <vt:lpstr>Итоговый контроль</vt:lpstr>
      <vt:lpstr>Итоговый контроль</vt:lpstr>
      <vt:lpstr>Итоговый контроль</vt:lpstr>
      <vt:lpstr>Итоговый контроль</vt:lpstr>
      <vt:lpstr>Итоговый контроль</vt:lpstr>
      <vt:lpstr>Итоговый контроль</vt:lpstr>
      <vt:lpstr>Итоговый контроль</vt:lpstr>
      <vt:lpstr>Итоговый контроль</vt:lpstr>
      <vt:lpstr>Итоговый контроль</vt:lpstr>
      <vt:lpstr>Итоговый контроль</vt:lpstr>
      <vt:lpstr>Итоговый контроль</vt:lpstr>
      <vt:lpstr>Слайд 69</vt:lpstr>
      <vt:lpstr>Итоговый контроль</vt:lpstr>
      <vt:lpstr>Итоговый контроль</vt:lpstr>
      <vt:lpstr>Итоговый контроль</vt:lpstr>
      <vt:lpstr>Итоговый контроль</vt:lpstr>
      <vt:lpstr>Итоговый контроль</vt:lpstr>
      <vt:lpstr>Итоговый контроль</vt:lpstr>
      <vt:lpstr>Итоговый контроль</vt:lpstr>
      <vt:lpstr>Итоговый контроль</vt:lpstr>
      <vt:lpstr>Итоговый контроль</vt:lpstr>
      <vt:lpstr>Критерии оценки выполнения тестовых заданий</vt:lpstr>
      <vt:lpstr>Тема следующего занятия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cp:lastModifiedBy>Admin</cp:lastModifiedBy>
  <cp:revision>15</cp:revision>
  <dcterms:modified xsi:type="dcterms:W3CDTF">2011-11-18T06:40:54Z</dcterms:modified>
</cp:coreProperties>
</file>