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61" r:id="rId2"/>
    <p:sldId id="256" r:id="rId3"/>
    <p:sldId id="257" r:id="rId4"/>
    <p:sldId id="310" r:id="rId5"/>
    <p:sldId id="311" r:id="rId6"/>
    <p:sldId id="261" r:id="rId7"/>
    <p:sldId id="260" r:id="rId8"/>
    <p:sldId id="262" r:id="rId9"/>
    <p:sldId id="283" r:id="rId10"/>
    <p:sldId id="282" r:id="rId11"/>
    <p:sldId id="281" r:id="rId12"/>
    <p:sldId id="280" r:id="rId13"/>
    <p:sldId id="279" r:id="rId14"/>
    <p:sldId id="278" r:id="rId15"/>
    <p:sldId id="313" r:id="rId16"/>
    <p:sldId id="312" r:id="rId17"/>
    <p:sldId id="364" r:id="rId18"/>
    <p:sldId id="276" r:id="rId19"/>
    <p:sldId id="275" r:id="rId20"/>
    <p:sldId id="274" r:id="rId21"/>
    <p:sldId id="308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309" r:id="rId30"/>
    <p:sldId id="265" r:id="rId31"/>
    <p:sldId id="263" r:id="rId32"/>
    <p:sldId id="259" r:id="rId33"/>
    <p:sldId id="291" r:id="rId34"/>
    <p:sldId id="290" r:id="rId35"/>
    <p:sldId id="289" r:id="rId36"/>
    <p:sldId id="288" r:id="rId37"/>
    <p:sldId id="287" r:id="rId38"/>
    <p:sldId id="286" r:id="rId39"/>
    <p:sldId id="285" r:id="rId40"/>
    <p:sldId id="284" r:id="rId41"/>
    <p:sldId id="301" r:id="rId42"/>
    <p:sldId id="300" r:id="rId43"/>
    <p:sldId id="299" r:id="rId44"/>
    <p:sldId id="324" r:id="rId45"/>
    <p:sldId id="322" r:id="rId46"/>
    <p:sldId id="323" r:id="rId47"/>
    <p:sldId id="298" r:id="rId48"/>
    <p:sldId id="314" r:id="rId49"/>
    <p:sldId id="321" r:id="rId50"/>
    <p:sldId id="315" r:id="rId51"/>
    <p:sldId id="363" r:id="rId52"/>
    <p:sldId id="316" r:id="rId53"/>
    <p:sldId id="320" r:id="rId54"/>
    <p:sldId id="362" r:id="rId55"/>
    <p:sldId id="317" r:id="rId56"/>
    <p:sldId id="318" r:id="rId57"/>
    <p:sldId id="319" r:id="rId58"/>
    <p:sldId id="297" r:id="rId59"/>
    <p:sldId id="296" r:id="rId60"/>
    <p:sldId id="295" r:id="rId61"/>
    <p:sldId id="29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293" r:id="rId73"/>
    <p:sldId id="335" r:id="rId74"/>
    <p:sldId id="336" r:id="rId75"/>
    <p:sldId id="337" r:id="rId76"/>
    <p:sldId id="338" r:id="rId77"/>
    <p:sldId id="339" r:id="rId78"/>
    <p:sldId id="340" r:id="rId79"/>
    <p:sldId id="341" r:id="rId80"/>
    <p:sldId id="342" r:id="rId81"/>
    <p:sldId id="343" r:id="rId82"/>
    <p:sldId id="344" r:id="rId83"/>
    <p:sldId id="345" r:id="rId84"/>
    <p:sldId id="264" r:id="rId85"/>
    <p:sldId id="346" r:id="rId86"/>
    <p:sldId id="347" r:id="rId87"/>
    <p:sldId id="348" r:id="rId88"/>
    <p:sldId id="349" r:id="rId89"/>
    <p:sldId id="350" r:id="rId90"/>
    <p:sldId id="351" r:id="rId91"/>
    <p:sldId id="352" r:id="rId92"/>
    <p:sldId id="353" r:id="rId93"/>
    <p:sldId id="354" r:id="rId94"/>
    <p:sldId id="355" r:id="rId95"/>
    <p:sldId id="305" r:id="rId96"/>
    <p:sldId id="356" r:id="rId97"/>
    <p:sldId id="357" r:id="rId98"/>
    <p:sldId id="358" r:id="rId99"/>
    <p:sldId id="359" r:id="rId100"/>
    <p:sldId id="360" r:id="rId101"/>
    <p:sldId id="304" r:id="rId102"/>
    <p:sldId id="303" r:id="rId103"/>
    <p:sldId id="302" r:id="rId104"/>
    <p:sldId id="292" r:id="rId105"/>
    <p:sldId id="258" r:id="rId10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7146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ДОБРОЕ УТРО !!!!!!!!</a:t>
            </a:r>
            <a:endParaRPr lang="ru-RU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ГБОУ ВПО НГМУ</a:t>
            </a:r>
            <a:br>
              <a:rPr lang="ru-RU" dirty="0" smtClean="0"/>
            </a:br>
            <a:r>
              <a:rPr lang="ru-RU" sz="4000" dirty="0" smtClean="0"/>
              <a:t>кафедра гигиены и экологии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Специальность 060101 «Лечебное дело»</a:t>
            </a:r>
          </a:p>
          <a:p>
            <a:pPr algn="l"/>
            <a:r>
              <a:rPr lang="ru-RU" dirty="0" smtClean="0"/>
              <a:t>Дисциплина ОПД.Ф.</a:t>
            </a:r>
            <a:r>
              <a:rPr lang="en-US" dirty="0" smtClean="0"/>
              <a:t>01 </a:t>
            </a:r>
            <a:r>
              <a:rPr lang="ru-RU" dirty="0" smtClean="0"/>
              <a:t>«Гигиена с основами экологии человека, военная гигиена»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Особенности организации питания различных групп населения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занятия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Уяснить значимость и принципы рационального питания различных групп населения (дети и подростки; работники вредных профессий; больные; проживающие на экологически неблагополучных территориях, работники умственного труда, беременные и кормящие женщины)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Освоить методику медицинского контроля за организацией питания в организованных коллективах.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Цели занятия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Уметь использовать при организации питания детей знания анатомо-физиологических особенностей растущего организма.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Уметь использовать при организации питания знания  роли основных пищевых компонентов и физиологические потребности в них людей в зависимости от возраста, образа жизни, условий проживания, характера профессиональной деятельности, состояния здоровья.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Получить навыки по составлению и оценке меню-раскладки.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Усвоить систему повседневного медицинского контроля за питанием в детских и лечебно-профилактических учреждениях:</a:t>
            </a:r>
          </a:p>
          <a:p>
            <a:pPr lvl="1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режим обработки инвентаря и оборудования, </a:t>
            </a:r>
          </a:p>
          <a:p>
            <a:pPr lvl="1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условия хранения и кулинарной обработки пищевых продуктов;</a:t>
            </a:r>
          </a:p>
          <a:p>
            <a:pPr lvl="1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медицинская документация на пищеблоке;</a:t>
            </a:r>
          </a:p>
          <a:p>
            <a:pPr lvl="1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обеспечение санитарно-противоэпидемического режима работы пищеблока.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Социально-гигиеническое значение правильной организации питания различных возрастных и социальных групп населения.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Анатомо-физиологические особенности детского организма и принципы рационального питания детей и подростков.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Последствия для организма детей избытка и недостатка белка в рационе питания.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Последствия для организма детей избытка и недостатка жиров в рационе питания.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Последствия для организма детей избытка и недостатка углеводов в рационе питания.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Последствия  для организма детей недостаточного содержания ряда микроэлементов (железо, медь, цинк) в рационе питания.</a:t>
            </a:r>
          </a:p>
          <a:p>
            <a:pPr lvl="0"/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Объем пищи и его значение.</a:t>
            </a:r>
          </a:p>
          <a:p>
            <a:pPr>
              <a:buNone/>
            </a:pP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ru-RU" dirty="0" smtClean="0"/>
              <a:t>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Организация питания в детских образовательных (дошкольных, школьных) учреждениях.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Лечебно-профилактическое питание – цели, задачи, принципы.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Характеристика рационов лечебно-профилактического питания.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Лечебное (диетическое) питание – показания, особенности, принципы.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Краткая характеристика диет лечебного питания.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Особенности и организация питания в лечебно-профилактических учреждениях.</a:t>
            </a:r>
          </a:p>
          <a:p>
            <a:pPr lvl="0"/>
            <a:r>
              <a:rPr lang="ru-RU" sz="9800" b="1" dirty="0" smtClean="0">
                <a:latin typeface="Times New Roman" pitchFamily="18" charset="0"/>
                <a:cs typeface="Times New Roman" pitchFamily="18" charset="0"/>
              </a:rPr>
              <a:t>Контроль за качеством поступающих продуктов, условиями хранения и соблюдением сроков их реализации на пищеблоке.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Контроль за технологией приготовления пищи и качеством готовых блюд.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Контроль за санитарно-эпидемическим режимом пищеблока, здоровьем и соблюдением правил личной гигиены сотрудниками пищеблока.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Питание беременных и кормящих женщин.*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Питание лиц, занимающихся умственным трудом.*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Питание спортсменов.*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Питание лиц престарелого и старческого возраста.*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Питание населения в условиях неблагоприятного воздействия факторов окружающей среды.</a:t>
            </a:r>
            <a:r>
              <a:rPr lang="ru-RU" dirty="0" smtClean="0"/>
              <a:t>*</a:t>
            </a:r>
          </a:p>
          <a:p>
            <a:r>
              <a:rPr lang="ru-RU" dirty="0" smtClean="0"/>
              <a:t>*</a:t>
            </a:r>
            <a:r>
              <a:rPr lang="ru-RU" b="1" i="1" dirty="0" smtClean="0"/>
              <a:t>Целесообразно</a:t>
            </a:r>
            <a:r>
              <a:rPr lang="ru-RU" dirty="0" smtClean="0"/>
              <a:t> в</a:t>
            </a:r>
            <a:r>
              <a:rPr lang="ru-RU" sz="2400" b="1" i="1" dirty="0" smtClean="0"/>
              <a:t> виде обсуждения реферативных сообщений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 </a:t>
            </a: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 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Занятие проводится в учебной аудитории кафедры.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Часть вопросов целесообразно обсудить в виде реферативных сообщений.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Каждый студент получает меню-раскладку и краткую информацию о тех лицах, для которых предназначен данный рацион питания.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Структура и содержание практического  занятия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Практическая деятельность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Гигиеническая оценка меню раскладки</a:t>
            </a:r>
            <a:endParaRPr lang="ru-RU" sz="32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ПИТАНИЕ ДЕТЕЙ И ПОДРОСТКОВ</a:t>
            </a:r>
            <a:endParaRPr lang="ru-RU" dirty="0"/>
          </a:p>
        </p:txBody>
      </p:sp>
      <p:pic>
        <p:nvPicPr>
          <p:cNvPr id="4" name="Picture 2" descr="E:\школаааааааааааа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14488"/>
            <a:ext cx="3810000" cy="2857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E:\школлл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41700"/>
            <a:ext cx="4572000" cy="34163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 algn="ctr"/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Высокая интенсивность обменных процессов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Чем моложе организм, тем выше интенсивность обменных процессов</a:t>
            </a:r>
          </a:p>
          <a:p>
            <a:pPr lvl="1"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Формирование интеллекта</a:t>
            </a:r>
          </a:p>
          <a:p>
            <a:pPr lvl="1"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Развитие эмоциональной сферы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Высокая двигательная активность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Повышенная потребность в питательных веществах для развития костной и мышечной тканей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 algn="ctr"/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Преобладание процессов ассимиляции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Положительный азотистый баланс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Рост и развитие органов и систем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Интенсивность пластических процессов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Анатомо-физиологические особенности  пищеварительного тракта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слабая секреторная функция желудка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недостаточная активность ферментов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повышенная ранимость слизистой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высокая всасывательная способность слизистой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Особенности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Высшая нервная регуляция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Возрастная адекватность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Оптимальное питание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Постепенность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Принципы рационального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endParaRPr lang="ru-RU" sz="4000" i="1" dirty="0" smtClean="0"/>
          </a:p>
          <a:p>
            <a:pPr algn="ctr"/>
            <a:endParaRPr lang="ru-RU" sz="4000" i="1" dirty="0" smtClean="0"/>
          </a:p>
          <a:p>
            <a:pPr algn="ctr"/>
            <a:r>
              <a:rPr lang="ru-RU" sz="4000" i="1" dirty="0" smtClean="0"/>
              <a:t> </a:t>
            </a:r>
          </a:p>
          <a:p>
            <a:pPr algn="ctr"/>
            <a:r>
              <a:rPr lang="ru-RU" sz="4000" i="1" dirty="0" smtClean="0"/>
              <a:t>Высшая нервная регуляция</a:t>
            </a:r>
            <a:endParaRPr lang="ru-RU" sz="4000" i="1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Пищевой центр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формирует реакции поглощения или </a:t>
            </a:r>
            <a:r>
              <a:rPr lang="ru-RU" sz="4100" dirty="0" err="1" smtClean="0">
                <a:latin typeface="Times New Roman" pitchFamily="18" charset="0"/>
                <a:cs typeface="Times New Roman" pitchFamily="18" charset="0"/>
              </a:rPr>
              <a:t>отвергания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пищи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регулирует всасывание </a:t>
            </a:r>
            <a:r>
              <a:rPr lang="ru-RU" sz="4100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и выделение шлаков</a:t>
            </a:r>
          </a:p>
          <a:p>
            <a:pPr algn="ctr">
              <a:buNone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endParaRPr lang="ru-RU" sz="6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Возрастная адекватность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Выделение шести возрастных периодов в зависимости от анатомо-физиологических особенностей:</a:t>
            </a:r>
          </a:p>
          <a:p>
            <a:pPr lvl="1"/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Новорожденные, грудной, </a:t>
            </a:r>
            <a:r>
              <a:rPr lang="ru-RU" sz="4100" dirty="0" err="1" smtClean="0">
                <a:latin typeface="Times New Roman" pitchFamily="18" charset="0"/>
                <a:cs typeface="Times New Roman" pitchFamily="18" charset="0"/>
              </a:rPr>
              <a:t>преддошкольный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, дошкольный, школьный возраст.</a:t>
            </a:r>
          </a:p>
          <a:p>
            <a:pPr lvl="0"/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Учет половых различий с 11 лет.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endParaRPr lang="ru-RU" sz="4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Оптимальное</a:t>
            </a:r>
          </a:p>
          <a:p>
            <a:pPr algn="ctr">
              <a:buNone/>
            </a:pP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 питание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количественная полноценность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качественная полноценность 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режим питания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адекватность климатическим и сезонным особенностям, состоянию здоровья, умственной и физической активности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 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Постепенность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i="1" dirty="0" smtClean="0"/>
              <a:t>   </a:t>
            </a:r>
            <a:r>
              <a:rPr lang="ru-RU" b="1" dirty="0" smtClean="0"/>
              <a:t>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определяется изменением </a:t>
            </a:r>
          </a:p>
          <a:p>
            <a:pPr algn="ctr"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algn="ctr"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расширением</a:t>
            </a:r>
          </a:p>
          <a:p>
            <a:pPr lvl="0" algn="ctr"/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набора продуктов</a:t>
            </a:r>
          </a:p>
          <a:p>
            <a:pPr lvl="0" algn="ctr"/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суточного объема пищи</a:t>
            </a:r>
          </a:p>
          <a:p>
            <a:pPr lvl="0" algn="ctr"/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кулинарной обработки</a:t>
            </a:r>
          </a:p>
          <a:p>
            <a:pPr algn="ctr"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71472" y="257174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Лечебно-профилактическое питание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sz="5700" b="1" i="1" dirty="0" smtClean="0">
                <a:latin typeface="Times New Roman" pitchFamily="18" charset="0"/>
                <a:cs typeface="Times New Roman" pitchFamily="18" charset="0"/>
              </a:rPr>
              <a:t>Лечебно-профилактическое питание — </a:t>
            </a:r>
          </a:p>
          <a:p>
            <a:pPr algn="ctr">
              <a:buNone/>
            </a:pPr>
            <a:r>
              <a:rPr lang="ru-RU" sz="5700" b="1" i="1" dirty="0" smtClean="0">
                <a:latin typeface="Times New Roman" pitchFamily="18" charset="0"/>
                <a:cs typeface="Times New Roman" pitchFamily="18" charset="0"/>
              </a:rPr>
              <a:t>это специально подобранные рационы питания, направленные на предупреждение нарушений в организме, обусловленных воздействием вредных профессиональных факторов. </a:t>
            </a:r>
          </a:p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ПОНЯТИЕ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Font typeface="Wingdings" pitchFamily="2" charset="2"/>
              <a:buChar char="v"/>
            </a:pPr>
            <a:r>
              <a:rPr lang="ru-RU" b="1" i="1" dirty="0" smtClean="0"/>
              <a:t>  </a:t>
            </a:r>
            <a:r>
              <a:rPr lang="ru-RU" sz="73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sz="7300" b="1" dirty="0" err="1" smtClean="0">
                <a:latin typeface="Times New Roman" pitchFamily="18" charset="0"/>
                <a:cs typeface="Times New Roman" pitchFamily="18" charset="0"/>
              </a:rPr>
              <a:t>антидотных</a:t>
            </a: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свойств компонентов пищи в зависимости от природы вредного фактора и характера его действия.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  Ускорение метаболизма ядов, замедление всасывания ядовитых веществ в ЖКТ, ускорение выведения их из организма.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  Повышение общей </a:t>
            </a:r>
            <a:r>
              <a:rPr lang="ru-RU" sz="7300" b="1" dirty="0" err="1" smtClean="0">
                <a:latin typeface="Times New Roman" pitchFamily="18" charset="0"/>
                <a:cs typeface="Times New Roman" pitchFamily="18" charset="0"/>
              </a:rPr>
              <a:t>резистентности</a:t>
            </a: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организма и функциональных способностей наиболее поражаемых органов.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  Компенсация повышенных затрат биологически активных веществ в связи с </a:t>
            </a:r>
            <a:r>
              <a:rPr lang="ru-RU" sz="7300" b="1" dirty="0" err="1" smtClean="0">
                <a:latin typeface="Times New Roman" pitchFamily="18" charset="0"/>
                <a:cs typeface="Times New Roman" pitchFamily="18" charset="0"/>
              </a:rPr>
              <a:t>детоксикацией</a:t>
            </a:r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 ядов и действием вредных веществ.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b="1" i="1" dirty="0" smtClean="0"/>
              <a:t>Разработано пять рационов лечебно-профилактического питания (ЛПП)</a:t>
            </a:r>
            <a:r>
              <a:rPr lang="ru-RU" dirty="0" smtClean="0"/>
              <a:t>. Их составление основано на принципе соответствия защитной активности рациона специфике влияния вредного воздействия. Вредные вещества при этом объединяются по признаку однородности механизма их действия. </a:t>
            </a:r>
          </a:p>
          <a:p>
            <a:pPr>
              <a:buNone/>
            </a:pPr>
            <a:r>
              <a:rPr lang="ru-RU" b="1" i="1" dirty="0" smtClean="0"/>
              <a:t>          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b="1" i="1" dirty="0" smtClean="0"/>
              <a:t>           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b="1" i="1" dirty="0" smtClean="0"/>
              <a:t> </a:t>
            </a:r>
            <a:endParaRPr lang="ru-RU" dirty="0" smtClean="0"/>
          </a:p>
          <a:p>
            <a:r>
              <a:rPr lang="ru-RU" dirty="0" smtClean="0"/>
              <a:t> «Перечень производств, профессий и должностей, работа в которых дает право на бесплатное получение ЛПП в связи с особо вредными условиями труда», в который включены более 3170 профессий и должностей.</a:t>
            </a:r>
          </a:p>
          <a:p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Организация питания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Ст. 222 ТК РФ, постановление Минтруда РФ «нормы и условия бесплатной выдачи молока или других равноценных пищевых продуктов работникам, занятым на работах с вредными условиями труда» от 31.03.2003 и постановления № 14 «перечень производств, профессий и должностей в связи с особо вредными условиями труда» от 31.03. 2003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ЛПП предполагает бесплатную выдачу: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3"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горячих завтраков</a:t>
            </a:r>
          </a:p>
          <a:p>
            <a:pPr lvl="3"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молока (или </a:t>
            </a:r>
            <a:r>
              <a:rPr lang="ru-RU" sz="2600" i="1" dirty="0" err="1" smtClean="0">
                <a:latin typeface="Times New Roman" pitchFamily="18" charset="0"/>
                <a:cs typeface="Times New Roman" pitchFamily="18" charset="0"/>
              </a:rPr>
              <a:t>кисло-молочных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 продуктов)</a:t>
            </a:r>
          </a:p>
          <a:p>
            <a:pPr lvl="3"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витаминных препаратов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Организация питания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271462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ХАРАКТЕРИСТИКА РАЦИОНОВ ЛПП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разработан для ЛПП работников, контактирующих с 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радиоактивными веществами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и источниками ионизирующих излучений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в том числе: 1) непосредственно занятых на добыче  переработке (включая погрузочные работы и хранение) урановых и ториевых руд; получении и переработке урана, тория, трития, радия, тория-228, радия-228, актиния-228, полония, трансурановых элементов, продуктов деления урана и тория; 2) занятых на исследовательских, транспортных, опытно-промышленных атомных реакторах, на их прототипах,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критсборках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и импульсных реакторах, опытных термоядерных установках и мощных изотопных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облучательных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γ-установках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Рацион №1 содержит 59 г белков, 51 г жиров, 159 г углеводов, дополнительно в его состав вводят 150 мг витамина С. Рацион должен обеспечивать дополнительное поступление в организм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антиоксидантных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липотропных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субстратов и обеспечивать защиту организма от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радионагрузки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предотвращая перекисное окисление липидов и снижая последствия радиационного мутагенеза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1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11000" dirty="0" smtClean="0">
                <a:latin typeface="Times New Roman" pitchFamily="18" charset="0"/>
                <a:cs typeface="Times New Roman" pitchFamily="18" charset="0"/>
              </a:rPr>
              <a:t>предназначен для ЛПП для работников, контактирующих на производстве с </a:t>
            </a:r>
            <a:r>
              <a:rPr lang="ru-RU" sz="11000" b="1" i="1" dirty="0" smtClean="0">
                <a:latin typeface="Times New Roman" pitchFamily="18" charset="0"/>
                <a:cs typeface="Times New Roman" pitchFamily="18" charset="0"/>
              </a:rPr>
              <a:t>неорганическими кислотами, щелочными металлами, соединениями хлора и фтора, фосфорорганическими и цианистыми соединениями</a:t>
            </a:r>
            <a:r>
              <a:rPr lang="ru-RU" sz="11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1000" dirty="0" smtClean="0">
                <a:latin typeface="Times New Roman" pitchFamily="18" charset="0"/>
                <a:cs typeface="Times New Roman" pitchFamily="18" charset="0"/>
              </a:rPr>
              <a:t>Он содержит 63 г белка, 50 г жира, 185 г углеводов, дополнительно в его состав вводят витамин А и витамин С в количествах соответственно 2 и 100 мг.</a:t>
            </a:r>
          </a:p>
          <a:p>
            <a:pPr>
              <a:buNone/>
            </a:pPr>
            <a:r>
              <a:rPr lang="ru-RU" sz="11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                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2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i="1" dirty="0" smtClean="0"/>
              <a:t>                 </a:t>
            </a:r>
            <a:endParaRPr lang="ru-RU" dirty="0" smtClean="0"/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предназначен для ЛПП для работников, контактирующих на производстве 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с хромом и хромсодержащими соединениями.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Рацион должен обеспечивать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гипоаллергенную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направленность питания у данной категории работников. Он более строго сбалансирован по животным белкам и незаменимым аминокислотам, растительному маслу (ПНЖК), витаминам. Рацион 2а содержит 52 г белка, 63 г жира, 156 г углеводов, с дополнительным включением витаминов С – 150 мг, а также 100 мл минеральной воды «Нарзан».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Целесообразно расширять в рационе 2а ассортимент свежих овощей, фруктов и ягод за счет таких продуктов, как капуста, кабачки, тыква, огурцы, брюква, репа, салат, яблоки, груши, сливы, виноград, черноплодная рябина. В случаях отсутствия свежих овощей можно использовать при приготовлении блюд хорошо вымоченные (для удаления хлористого натрия, острых специй и приправ) соленых, квашеные и маринованные овощи. При производстве ЛПП, предусмотренного данным рационом, рекомендуется приготовление в основном отварных и паровых, а также печеных и тушеных (без предварительного обжаривания) блюд.</a:t>
            </a:r>
          </a:p>
          <a:p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 № 2а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i="1" dirty="0" smtClean="0"/>
              <a:t> </a:t>
            </a: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предназначен для ЛПП работников, контактирующих на производстве с </a:t>
            </a:r>
            <a:r>
              <a:rPr lang="ru-RU" sz="4500" b="1" i="1" dirty="0" smtClean="0">
                <a:latin typeface="Times New Roman" pitchFamily="18" charset="0"/>
                <a:cs typeface="Times New Roman" pitchFamily="18" charset="0"/>
              </a:rPr>
              <a:t>неорганическими и органическими соединениями свинца</a:t>
            </a: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. Он содержит 64 г белка, 52 г жира, 198 г углеводов и дополнительно 150 мг аскорбиновой кислоты.</a:t>
            </a:r>
          </a:p>
          <a:p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 При назначении рациона № 3 обязательно должна предусматриваться ежедневная выдача блюд из овощей и фруктов, не подвергнутых термической обработке (салаты), для максимального сохранения в них витаминов и </a:t>
            </a:r>
            <a:r>
              <a:rPr lang="ru-RU" sz="4500" b="1" dirty="0" err="1" smtClean="0">
                <a:latin typeface="Times New Roman" pitchFamily="18" charset="0"/>
                <a:cs typeface="Times New Roman" pitchFamily="18" charset="0"/>
              </a:rPr>
              <a:t>неперевариваемых</a:t>
            </a: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 пищевых волокон.</a:t>
            </a:r>
          </a:p>
          <a:p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 С этой же целью необходимо использовать хлеб из муки грубого помола и </a:t>
            </a:r>
            <a:r>
              <a:rPr lang="ru-RU" sz="4500" b="1" dirty="0" err="1" smtClean="0">
                <a:latin typeface="Times New Roman" pitchFamily="18" charset="0"/>
                <a:cs typeface="Times New Roman" pitchFamily="18" charset="0"/>
              </a:rPr>
              <a:t>низкоочищенные</a:t>
            </a: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 крупы (например, овес вместо «Геркулеса»). Молоко в натуральном виде не выдается, заменяется кефиром и кисломолочными продуктами.  </a:t>
            </a:r>
          </a:p>
          <a:p>
            <a:pPr>
              <a:buNone/>
            </a:pP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3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предназначен для ЛПП работников, контактирующих на производстве с </a:t>
            </a:r>
            <a:r>
              <a:rPr lang="ru-RU" b="1" i="1" dirty="0" smtClean="0"/>
              <a:t>соединениями бензола и фенола, хлорированных углеводородов, </a:t>
            </a:r>
            <a:r>
              <a:rPr lang="ru-RU" b="1" i="1" dirty="0" err="1" smtClean="0"/>
              <a:t>азокрасителей</a:t>
            </a:r>
            <a:r>
              <a:rPr lang="ru-RU" b="1" i="1" dirty="0" smtClean="0"/>
              <a:t>, мышьяка, ртути, стеклопластиков</a:t>
            </a:r>
            <a:r>
              <a:rPr lang="ru-RU" dirty="0" smtClean="0"/>
              <a:t>, а также при работе в условиях </a:t>
            </a:r>
            <a:r>
              <a:rPr lang="ru-RU" b="1" i="1" dirty="0" smtClean="0"/>
              <a:t>повышенного внешнего давления</a:t>
            </a:r>
            <a:r>
              <a:rPr lang="ru-RU" dirty="0" smtClean="0"/>
              <a:t>. Этот рацион является одним из самых широко применяемых в ЛПП. Он содержит 65 г белка, 45 г жира, 181 г углеводов с дополнительными включением витаминов С – 150 мг и В1 – 4 мг (последний на работах с соединениями мышьяка, ртути теллура). Цель назначения рациона № 4 состоит в защите печени и кроветворных органов от </a:t>
            </a:r>
            <a:r>
              <a:rPr lang="ru-RU" dirty="0" err="1" smtClean="0"/>
              <a:t>тропных</a:t>
            </a:r>
            <a:r>
              <a:rPr lang="ru-RU" dirty="0" smtClean="0"/>
              <a:t> к ним соединений как органической, так и неорганической природы. Он обладает </a:t>
            </a:r>
            <a:r>
              <a:rPr lang="ru-RU" dirty="0" err="1" smtClean="0"/>
              <a:t>липотропной</a:t>
            </a:r>
            <a:r>
              <a:rPr lang="ru-RU" dirty="0" smtClean="0"/>
              <a:t> направленностью и содержит мало жиров.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4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предназначен для ЛПП работников, контактирующих на производстве с 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фосфорной кислотой, фосфорным ангидридом, фосфором и его другим производными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Он содержит значительное количество овощей и источников животного белка.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В этом рационе должны быть максимально сокращены жиры: как за счет небольшого количества масел, так и в результате использования нежирных сортов мяса и молочных продуктов. Цельное молоко заменяется на кефир. Все это способствует снижению всасывания фосфора в желудочно-кишечном тракте.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Рацион № 4а содержит 54 г белка, 43 г жира, 200 г углеводов с дополнительным включением витаминов С – 100 мг и В1 – 2 мг.</a:t>
            </a:r>
          </a:p>
          <a:p>
            <a:pPr>
              <a:buNone/>
            </a:pPr>
            <a:endParaRPr lang="ru-RU" sz="9600" dirty="0" smtClean="0"/>
          </a:p>
          <a:p>
            <a:pPr>
              <a:buNone/>
            </a:pPr>
            <a:endParaRPr lang="ru-RU" sz="9600" dirty="0" smtClean="0"/>
          </a:p>
          <a:p>
            <a:pPr>
              <a:buNone/>
            </a:pPr>
            <a:endParaRPr lang="ru-RU" sz="9600" dirty="0" smtClean="0"/>
          </a:p>
          <a:p>
            <a:pPr>
              <a:buNone/>
            </a:pPr>
            <a:endParaRPr lang="ru-RU" sz="9600" dirty="0" smtClean="0"/>
          </a:p>
          <a:p>
            <a:pPr>
              <a:buNone/>
            </a:pPr>
            <a:r>
              <a:rPr lang="ru-RU" sz="9600" b="1" i="1" dirty="0" smtClean="0"/>
              <a:t>               </a:t>
            </a:r>
            <a:endParaRPr lang="ru-RU" sz="9600" dirty="0" smtClean="0"/>
          </a:p>
          <a:p>
            <a:endParaRPr lang="ru-RU" sz="9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4а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/>
              <a:t>  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                 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предназначен для ЛПП работников, контактирующих на производстве с очень опасными для здоровья 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анилиновыми и </a:t>
            </a: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толуидиновыми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 производными, </a:t>
            </a: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динитрохлорбензолом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динитротолуолом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Действие рациона направлено на снижение инкорпорации указанных химических соединений и повышение клеточных защитно-адаптационных механизмов.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С этой целью рацион включает в себя разнообразные растительные компоненты и обогащен широким спектром витаминов и глютаминовой кислотой, обеспечивающей общее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дезинтоксикационное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действие: витамины С – 150 мг, В1 – 2 мг, В2 – 2 мг, В6 – 3 мг, РР – 20 мг, Е – 10 мг, глютаминовая кислота – 500 мг. </a:t>
            </a: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Рацион № 4б содержит 56 г белков, 56 г жиров, 164 г углеводов.</a:t>
            </a:r>
          </a:p>
          <a:p>
            <a:pPr>
              <a:buNone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4б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предназначен для ЛПП работников, контактирующих на производстве с </a:t>
            </a:r>
            <a:r>
              <a:rPr lang="ru-RU" sz="11200" b="1" i="1" dirty="0" smtClean="0">
                <a:latin typeface="Times New Roman" pitchFamily="18" charset="0"/>
                <a:cs typeface="Times New Roman" pitchFamily="18" charset="0"/>
              </a:rPr>
              <a:t>углеводородами, сероуглеродом, этиленгликолем, фосфорорганическими пестицидами, полимерными и синтетическими материалами, марганцем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Действие рациона № 5 направлено на защиту нервной системы и печени. 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Он содержит лецитин, ПНЖК, полноценные животные белки.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 Дополнительно выдается витамин В1 (4 мг) и аскорбиновая кислота (150 мг). 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Этот рацион содержит 58 г белков, 53 г жиров, 172 г углеводов.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  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РАЦИОН № 5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278605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ЛЕЧЕБНОЕ И ДИЕТИЧЕСКОЕ ПИТАНИЕ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 lvl="0" algn="ctr"/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Цель питания – не только поддержание общего пищевого статуса, но и осуществление диетотерапии.</a:t>
            </a:r>
          </a:p>
          <a:p>
            <a:pPr lvl="0" algn="ctr"/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Диетическое питание может влиять на клиническую картину болезни, характер и типы патологического процесса.</a:t>
            </a:r>
          </a:p>
          <a:p>
            <a:pPr lvl="0" algn="ctr"/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Диетическое питание не только повышает эффективность других терапевтических приемов, но и уменьшает частоту рецидивов и обострений, а также переход острых патологий в хронические.</a:t>
            </a:r>
          </a:p>
          <a:p>
            <a:pPr lvl="0" algn="ctr"/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При некоторых заболеваниях (</a:t>
            </a:r>
            <a:r>
              <a:rPr lang="ru-RU" sz="4600" b="1" i="1" dirty="0" smtClean="0">
                <a:latin typeface="Times New Roman" pitchFamily="18" charset="0"/>
                <a:cs typeface="Times New Roman" pitchFamily="18" charset="0"/>
              </a:rPr>
              <a:t>например, железодефицитная анемия, </a:t>
            </a:r>
            <a:r>
              <a:rPr lang="ru-RU" sz="4600" b="1" i="1" dirty="0" err="1" smtClean="0">
                <a:latin typeface="Times New Roman" pitchFamily="18" charset="0"/>
                <a:cs typeface="Times New Roman" pitchFamily="18" charset="0"/>
              </a:rPr>
              <a:t>фенилкетонурия</a:t>
            </a:r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600" b="1" i="1" dirty="0" err="1" smtClean="0">
                <a:latin typeface="Times New Roman" pitchFamily="18" charset="0"/>
                <a:cs typeface="Times New Roman" pitchFamily="18" charset="0"/>
              </a:rPr>
              <a:t>целиакия</a:t>
            </a:r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) диетическое питание является ведущим (или единственным) терапевтическим фактором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Особенности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Симптоматическая диетотерапия, способствующая устранению отдельных симптомов заболевания</a:t>
            </a:r>
          </a:p>
          <a:p>
            <a:pPr lvl="0"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Органоспецифическая диетотерапия, учитывающая характер поражения заинтересованного органа или системы</a:t>
            </a:r>
          </a:p>
          <a:p>
            <a:pPr lvl="0"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Метаболическая диетотерапия, обеспечивающая адаптацию химического состава диеты к уровню и характеру обменных и морфофункциональных нарушений, свойственных тому или иному виду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Звенья лечебного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Соответствие питания потребностям и возможностям больного организма;</a:t>
            </a:r>
          </a:p>
          <a:p>
            <a:pPr lvl="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Сочетание максимального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жащения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заинтересованных органов и систем с их тренировкой.</a:t>
            </a:r>
          </a:p>
          <a:p>
            <a:pPr lvl="0"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механическое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жащение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химическое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жащение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lvl="0"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термическое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жащение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lvl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Учет неспецифических особенностей обмена веществ больного;</a:t>
            </a:r>
          </a:p>
          <a:p>
            <a:pPr lvl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Учет субъективного отношения больных к питанию;</a:t>
            </a:r>
          </a:p>
          <a:p>
            <a:pPr lvl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Индивидуальный подход к назначению ;</a:t>
            </a:r>
          </a:p>
          <a:p>
            <a:pPr lvl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Строгое соблюдение режима питания</a:t>
            </a:r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800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Система пяти стандартных диет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отличающихся по содержанию основных пищевых веществ и энергетической ценности, технологии приготовления пищи и среднесуточным набором продуктов.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Основной вариант стандартной диеты (№1,2, 3, 5, 6, 7, 9, 10, 13, 14, 15 номерной системы).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Вариант диеты с механическим и химическим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щажением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(№ 1б, 4б, 4в, 4п).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Вариант диеты с повышенным количеством белка – высокобелковая диета (№ 4р, 4а\г, 5п, 7в, 7г, 9б, 10б, 11, Р-1, Р-11).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Вариант диеты с пониженным содержанием белка –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низкобелковая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диета (№ 7а, 7б).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Вариант диеты с пониженной калорийностью – низкокалорийная диета (№8, 9а, 10с).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Новая номенклатура  (с 2003 года)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Хирургические диеты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(0-1, 0-11, 0-111, 0-1У; диета при язвенном кровотечении, диета при стенозе желудка и др.</a:t>
            </a:r>
          </a:p>
          <a:p>
            <a:pPr lvl="0"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Разгрузочные диеты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чайная, сахарная, яблочная,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рисово-компотная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картофельная, творожная, соковая, мясная  и  др.</a:t>
            </a:r>
          </a:p>
          <a:p>
            <a:pPr lvl="0"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Специальные рационы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диета калиевая, магниевая, зондовая, при инфаркте миокарда, вегетарианская и др.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Дополнение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1">
              <a:buFont typeface="Wingdings" pitchFamily="2" charset="2"/>
              <a:buChar char="ü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Нормы физиологической потребности в энергии и пищевых веществах для различных групп населения РФ. Методические рекомендации:  МР 2.3.1.2432-08</a:t>
            </a:r>
          </a:p>
          <a:p>
            <a:pPr lvl="1">
              <a:buFont typeface="Wingdings" pitchFamily="2" charset="2"/>
              <a:buChar char="ü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Санитарно-эпидемиологические правила к организации питания обучающихся в общеобразовательных учреждениях, учреждениях начального и среднего профессионального образования: СП 24.5.2409-08.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2.4.2.2821-10 «Санитарно-эпидемиологические требования к условиям  и организации обучения в общеобразовательных учреждениях»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2.4.1.2660-10 «Санитарно-эпидемиологические требования к устройству, содержанию и организации режима работы в дошкольных организациях»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2.4.4.2599-10 «Гигиенические требования к устройству, содержанию и организации режима работы в оздоровительных учреждениях с дневным пребыванием детей в период каникул»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2.1.3.2630-10 «Санитарно-эпидемиологические требования к организациям, осуществляющим медицинскую деятельность»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2.4.4.1251-03 «Санитарно-эпидемиологические требования к учреждениям дополнительного образования (внешкольные учреждения)»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2.4.4.1204- 03 «Санитарно-эпидемиологические требования к устройству, содержанию и организации режима работы загородных стационарных учреждений отдыха и оздоровления детей»</a:t>
            </a:r>
          </a:p>
          <a:p>
            <a:pPr lvl="0">
              <a:buFont typeface="Wingdings" pitchFamily="2" charset="2"/>
              <a:buChar char="ü"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СанНиП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2.43. 1186 – 03 «Санитарно-эпидемиологические требования к организации учебно-производственного процесса  в образовательных учреждениях начального профессионального образования»</a:t>
            </a:r>
          </a:p>
          <a:p>
            <a:pPr>
              <a:buNone/>
            </a:pPr>
            <a:endParaRPr lang="ru-RU" sz="1600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Документы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50030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Практическая работа – решение ситуационной задачи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Условия задачи (кратко)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Протокол. 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1  этап. Соответствие пищевого рациона принципам рационального питания</a:t>
            </a:r>
          </a:p>
          <a:p>
            <a:pPr lvl="0" algn="ct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2  этап. Прогноз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3  этап. Оценка пищевого статуса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4  этап. Рекомендации.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Протокол (</a:t>
            </a:r>
            <a:r>
              <a:rPr lang="ru-RU" sz="3200" i="1" dirty="0" smtClean="0"/>
              <a:t>общая схема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Разнообразие, ассортимент продуктов, повторяемость и сочетание блюд.</a:t>
            </a:r>
          </a:p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Замена продуктов</a:t>
            </a:r>
          </a:p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Кратность приемов пищи</a:t>
            </a:r>
          </a:p>
          <a:p>
            <a:pPr lvl="0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Количество продуктов, г (см. далее</a:t>
            </a:r>
            <a:r>
              <a:rPr lang="ru-RU" sz="3200" dirty="0" smtClean="0"/>
              <a:t>)</a:t>
            </a:r>
          </a:p>
          <a:p>
            <a:pPr lvl="0"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Протокол. 1 этап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Протокол. 1 этап (</a:t>
            </a:r>
            <a:r>
              <a:rPr lang="ru-RU" sz="3200" i="1" dirty="0" smtClean="0"/>
              <a:t>продукты</a:t>
            </a:r>
            <a:r>
              <a:rPr lang="ru-RU" dirty="0" smtClean="0"/>
              <a:t>)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60960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Фактическое количество, 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Рекомендуемое количество, г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Фактическая величина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Рекомендуемая величина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Энергетическая ценность, ккал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Распределение</a:t>
                      </a:r>
                      <a:r>
                        <a:rPr lang="ru-RU" baseline="0" dirty="0" smtClean="0"/>
                        <a:t> по приемам: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завтрак,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обед,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полдник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Протокол. 1 этап (</a:t>
            </a:r>
            <a:r>
              <a:rPr lang="ru-RU" sz="3600" i="1" dirty="0" smtClean="0"/>
              <a:t>энергетическая ценность</a:t>
            </a:r>
            <a:r>
              <a:rPr lang="ru-RU" dirty="0" smtClean="0"/>
              <a:t>)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4500570"/>
          <a:ext cx="6881817" cy="799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6"/>
                <a:gridCol w="2786082"/>
                <a:gridCol w="1452529"/>
              </a:tblGrid>
              <a:tr h="428628">
                <a:tc>
                  <a:txBody>
                    <a:bodyPr/>
                    <a:lstStyle/>
                    <a:p>
                      <a:r>
                        <a:rPr lang="ru-RU" dirty="0" smtClean="0"/>
                        <a:t>ужин,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28596" y="2857496"/>
          <a:ext cx="8229600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3749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завтрак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обед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полдник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ужин</a:t>
                      </a:r>
                      <a:endParaRPr lang="ru-RU" dirty="0"/>
                    </a:p>
                  </a:txBody>
                  <a:tcPr/>
                </a:tc>
              </a:tr>
              <a:tr h="2134570">
                <a:tc>
                  <a:txBody>
                    <a:bodyPr/>
                    <a:lstStyle/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20 - 25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35 - 40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10 - 15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20 - 25</a:t>
                      </a:r>
                      <a:endParaRPr lang="ru-RU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dirty="0" smtClean="0"/>
              <a:t>Режим питания. Дети. </a:t>
            </a:r>
            <a:br>
              <a:rPr lang="ru-RU" sz="4400" dirty="0" smtClean="0"/>
            </a:br>
            <a:r>
              <a:rPr lang="ru-RU" sz="4400" dirty="0" smtClean="0"/>
              <a:t> </a:t>
            </a:r>
            <a:r>
              <a:rPr lang="ru-RU" sz="3600" i="1" dirty="0" smtClean="0"/>
              <a:t>(распределение энергетической ценности, %,  по приемам пищи)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2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Фактическая величина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Рекомендуемая величина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белков, 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Доля белков животного происхождения,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жиров, 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Доля жиров растительного происхождения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углеводов, 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Соотношение Б:Ж:У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Протокол. 1 этап (</a:t>
            </a:r>
            <a:r>
              <a:rPr lang="ru-RU" sz="3600" i="1" dirty="0" err="1" smtClean="0"/>
              <a:t>макронутриенты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Фактические величины – извлекаются непосредственно из меню-раскладки или рассчитываются по имеющимся данным. Необходимые, рекомендуемые – извлекаются из «Норм физиологической потребности», соответствующих документов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или  рассчитываются с учетом индивидуальных особенностей 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NB!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</a:t>
            </a:r>
            <a:r>
              <a:rPr lang="en-US" dirty="0" smtClean="0"/>
              <a:t>NB</a:t>
            </a:r>
            <a:r>
              <a:rPr lang="ru-RU" dirty="0" smtClean="0"/>
              <a:t>!!!!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Доля (%) белков животного происхождения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Количество (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г\сутки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) растительного масла в рационе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3-4 года – 70</a:t>
            </a: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5-10 лет – 60</a:t>
            </a: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11-14 лет- 55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3-7 лет   –   10</a:t>
            </a:r>
          </a:p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8-9 лет   –   14</a:t>
            </a:r>
          </a:p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10-11 лет – 15</a:t>
            </a:r>
          </a:p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12-14 лет - 18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Фактическая величина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Рекомендуемая величина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Протокол. 1 этап (</a:t>
            </a:r>
            <a:r>
              <a:rPr lang="ru-RU" sz="3200" i="1" dirty="0" smtClean="0"/>
              <a:t>витамины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Фактическая величина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Рекомендуемая величина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кальций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фосфор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…………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Соотношение </a:t>
                      </a:r>
                      <a:r>
                        <a:rPr lang="ru-RU" dirty="0" err="1" smtClean="0"/>
                        <a:t>Са</a:t>
                      </a:r>
                      <a:r>
                        <a:rPr lang="ru-RU" dirty="0" smtClean="0"/>
                        <a:t>: 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Протокол. 1 этап (</a:t>
            </a:r>
            <a:r>
              <a:rPr lang="ru-RU" sz="2800" i="1" dirty="0" smtClean="0"/>
              <a:t>минеральные вещества)</a:t>
            </a:r>
            <a:endParaRPr lang="ru-RU" sz="2800" i="1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Протокол. 1 этап. Заключение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Отметить возможные изменения в состоянии организма, к которым могут привести выявленные несоответствия фактического рациона принципам рационального питания, не внесшие (пока) вклад в формирование пищевого статуса, патологических отклонений, заболеваний и т.п.</a:t>
            </a:r>
          </a:p>
          <a:p>
            <a:pPr>
              <a:buNone/>
            </a:pPr>
            <a:r>
              <a:rPr lang="ru-RU" b="1" dirty="0" smtClean="0"/>
              <a:t>   *</a:t>
            </a:r>
            <a:r>
              <a:rPr lang="ru-RU" b="1" i="1" dirty="0" smtClean="0"/>
              <a:t>Знания (остаточные) физиологии, биохимии, прошедших занятий по гигиене, схемы  (стр.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2 этап. Прогноз*</a:t>
            </a:r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При обосновании пищевого статуса необходимо обратить внимание не только на выявленные отклонения в рационе питания по предложенной меню-раскладке, но и учесть обычный, присущий данному индивиду, семье, группе лиц, характер питания, излюбленные блюда, образ жизни (см. легенду, ситуационную задачу). </a:t>
            </a: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3000" i="1" dirty="0" smtClean="0">
                <a:latin typeface="Times New Roman" pitchFamily="18" charset="0"/>
                <a:cs typeface="Times New Roman" pitchFamily="18" charset="0"/>
              </a:rPr>
              <a:t>в тех случаях, когда в задаче приведена необходимая для обоснования типа пищевого статуса информация.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3 этап. Оценка пищевого статуса*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sz="4400" b="1" i="1" dirty="0" smtClean="0"/>
          </a:p>
          <a:p>
            <a:pPr algn="ctr"/>
            <a:r>
              <a:rPr lang="ru-RU" sz="4400" b="1" i="1" dirty="0" smtClean="0"/>
              <a:t>Два </a:t>
            </a:r>
          </a:p>
          <a:p>
            <a:pPr algn="ctr">
              <a:buNone/>
            </a:pPr>
            <a:r>
              <a:rPr lang="ru-RU" sz="4400" b="1" i="1" dirty="0" smtClean="0"/>
              <a:t>вектора</a:t>
            </a:r>
            <a:endParaRPr lang="ru-RU" sz="44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i="1" dirty="0" smtClean="0"/>
              <a:t>Человек, группа </a:t>
            </a:r>
            <a:r>
              <a:rPr lang="ru-RU" dirty="0" smtClean="0"/>
              <a:t>(обследование, при отсутствии – обоснование пищевого статуса</a:t>
            </a:r>
          </a:p>
          <a:p>
            <a:r>
              <a:rPr lang="ru-RU" dirty="0" smtClean="0"/>
              <a:t>при необходимости –лечение)</a:t>
            </a:r>
          </a:p>
          <a:p>
            <a:r>
              <a:rPr lang="ru-RU" i="1" dirty="0" smtClean="0"/>
              <a:t>Рацион питания</a:t>
            </a:r>
            <a:endParaRPr lang="ru-RU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Рекомендации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1. Одна из возможных причин плохого сна у детей: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недостаток углеводов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недостаток белков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избыток белков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избыток жиров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 Развитию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квашиоркора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способствует: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инфекционные заболевания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позднее отнятие от груди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стоматит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лихорадка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значительная доля растительного белка в питании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3. В режиме питания школьников на завтрак в % от суточного калорийности должно приходиться: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35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Суточная доза растительного масла в рационе школьника по сравнению с таковой у дошкольника: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одинакова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больше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меньше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 Количество животных белков в рационе детей 11-14 лет должно составлять </a:t>
            </a:r>
            <a:r>
              <a:rPr lang="ru-RU" b="1" dirty="0" smtClean="0"/>
              <a:t>(%):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60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70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80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6. Количество животных белков в рационе детей 5-10 лет должно составлять (%):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60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70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80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7. Количество животных белков в рационе детей 3-4 лет должно составлять (%):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50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60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70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80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8. Половая дифференциация вводится с ... лет: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7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9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11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13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15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/>
              <a:t>9. Виды энзимопатий</a:t>
            </a:r>
            <a:endParaRPr lang="ru-RU" sz="3600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наследственные, токсические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токсические, </a:t>
            </a:r>
            <a:r>
              <a:rPr lang="ru-RU" dirty="0" err="1" smtClean="0"/>
              <a:t>заместительныЕ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заместительные, дефицитные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дефицитные, наследственные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10. Потребность в белках на 1кг веса у детей: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тем больше, чем младше ребёнок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тем больше, чем старше ребёнок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величина постоянная и отклонения от неё при составлении рациона запрещаются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8"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11. Доля (часть) суточного объема пищи, получаемая ребенком в первую половину дня: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1/3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1/2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2/3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12. Недостаток углеводов в рационе питания вызывает: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гиповитаминоз витаминов В, 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гипогликемия,  гипоксия мозга, задержка нервно-психического развития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сахарный диабет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гиподинамию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включение в </a:t>
            </a:r>
            <a:r>
              <a:rPr lang="ru-RU" dirty="0" err="1" smtClean="0"/>
              <a:t>энергообмен</a:t>
            </a:r>
            <a:r>
              <a:rPr lang="ru-RU" dirty="0" smtClean="0"/>
              <a:t> жиров и белков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b="1" dirty="0" smtClean="0"/>
              <a:t>13. Избыток углеводов в рационе питания вызывает: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гипогликемия, гипоксия мозга, задержка нервно-психического развития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сахарный диабет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гиподинамию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включение в </a:t>
            </a:r>
            <a:r>
              <a:rPr lang="ru-RU" dirty="0" err="1" smtClean="0"/>
              <a:t>энергообмен</a:t>
            </a:r>
            <a:r>
              <a:rPr lang="ru-RU" dirty="0" smtClean="0"/>
              <a:t> жиров и белков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кариес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увеличение потребности в тиамине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b="1" dirty="0" smtClean="0"/>
              <a:t>14. Недостаток белка в рационе питания вызывает: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дистрофическое поражение почек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субфибриллитет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гипоксию мозга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задержку роста, снижение массы тела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снижение иммунитета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нарушение функционирования нервной системы и органов ЖКТ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15. Избыток белка в рационе питания вызывает: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 повышение возбудимости ЦНС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перенапряжение ренальной экскреции, дистрофическое поражение почек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 нарушение деятельности ЖКТ, запоры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гипоксию мозга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гиповитаминоз витаминов группы В</a:t>
            </a:r>
          </a:p>
          <a:p>
            <a:pPr marL="852678" indent="-742950">
              <a:buNone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b="1" dirty="0" smtClean="0"/>
              <a:t>16. Избыток жиров в рационе питания вызывает: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задержку физического развития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нарушение желчевыводящей функции печени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гиповитаминоз A, D, К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запоры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гиподинамию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изменение углеводного обмена на жировой</a:t>
            </a:r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300" b="1" dirty="0" smtClean="0">
                <a:latin typeface="Times New Roman" pitchFamily="18" charset="0"/>
                <a:cs typeface="Times New Roman" pitchFamily="18" charset="0"/>
              </a:rPr>
              <a:t>17. Недостаток  жиров в рационе питания вызывает:</a:t>
            </a:r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гиповитаминоз витаминов  группы 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гипоксию мозга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гиповитаминоз A, D, К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/>
              <a:t> </a:t>
            </a:r>
            <a:r>
              <a:rPr lang="ru-RU" dirty="0" smtClean="0"/>
              <a:t>недостаток ПНЖК,  снижение иммунитета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нарушение функции ЦНС, задержка нервно-психического развития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нарушение метаболизма белков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Препятству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ЮЩЕЕ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всасыванию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вещество: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глюкоза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крахмал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аминокислоты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фитин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19. Развитию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квашиоркора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способствует: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инфекционные заболевания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раннее  отнятие от груди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стоматит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лихорадка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20. К болезням БЭН (белково-энергетическая недостаточность) относятся: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сирингомиелия, спазмофилия,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склеродермия, гемофилия,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апластическая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анемия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алиментарный маразм, алиментарная дистрофия,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квашиоркор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цитомегалия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гемолитическая анемия</a:t>
            </a:r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21. Рекомендуемые соотношения Б : Ж : У  в рационе ребенка: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2,4 : 1 : 1,3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1 : 1 : 4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3,8 : 1 : 2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4,5 : 3,2 : 1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22. Проявления энергетического баланса у детей: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стабильность массы тела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оптимальные показатели роста и развития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соответствующее возрасту нервно-психическое развитие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 </a:t>
            </a:r>
          </a:p>
          <a:p>
            <a:pPr marL="624078" indent="-514350" algn="ctr">
              <a:buNone/>
            </a:pPr>
            <a:r>
              <a:rPr lang="ru-RU" b="1" dirty="0" smtClean="0"/>
              <a:t>23. Признаки проявления рахита.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остеомаляция, </a:t>
            </a:r>
            <a:r>
              <a:rPr lang="ru-RU" dirty="0" err="1" smtClean="0"/>
              <a:t>остеопороз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Х-образные ноги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раздражительность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рахитические чётки, браслетки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снижение тонуса мышц, лягушачий живот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сухость кожи, гиперкератоз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24. Установите соответствие количества животных белков (%) в рационе детей разного возраста (лет).</a:t>
            </a:r>
            <a:endParaRPr lang="ru-RU" dirty="0" smtClean="0"/>
          </a:p>
          <a:p>
            <a:r>
              <a:rPr lang="en-US" dirty="0" smtClean="0"/>
              <a:t>L</a:t>
            </a:r>
            <a:r>
              <a:rPr lang="ru-RU" dirty="0" smtClean="0"/>
              <a:t>1: 3-4 года</a:t>
            </a:r>
          </a:p>
          <a:p>
            <a:r>
              <a:rPr lang="en-US" dirty="0" smtClean="0"/>
              <a:t>L</a:t>
            </a:r>
            <a:r>
              <a:rPr lang="ru-RU" dirty="0" smtClean="0"/>
              <a:t>2: 5-10 лет</a:t>
            </a:r>
          </a:p>
          <a:p>
            <a:r>
              <a:rPr lang="en-US" dirty="0" smtClean="0"/>
              <a:t>L</a:t>
            </a:r>
            <a:r>
              <a:rPr lang="ru-RU" dirty="0" smtClean="0"/>
              <a:t>3: 11-14 лет</a:t>
            </a:r>
          </a:p>
          <a:p>
            <a:r>
              <a:rPr lang="en-US" dirty="0" smtClean="0"/>
              <a:t>R</a:t>
            </a:r>
            <a:r>
              <a:rPr lang="ru-RU" dirty="0" smtClean="0"/>
              <a:t>1: 70</a:t>
            </a:r>
          </a:p>
          <a:p>
            <a:r>
              <a:rPr lang="en-US" dirty="0" smtClean="0"/>
              <a:t>R</a:t>
            </a:r>
            <a:r>
              <a:rPr lang="ru-RU" dirty="0" smtClean="0"/>
              <a:t>2: 60</a:t>
            </a:r>
          </a:p>
          <a:p>
            <a:r>
              <a:rPr lang="en-US" dirty="0" smtClean="0"/>
              <a:t>R</a:t>
            </a:r>
            <a:r>
              <a:rPr lang="ru-RU" dirty="0" smtClean="0"/>
              <a:t>3: 55</a:t>
            </a:r>
          </a:p>
          <a:p>
            <a:r>
              <a:rPr lang="en-US" dirty="0" smtClean="0"/>
              <a:t>R</a:t>
            </a:r>
            <a:r>
              <a:rPr lang="ru-RU" dirty="0" smtClean="0"/>
              <a:t>4: 80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25. Суточная доза растительного масла в рационе школьника по сравнению с таковой у дошкольника ###.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26. Энергетическая ценность рациона подвергающихся воздействию высоких температур должна быть ###.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27. Снижение энергетической ценности рациона подвергающихся воздействию высоких температур осуществляется за счет ###.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28. Для работающих с хромом и его соединениями используется рацион лечебно-профилактического питания: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1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</a:t>
            </a:r>
          </a:p>
          <a:p>
            <a:pPr marL="624078" indent="-514350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b="1" dirty="0" smtClean="0"/>
              <a:t>29. Установите соответствие диет для больных:</a:t>
            </a:r>
            <a:endParaRPr lang="ru-RU" dirty="0" smtClean="0"/>
          </a:p>
          <a:p>
            <a:r>
              <a:rPr lang="en-US" dirty="0" smtClean="0"/>
              <a:t>L</a:t>
            </a:r>
            <a:r>
              <a:rPr lang="ru-RU" dirty="0" smtClean="0"/>
              <a:t>1: туберкулезом</a:t>
            </a:r>
          </a:p>
          <a:p>
            <a:r>
              <a:rPr lang="en-US" dirty="0" smtClean="0"/>
              <a:t>L</a:t>
            </a:r>
            <a:r>
              <a:rPr lang="ru-RU" dirty="0" smtClean="0"/>
              <a:t>2: хронической почечной недостаточностью</a:t>
            </a:r>
          </a:p>
          <a:p>
            <a:r>
              <a:rPr lang="en-US" dirty="0" smtClean="0"/>
              <a:t>L</a:t>
            </a:r>
            <a:r>
              <a:rPr lang="ru-RU" dirty="0" smtClean="0"/>
              <a:t>3: хронической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недостаточностью</a:t>
            </a:r>
          </a:p>
          <a:p>
            <a:r>
              <a:rPr lang="en-US" dirty="0" smtClean="0"/>
              <a:t>R</a:t>
            </a:r>
            <a:r>
              <a:rPr lang="ru-RU" dirty="0" smtClean="0"/>
              <a:t>1: высокобелковая</a:t>
            </a:r>
          </a:p>
          <a:p>
            <a:r>
              <a:rPr lang="en-US" dirty="0" smtClean="0"/>
              <a:t>R</a:t>
            </a:r>
            <a:r>
              <a:rPr lang="ru-RU" dirty="0" smtClean="0"/>
              <a:t>2: </a:t>
            </a:r>
            <a:r>
              <a:rPr lang="ru-RU" dirty="0" err="1" smtClean="0"/>
              <a:t>низкобелковая</a:t>
            </a:r>
            <a:endParaRPr lang="ru-RU" dirty="0" smtClean="0"/>
          </a:p>
          <a:p>
            <a:r>
              <a:rPr lang="en-US" dirty="0" smtClean="0"/>
              <a:t>R</a:t>
            </a:r>
            <a:r>
              <a:rPr lang="ru-RU" dirty="0" smtClean="0"/>
              <a:t>3: основной вариант стандартной диеты</a:t>
            </a:r>
          </a:p>
          <a:p>
            <a:r>
              <a:rPr lang="en-US" dirty="0" smtClean="0"/>
              <a:t>R</a:t>
            </a:r>
            <a:r>
              <a:rPr lang="ru-RU" dirty="0" smtClean="0"/>
              <a:t>4: низкокалорийная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30. Установите соответствие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работающие с радионуклидами и источниками ионизирующих излучений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работающие с неорганическими соединениями свинца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работающие с хромом и его соединениями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рацион №1 лечебно-профилактического питания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рацион №5 лечебно-профилактического питания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рацион № 2а лечебно-профилактического питания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4: рацион №2 лечебно-профилактического питания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31. Рацион №2 лечебно-профилактического питания обогащен: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аминокислотами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липотропными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веществами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кальцием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32. Цель назначения рациона №4 ЛПП: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защита нервной системы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повышение функциональных свойств печени и кроветворных органов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стимуляция желчеобразования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уменьшение накопления вредных веществ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33. Рациональный прием пищи в течение суток для больных с ожирением: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2 раза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4 раза, равномерными порциями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6 раз с максимумом калорийности в первой половине дня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8 раз</a:t>
            </a:r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34. Рост заболеваемости злокачественными новообразованиями толстой кишки можно связать с дефицитом: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жирорастворимых витаминов, в частности витамина D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моносахаридов, в частности фруктозы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минеральных веществ, в частности кальция и калия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полисахаридов, в частности целлюлозы и пектина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35. Рекомендуемая диета для больных ожирением: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основной вариант стандартной диеты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высокобелковая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низкобелковая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низкокалорийная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36. Рекомендуемая диета при хронической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недостаточности: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основной вариант стандартной диеты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высокобелковая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низкобелковая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низкокалорийная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37. Рекомендуемая диета при хронической почечной недостаточности: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основной вариант стандартной диеты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высокобелковая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низкобелковая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низкокалорийная</a:t>
            </a:r>
          </a:p>
          <a:p>
            <a:pPr marL="624078" indent="-514350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38. Для работающих с неорганическими соединениями свинца используется лечебно-профилактический рацион питания: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5</a:t>
            </a:r>
          </a:p>
          <a:p>
            <a:pPr marL="624078" indent="-514350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39. Рекомендуемая диета для больных туберкулезом: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основной вариант стандартной диеты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высокобелковая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низкобелковая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низкокалорийная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40. Пищевые вещества, обладающие антиканцерогенным действием для толстого кишечника: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белки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ретинол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клетчатка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углеводы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41. Желчегонным действием обладает: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яичный желток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яичный белок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голод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недостаток кислорода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переедание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 algn="ctr"/>
            <a:endParaRPr lang="ru-RU" b="1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42. Правильно ли рекомендовать больному с гипертонической болезнью замещать в рационе поваренную соль хлоридом калия  ###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v"/>
            </a:pP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Отлично – 100-91%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Хорошо  - 90 – 81%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Удовлетворительно  - 80 – 71%</a:t>
            </a:r>
          </a:p>
          <a:p>
            <a:pPr algn="ctr">
              <a:buFont typeface="Wingdings" pitchFamily="2" charset="2"/>
              <a:buChar char="v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Неудовлетворительно – 70% и менее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Критерии оценки выполнения тестовых заданий</a:t>
            </a:r>
            <a:endParaRPr lang="ru-RU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следующего занятия: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42910" y="3857628"/>
            <a:ext cx="7772400" cy="1199704"/>
          </a:xfrm>
        </p:spPr>
        <p:txBody>
          <a:bodyPr/>
          <a:lstStyle/>
          <a:p>
            <a:pPr algn="ctr"/>
            <a:r>
              <a:rPr lang="ru-RU" b="1" i="1" dirty="0" smtClean="0"/>
              <a:t>ПИЩЕВЫЕ ОТРАВЛЕНИЯ: ХАРАКТЕРИСТИКА, РАССЛЕДОВАНИЕ, ПРОФИЛАКТИКА</a:t>
            </a:r>
            <a:endParaRPr lang="ru-RU" b="1" i="1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512</TotalTime>
  <Words>2926</Words>
  <PresentationFormat>Экран (4:3)</PresentationFormat>
  <Paragraphs>712</Paragraphs>
  <Slides>105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105</vt:i4>
      </vt:variant>
    </vt:vector>
  </HeadingPairs>
  <TitlesOfParts>
    <vt:vector size="106" baseType="lpstr">
      <vt:lpstr>Открытая</vt:lpstr>
      <vt:lpstr>ДОБРОЕ УТРО !!!!!!!!</vt:lpstr>
      <vt:lpstr>ГБОУ ВПО НГМУ кафедра гигиены и экологии</vt:lpstr>
      <vt:lpstr>Тема занятия</vt:lpstr>
      <vt:lpstr>Цели занятия</vt:lpstr>
      <vt:lpstr>Умения, навыки</vt:lpstr>
      <vt:lpstr>Вопросы</vt:lpstr>
      <vt:lpstr>Вопросы</vt:lpstr>
      <vt:lpstr>Вопросы</vt:lpstr>
      <vt:lpstr>Входной контроль</vt:lpstr>
      <vt:lpstr>Входной контроль</vt:lpstr>
      <vt:lpstr>Входной контроль </vt:lpstr>
      <vt:lpstr>Входной контроль</vt:lpstr>
      <vt:lpstr>Входной контроль</vt:lpstr>
      <vt:lpstr>Входной контроль</vt:lpstr>
      <vt:lpstr> Структура и содержание практического  занятия </vt:lpstr>
      <vt:lpstr>Практическая деятельность</vt:lpstr>
      <vt:lpstr>ПИТАНИЕ ДЕТЕЙ И ПОДРОСТКОВ</vt:lpstr>
      <vt:lpstr>Особенности</vt:lpstr>
      <vt:lpstr>Принципы рационального питания</vt:lpstr>
      <vt:lpstr>Принципы</vt:lpstr>
      <vt:lpstr>Принципы</vt:lpstr>
      <vt:lpstr>Принципы</vt:lpstr>
      <vt:lpstr>Принципы</vt:lpstr>
      <vt:lpstr>Лечебно-профилактическое питание</vt:lpstr>
      <vt:lpstr>ПОНЯТИЕ</vt:lpstr>
      <vt:lpstr>ПРИНЦИПЫ</vt:lpstr>
      <vt:lpstr>Организация питания</vt:lpstr>
      <vt:lpstr>Организация питания</vt:lpstr>
      <vt:lpstr>ХАРАКТЕРИСТИКА РАЦИОНОВ ЛПП</vt:lpstr>
      <vt:lpstr>РАЦИОН № 1</vt:lpstr>
      <vt:lpstr>РАЦИОН № 2</vt:lpstr>
      <vt:lpstr>РАЦИОН  № 2а</vt:lpstr>
      <vt:lpstr>РАЦИОН № 3</vt:lpstr>
      <vt:lpstr>РАЦИОН № 4</vt:lpstr>
      <vt:lpstr>РАЦИОН № 4а</vt:lpstr>
      <vt:lpstr>РАЦИОН № 4б</vt:lpstr>
      <vt:lpstr>РАЦИОН № 5</vt:lpstr>
      <vt:lpstr>ЛЕЧЕБНОЕ И ДИЕТИЧЕСКОЕ ПИТАНИЕ</vt:lpstr>
      <vt:lpstr>Особенности</vt:lpstr>
      <vt:lpstr>Звенья лечебного питания</vt:lpstr>
      <vt:lpstr>Принципы</vt:lpstr>
      <vt:lpstr>Новая номенклатура  (с 2003 года)</vt:lpstr>
      <vt:lpstr>Дополнение</vt:lpstr>
      <vt:lpstr>Документы</vt:lpstr>
      <vt:lpstr>Практическая работа – решение ситуационной задачи</vt:lpstr>
      <vt:lpstr>Протокол. </vt:lpstr>
      <vt:lpstr>Протокол (общая схема)</vt:lpstr>
      <vt:lpstr>Протокол. 1 этап</vt:lpstr>
      <vt:lpstr>Протокол. 1 этап (продукты)</vt:lpstr>
      <vt:lpstr>Протокол. 1 этап (энергетическая ценность)</vt:lpstr>
      <vt:lpstr>   Режим питания. Дети.   (распределение энергетической ценности, %,  по приемам пищи)  </vt:lpstr>
      <vt:lpstr>Протокол. 1 этап (макронутриенты)</vt:lpstr>
      <vt:lpstr>NB!</vt:lpstr>
      <vt:lpstr>                        NB!!!!</vt:lpstr>
      <vt:lpstr>Протокол. 1 этап (витамины)</vt:lpstr>
      <vt:lpstr>Протокол. 1 этап (минеральные вещества)</vt:lpstr>
      <vt:lpstr>Протокол. 1 этап. Заключение</vt:lpstr>
      <vt:lpstr>2 этап. Прогноз*</vt:lpstr>
      <vt:lpstr>3 этап. Оценка пищевого статуса*</vt:lpstr>
      <vt:lpstr>Рекомендации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Критерии оценки выполнения тестовых заданий</vt:lpstr>
      <vt:lpstr>Тема следующего занятия:</vt:lpstr>
      <vt:lpstr>Слайд 103</vt:lpstr>
      <vt:lpstr>Слайд 104</vt:lpstr>
      <vt:lpstr>Слайд 105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13</cp:revision>
  <dcterms:modified xsi:type="dcterms:W3CDTF">2011-11-10T03:49:25Z</dcterms:modified>
</cp:coreProperties>
</file>