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5"/>
  </p:notesMasterIdLst>
  <p:sldIdLst>
    <p:sldId id="363" r:id="rId2"/>
    <p:sldId id="256" r:id="rId3"/>
    <p:sldId id="367" r:id="rId4"/>
    <p:sldId id="364" r:id="rId5"/>
    <p:sldId id="306" r:id="rId6"/>
    <p:sldId id="307" r:id="rId7"/>
    <p:sldId id="259" r:id="rId8"/>
    <p:sldId id="260" r:id="rId9"/>
    <p:sldId id="257" r:id="rId10"/>
    <p:sldId id="352" r:id="rId11"/>
    <p:sldId id="353" r:id="rId12"/>
    <p:sldId id="354" r:id="rId13"/>
    <p:sldId id="261" r:id="rId14"/>
    <p:sldId id="262" r:id="rId15"/>
    <p:sldId id="263" r:id="rId16"/>
    <p:sldId id="268" r:id="rId17"/>
    <p:sldId id="267" r:id="rId18"/>
    <p:sldId id="264" r:id="rId19"/>
    <p:sldId id="269" r:id="rId20"/>
    <p:sldId id="265" r:id="rId21"/>
    <p:sldId id="335" r:id="rId22"/>
    <p:sldId id="336" r:id="rId23"/>
    <p:sldId id="286" r:id="rId24"/>
    <p:sldId id="338" r:id="rId25"/>
    <p:sldId id="270" r:id="rId26"/>
    <p:sldId id="365" r:id="rId27"/>
    <p:sldId id="266" r:id="rId28"/>
    <p:sldId id="271" r:id="rId29"/>
    <p:sldId id="345" r:id="rId30"/>
    <p:sldId id="368" r:id="rId31"/>
    <p:sldId id="369" r:id="rId32"/>
    <p:sldId id="339" r:id="rId33"/>
    <p:sldId id="360" r:id="rId34"/>
    <p:sldId id="341" r:id="rId35"/>
    <p:sldId id="370" r:id="rId36"/>
    <p:sldId id="273" r:id="rId37"/>
    <p:sldId id="340" r:id="rId38"/>
    <p:sldId id="358" r:id="rId39"/>
    <p:sldId id="274" r:id="rId40"/>
    <p:sldId id="275" r:id="rId41"/>
    <p:sldId id="355" r:id="rId42"/>
    <p:sldId id="356" r:id="rId43"/>
    <p:sldId id="357" r:id="rId44"/>
    <p:sldId id="276" r:id="rId45"/>
    <p:sldId id="277" r:id="rId46"/>
    <p:sldId id="278" r:id="rId47"/>
    <p:sldId id="279" r:id="rId48"/>
    <p:sldId id="350" r:id="rId49"/>
    <p:sldId id="280" r:id="rId50"/>
    <p:sldId id="371" r:id="rId51"/>
    <p:sldId id="337" r:id="rId52"/>
    <p:sldId id="346" r:id="rId53"/>
    <p:sldId id="347" r:id="rId54"/>
    <p:sldId id="349" r:id="rId55"/>
    <p:sldId id="348" r:id="rId56"/>
    <p:sldId id="283" r:id="rId57"/>
    <p:sldId id="284" r:id="rId58"/>
    <p:sldId id="285" r:id="rId59"/>
    <p:sldId id="287" r:id="rId60"/>
    <p:sldId id="288" r:id="rId61"/>
    <p:sldId id="289" r:id="rId62"/>
    <p:sldId id="290" r:id="rId63"/>
    <p:sldId id="291" r:id="rId64"/>
    <p:sldId id="292" r:id="rId65"/>
    <p:sldId id="293" r:id="rId66"/>
    <p:sldId id="294" r:id="rId67"/>
    <p:sldId id="295" r:id="rId68"/>
    <p:sldId id="296" r:id="rId69"/>
    <p:sldId id="297" r:id="rId70"/>
    <p:sldId id="298" r:id="rId71"/>
    <p:sldId id="299" r:id="rId72"/>
    <p:sldId id="343" r:id="rId73"/>
    <p:sldId id="300" r:id="rId74"/>
    <p:sldId id="344" r:id="rId75"/>
    <p:sldId id="301" r:id="rId76"/>
    <p:sldId id="302" r:id="rId77"/>
    <p:sldId id="303" r:id="rId78"/>
    <p:sldId id="304" r:id="rId79"/>
    <p:sldId id="308" r:id="rId80"/>
    <p:sldId id="305" r:id="rId81"/>
    <p:sldId id="309" r:id="rId82"/>
    <p:sldId id="310" r:id="rId83"/>
    <p:sldId id="311" r:id="rId84"/>
    <p:sldId id="312" r:id="rId85"/>
    <p:sldId id="313" r:id="rId86"/>
    <p:sldId id="314" r:id="rId87"/>
    <p:sldId id="315" r:id="rId88"/>
    <p:sldId id="316" r:id="rId89"/>
    <p:sldId id="317" r:id="rId90"/>
    <p:sldId id="318" r:id="rId91"/>
    <p:sldId id="319" r:id="rId92"/>
    <p:sldId id="320" r:id="rId93"/>
    <p:sldId id="321" r:id="rId94"/>
    <p:sldId id="322" r:id="rId95"/>
    <p:sldId id="323" r:id="rId96"/>
    <p:sldId id="324" r:id="rId97"/>
    <p:sldId id="326" r:id="rId98"/>
    <p:sldId id="327" r:id="rId99"/>
    <p:sldId id="328" r:id="rId100"/>
    <p:sldId id="334" r:id="rId101"/>
    <p:sldId id="331" r:id="rId102"/>
    <p:sldId id="332" r:id="rId103"/>
    <p:sldId id="333" r:id="rId10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viewProps" Target="viewProp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ableStyles" Target="tableStyle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2CE88E-48AA-41FF-8863-824DF8D9E0B4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BF2990-1826-4313-83C1-9F946B3D090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F2990-1826-4313-83C1-9F946B3D0906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F2990-1826-4313-83C1-9F946B3D0906}" type="slidenum">
              <a:rPr lang="ru-RU" smtClean="0"/>
              <a:pPr/>
              <a:t>69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857752" y="214290"/>
            <a:ext cx="4071966" cy="264320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КАФЕДРА ГИГИЕНЫ И ЭКОЛОГИИ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Documents and Settings\Admin\Рабочий стол\Бабаев Б У 5ГРУППА\гигиена презентация\x_01b5ecb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4714876" cy="2876074"/>
          </a:xfrm>
          <a:prstGeom prst="rect">
            <a:avLst/>
          </a:prstGeom>
          <a:noFill/>
        </p:spPr>
      </p:pic>
      <p:sp>
        <p:nvSpPr>
          <p:cNvPr id="4" name="Горизонтальный свиток 3"/>
          <p:cNvSpPr/>
          <p:nvPr/>
        </p:nvSpPr>
        <p:spPr>
          <a:xfrm>
            <a:off x="1428728" y="3286124"/>
            <a:ext cx="6357974" cy="3104974"/>
          </a:xfrm>
          <a:prstGeom prst="horizontalScroll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chemeClr val="accent6"/>
                </a:solidFill>
              </a:rPr>
              <a:t>ДОБРОЕ УТРО!!!!</a:t>
            </a:r>
            <a:endParaRPr lang="ru-RU" sz="4800" b="1" dirty="0">
              <a:solidFill>
                <a:schemeClr val="accent6"/>
              </a:solidFill>
            </a:endParaRPr>
          </a:p>
        </p:txBody>
      </p:sp>
      <p:sp>
        <p:nvSpPr>
          <p:cNvPr id="5" name="Улыбающееся лицо 4"/>
          <p:cNvSpPr/>
          <p:nvPr/>
        </p:nvSpPr>
        <p:spPr>
          <a:xfrm>
            <a:off x="6715140" y="5500702"/>
            <a:ext cx="1700218" cy="120015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4071942"/>
            <a:ext cx="7772400" cy="1199704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1000100" y="1571612"/>
            <a:ext cx="6929486" cy="3214710"/>
          </a:xfrm>
          <a:prstGeom prst="horizontalScrol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Специальность 060101 «Лечебное дело»</a:t>
            </a:r>
          </a:p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Дисциплина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ОПД.Ф.0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 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«Гигиена с основами экологии человека, военная гигиена»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4071942"/>
            <a:ext cx="7772400" cy="1199704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1000100" y="1571612"/>
            <a:ext cx="6929486" cy="3214710"/>
          </a:xfrm>
          <a:prstGeom prst="horizontalScrol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Специальность 06010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«Педиатрия»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Дисциплина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ОПД.Ф.0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 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«Гигиена с основами экологии человека, гигиена детей и подростков. Военная гигиена»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142976" y="2285992"/>
            <a:ext cx="8001024" cy="3714776"/>
          </a:xfrm>
          <a:prstGeom prst="verticalScroll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Пищевые отравления: характеристика, расследование, профилактика</a:t>
            </a:r>
            <a:endParaRPr lang="ru-RU" sz="44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рапеция 4"/>
          <p:cNvSpPr/>
          <p:nvPr/>
        </p:nvSpPr>
        <p:spPr>
          <a:xfrm>
            <a:off x="285720" y="428604"/>
            <a:ext cx="3571900" cy="1428760"/>
          </a:xfrm>
          <a:prstGeom prst="trapezoi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</a:rPr>
              <a:t>ТЕМА ЗАНЯТИЯ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pPr lvl="0"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Волна 3"/>
          <p:cNvSpPr/>
          <p:nvPr/>
        </p:nvSpPr>
        <p:spPr>
          <a:xfrm>
            <a:off x="2714612" y="0"/>
            <a:ext cx="3486168" cy="184307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6"/>
                </a:solidFill>
              </a:rPr>
              <a:t>ЦЕЛЬ ЗАНЯТИЯ</a:t>
            </a:r>
            <a:endParaRPr lang="ru-RU" sz="2800" b="1" dirty="0">
              <a:solidFill>
                <a:schemeClr val="accent6"/>
              </a:solidFill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857224" y="2071678"/>
            <a:ext cx="7643866" cy="4786322"/>
          </a:xfrm>
          <a:prstGeom prst="horizont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освоение методики расследования пищевых отравлений и организации мероприятий по их профилактике.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/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Научиться применять на практике знания классификации, этиологии и клиники пищевых отравлений.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Освоить порядок расследования пищевых отравлений.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Научиться составлять документацию по материалам расследования.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Получить навыки по составлению плана мероприятий для профилактики пищевых отравлений.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5" name="Волна 4"/>
          <p:cNvSpPr/>
          <p:nvPr/>
        </p:nvSpPr>
        <p:spPr>
          <a:xfrm>
            <a:off x="1285852" y="214290"/>
            <a:ext cx="6486564" cy="1557342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6"/>
                </a:solidFill>
              </a:rPr>
              <a:t>УМЕНИЯ, НАВЫКИ</a:t>
            </a:r>
            <a:endParaRPr lang="ru-RU" sz="4000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lnSpcReduction="10000"/>
          </a:bodyPr>
          <a:lstStyle/>
          <a:p>
            <a:r>
              <a:rPr lang="ru-RU" dirty="0" smtClean="0"/>
              <a:t>1.   П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ищевое отравление» - понятие, классификация, основные особенности.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	Пищевые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токсикоинфекции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возбудители, роль отдельных продуктов, профилактика.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	Пищевые бактериальные токсикозы, их профилактика.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	Клинико-эпидемиологические особенности ботулизма.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5.	Стафилококковый токсикоз – характеристика и свойства возбудителя, токсина, продукты-виновники, основные клинические проявления..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Волна 3"/>
          <p:cNvSpPr/>
          <p:nvPr/>
        </p:nvSpPr>
        <p:spPr>
          <a:xfrm>
            <a:off x="4857752" y="0"/>
            <a:ext cx="3271854" cy="1700194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6"/>
                </a:solidFill>
              </a:rPr>
              <a:t>?????????</a:t>
            </a:r>
            <a:endParaRPr lang="ru-RU" sz="4000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ru-RU" dirty="0" smtClean="0"/>
              <a:t>6.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Пищевые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микотоксикозы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 понятие, распространенность, профилактика.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7.	Клинико-эпидемиологическая характеристика некоторых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микотоксикозов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афлатоксикоз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алиментарно-токсическая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алейкия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8.	Отравления ядовитыми грибами (бледная поганка, мухомор и др.) и их профилактика.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9.	Отравления ядовитыми растениями и их профилактика.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Волна 3"/>
          <p:cNvSpPr/>
          <p:nvPr/>
        </p:nvSpPr>
        <p:spPr>
          <a:xfrm>
            <a:off x="4572000" y="0"/>
            <a:ext cx="3128978" cy="1700194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??????????</a:t>
            </a:r>
            <a:endParaRPr lang="ru-RU" sz="4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10.	Отравления пестицидами. Классификация, профилактика.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11.	Схема расследования пищевых отравлений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12.	Основные принципы профилактики пищевых отравлений.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13.	Мероприятия по профилактике пищевых отравлений микробной этиологии.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14.Пищеблок: гигиенические принципы работы, документация,  требования к персоналу.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7" name="Волна 6"/>
          <p:cNvSpPr/>
          <p:nvPr/>
        </p:nvSpPr>
        <p:spPr>
          <a:xfrm>
            <a:off x="4500562" y="214290"/>
            <a:ext cx="2986102" cy="1414466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6"/>
                </a:solidFill>
              </a:rPr>
              <a:t>????????</a:t>
            </a:r>
            <a:endParaRPr lang="ru-RU" sz="4000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29600" cy="1143000"/>
          </a:xfrm>
        </p:spPr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i="1" dirty="0" smtClean="0"/>
              <a:t>Первый этап</a:t>
            </a:r>
            <a:endParaRPr lang="ru-RU" sz="3200" b="1" i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85000" lnSpcReduction="20000"/>
          </a:bodyPr>
          <a:lstStyle/>
          <a:p>
            <a:pPr algn="ctr"/>
            <a:r>
              <a:rPr lang="ru-RU" sz="3200" b="1" i="1" dirty="0" smtClean="0"/>
              <a:t>Второй этап (конец 17 – начало 18 века)</a:t>
            </a:r>
            <a:endParaRPr lang="ru-RU" sz="3200" b="1" i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С  глубокой древности.</a:t>
            </a:r>
          </a:p>
          <a:p>
            <a:pPr algn="ctr"/>
            <a:r>
              <a:rPr lang="ru-RU" sz="3200" b="1" dirty="0" smtClean="0"/>
              <a:t>Связь изменений в состоянии здоровья с пищей</a:t>
            </a:r>
            <a:endParaRPr lang="ru-RU" sz="3200" b="1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solidFill>
            <a:schemeClr val="bg2"/>
          </a:solidFill>
        </p:spPr>
        <p:txBody>
          <a:bodyPr/>
          <a:lstStyle/>
          <a:p>
            <a:pPr algn="ctr"/>
            <a:endParaRPr lang="ru-RU" sz="3200" b="1" dirty="0" smtClean="0"/>
          </a:p>
          <a:p>
            <a:pPr algn="ctr"/>
            <a:r>
              <a:rPr lang="ru-RU" sz="3200" b="1" dirty="0" smtClean="0"/>
              <a:t>Развитие неорганической химии. </a:t>
            </a:r>
          </a:p>
          <a:p>
            <a:pPr algn="ctr"/>
            <a:r>
              <a:rPr lang="ru-RU" sz="3200" b="1" dirty="0" smtClean="0"/>
              <a:t>Роль металлов</a:t>
            </a:r>
            <a:endParaRPr lang="ru-RU" sz="3200" b="1" dirty="0"/>
          </a:p>
        </p:txBody>
      </p:sp>
      <p:sp>
        <p:nvSpPr>
          <p:cNvPr id="8" name="Волна 7"/>
          <p:cNvSpPr/>
          <p:nvPr/>
        </p:nvSpPr>
        <p:spPr>
          <a:xfrm>
            <a:off x="2500298" y="0"/>
            <a:ext cx="4000528" cy="1428736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ИСТОРИЯ УЧЕНИЯ</a:t>
            </a:r>
            <a:endParaRPr lang="ru-RU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ru-RU" sz="3600" b="1" i="1" dirty="0" smtClean="0"/>
              <a:t>Третий этап (середина  - конец Х1Х  века)</a:t>
            </a:r>
            <a:endParaRPr lang="ru-RU" sz="3600" b="1" i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62500" lnSpcReduction="20000"/>
          </a:bodyPr>
          <a:lstStyle/>
          <a:p>
            <a:pPr algn="ctr"/>
            <a:r>
              <a:rPr lang="ru-RU" sz="3600" b="1" i="1" dirty="0" smtClean="0"/>
              <a:t>Четвертый этап(конец Х1Х до 30 годов ХХ века)</a:t>
            </a:r>
            <a:endParaRPr lang="ru-RU" sz="3600" b="1" i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ru-RU" sz="3200" dirty="0" smtClean="0"/>
              <a:t>Развитие органической химии.</a:t>
            </a:r>
          </a:p>
          <a:p>
            <a:pPr algn="ctr"/>
            <a:r>
              <a:rPr lang="ru-RU" sz="3200" dirty="0" smtClean="0"/>
              <a:t>Роль гниения, брожения, «</a:t>
            </a:r>
            <a:r>
              <a:rPr lang="ru-RU" sz="3200" dirty="0" err="1" smtClean="0"/>
              <a:t>птомаиновая</a:t>
            </a:r>
            <a:r>
              <a:rPr lang="ru-RU" sz="3200" dirty="0" smtClean="0"/>
              <a:t> теория</a:t>
            </a:r>
            <a:r>
              <a:rPr lang="ru-RU" dirty="0" smtClean="0"/>
              <a:t>» (1872 год)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Успехи микробиологии</a:t>
            </a:r>
          </a:p>
          <a:p>
            <a:pPr algn="ctr"/>
            <a:r>
              <a:rPr lang="ru-RU" sz="3200" dirty="0" smtClean="0"/>
              <a:t>Открытие сальмонеллы и </a:t>
            </a:r>
            <a:r>
              <a:rPr lang="en-US" sz="3200" dirty="0" err="1" smtClean="0"/>
              <a:t>Cl</a:t>
            </a:r>
            <a:r>
              <a:rPr lang="ru-RU" sz="3200" dirty="0" smtClean="0"/>
              <a:t>.</a:t>
            </a:r>
            <a:r>
              <a:rPr lang="en-US" sz="3200" dirty="0" smtClean="0"/>
              <a:t> b</a:t>
            </a:r>
            <a:r>
              <a:rPr lang="ru-RU" sz="3200" dirty="0" smtClean="0"/>
              <a:t>о</a:t>
            </a:r>
            <a:r>
              <a:rPr lang="en-US" sz="3200" dirty="0" err="1" smtClean="0"/>
              <a:t>tulinum</a:t>
            </a:r>
            <a:endParaRPr lang="ru-RU" sz="3200" dirty="0"/>
          </a:p>
        </p:txBody>
      </p:sp>
      <p:sp>
        <p:nvSpPr>
          <p:cNvPr id="8" name="Волна 7"/>
          <p:cNvSpPr/>
          <p:nvPr/>
        </p:nvSpPr>
        <p:spPr>
          <a:xfrm>
            <a:off x="3000364" y="0"/>
            <a:ext cx="3357586" cy="1343004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6"/>
                </a:solidFill>
              </a:rPr>
              <a:t>ИСТОРИЯ УЧЕНИЯ</a:t>
            </a:r>
            <a:endParaRPr lang="ru-RU" sz="3200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i="1" dirty="0" smtClean="0"/>
              <a:t>Пятый этап</a:t>
            </a:r>
            <a:endParaRPr lang="ru-RU" sz="3600" b="1" i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Современный этап</a:t>
            </a:r>
            <a:endParaRPr lang="ru-RU" sz="2800" b="1" i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30 годы ХХ века. Обобщение накопленных сведений.</a:t>
            </a:r>
          </a:p>
          <a:p>
            <a:pPr algn="ctr"/>
            <a:r>
              <a:rPr lang="ru-RU" sz="2800" dirty="0" smtClean="0"/>
              <a:t>Появление первой классификации</a:t>
            </a:r>
            <a:endParaRPr lang="ru-RU" sz="2800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Волна 7"/>
          <p:cNvSpPr/>
          <p:nvPr/>
        </p:nvSpPr>
        <p:spPr>
          <a:xfrm>
            <a:off x="3357554" y="0"/>
            <a:ext cx="3500462" cy="1357298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6"/>
                </a:solidFill>
              </a:rPr>
              <a:t>ИСТОРИЯ УЧЕНИЯ</a:t>
            </a:r>
            <a:endParaRPr lang="ru-RU" sz="2800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772400" cy="1829761"/>
          </a:xfrm>
        </p:spPr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3357562"/>
            <a:ext cx="7772400" cy="1199704"/>
          </a:xfrm>
        </p:spPr>
        <p:txBody>
          <a:bodyPr>
            <a:noAutofit/>
          </a:bodyPr>
          <a:lstStyle/>
          <a:p>
            <a:pPr algn="ctr"/>
            <a:endParaRPr lang="ru-RU" sz="4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Волна 3"/>
          <p:cNvSpPr/>
          <p:nvPr/>
        </p:nvSpPr>
        <p:spPr>
          <a:xfrm>
            <a:off x="785786" y="2285992"/>
            <a:ext cx="6643734" cy="2571768"/>
          </a:xfrm>
          <a:prstGeom prst="wav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Поставь</a:t>
            </a:r>
            <a:endParaRPr lang="en-US" sz="44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«гигиенический» диагноз</a:t>
            </a:r>
            <a:endParaRPr lang="ru-RU" sz="4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рапеция 5"/>
          <p:cNvSpPr/>
          <p:nvPr/>
        </p:nvSpPr>
        <p:spPr>
          <a:xfrm>
            <a:off x="4214810" y="214290"/>
            <a:ext cx="4629176" cy="1430466"/>
          </a:xfrm>
          <a:prstGeom prst="trapezoid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ВХОДНОЙ КОНТРОЛЬ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3000" b="1" dirty="0" smtClean="0"/>
              <a:t> 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Одномоментно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заболело 20 человек, питавшихся в столовой. Все  связывают свое заболевание с приемом телятины, которую подавали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холодной. </a:t>
            </a:r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Жалобы через 5-10 часов после приема пищи: боли в животе, тошнота, рвота, повышение температуры тела до 37,8-38,1.</a:t>
            </a:r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 данным ветеринарного надзора среди животных выявлены случаи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колибациллеза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Задача № 1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Рабочие одного из промышленных предприятий через 15-16 часов после обеда в заводской столовой обратились за медицинской  помощью с жалобами на схваткообразные боли в животе, рвоту жидкий стул.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Употребляли студень.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При проверке обнаружено антисанитарное состояние, отсутствие сертификатов на продукты, отсутствие маркировки оборудования.</a:t>
            </a:r>
          </a:p>
          <a:p>
            <a:pPr algn="ctr"/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Задача № 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 детском саду после праздника «день рождения» у части детей через 3 часа появились тошнота, слабость, головная боль, многократная рвота, жидкий стул. Температура тела – нормальная.</a:t>
            </a: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На праздничном столе был большой торт с заварным кремом, испеченный мамой одного из именинников.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Задача № 3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Семья из 3 человек обратилась за медицинской помощью.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Симптомы –  расстройства речи, изменение мимики лица, птоз.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Связывают заболевание с употреблением  в пищу  консервированной в домашних условиях  черешни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Задача № 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algn="ctr"/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При употреблении в пищу хлеба из ржаной муки отмечались случаи галлюцинаций, судороги и желудочно-кишечные проявления.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Задача № 5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Жители отдаленной деревни из-за недостатка продуктов использовали для питания перезимовавшую пшеницу.</a:t>
            </a:r>
          </a:p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Было зарегистрировано большое число летальных исходов, причиной которых послужило нарушение процессов кроветворения. 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Задача № 6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endParaRPr lang="ru-RU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Из арахиса выделен токсин, который в эксперименте на животных привел к возникновению злокачественных новообразований печени.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Задача № 7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Клиническая картина отравления напоминает алкогольное опьянение: эйфория, нарушение координации движений.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Употребляемые в пищу продукты – хлеб, молоко, мед, овощи.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Задача № 8.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/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Заболело 2 человека из 10 совместно питающихся. Заболевание наступило через 6 часов после обеда.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Все употребляли сырокопченый окорок, суп гороховый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свжеприготовленный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, горячие сосиски, кофе.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Жалобы: туман перед глазами, затруднение при глотании, неразборчивость речи, затруднения в  удерживании шеи в вертикальном положении.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Задача № 9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1328"/>
            <a:ext cx="8686800" cy="537667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 одном из сельских районов Новосибирской области зарегистрировано большое число заболеваний с однотипной клинической картиной (изменен цвет мочи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красно-коричневый, мышечная слабость). Значительную часть рациона питания  жителей составляла мелкая озерная рыба.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Задача № 10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329642" cy="5162382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 медсестре загородного дома отдыха прибежали ребята: двум девочкам стало плохо – резкие боли в желудке, тошнота, головокружение, судороги.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Из объяснения подружек: заболевшие только что вернулись из леса, где, по их словам, ели «морковку».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/>
          <a:lstStyle/>
          <a:p>
            <a:pPr algn="ctr"/>
            <a:r>
              <a:rPr lang="ru-RU" dirty="0" smtClean="0"/>
              <a:t>Задача № 11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Пищевые отравления – </a:t>
            </a:r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острые (реже хронические) заболевания, возникающие в результате употребления пищи, массивно обсемененной определенными видами микроорганизмов или содержащей токсины различной природы.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Волна 3"/>
          <p:cNvSpPr/>
          <p:nvPr/>
        </p:nvSpPr>
        <p:spPr>
          <a:xfrm>
            <a:off x="2643174" y="0"/>
            <a:ext cx="3629044" cy="1557318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ОПРЕДЕЛЕНИЕ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олна 3"/>
          <p:cNvSpPr/>
          <p:nvPr/>
        </p:nvSpPr>
        <p:spPr>
          <a:xfrm>
            <a:off x="2214546" y="500042"/>
            <a:ext cx="4714908" cy="928694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КЛАССИФИКАЦИЯ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рапеция 4"/>
          <p:cNvSpPr/>
          <p:nvPr/>
        </p:nvSpPr>
        <p:spPr>
          <a:xfrm>
            <a:off x="428596" y="3071810"/>
            <a:ext cx="3571900" cy="1571636"/>
          </a:xfrm>
          <a:prstGeom prst="trapezoi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ПРИНЦИПЫ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с одним вырезанным скругленным углом 5"/>
          <p:cNvSpPr/>
          <p:nvPr/>
        </p:nvSpPr>
        <p:spPr>
          <a:xfrm>
            <a:off x="4500562" y="2643182"/>
            <a:ext cx="4286280" cy="857256"/>
          </a:xfrm>
          <a:prstGeom prst="snip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ЭТИОЛОГИЧЕСКИЙ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с одним скругленным углом 6"/>
          <p:cNvSpPr/>
          <p:nvPr/>
        </p:nvSpPr>
        <p:spPr>
          <a:xfrm>
            <a:off x="4500562" y="3929066"/>
            <a:ext cx="4643438" cy="1000132"/>
          </a:xfrm>
          <a:prstGeom prst="round1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ПАТОГЕНЕТИЧЕСКИЙ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567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Микробной этиологии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Немикробной этиологии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Неизученной</a:t>
                      </a:r>
                    </a:p>
                    <a:p>
                      <a:pPr algn="ctr"/>
                      <a:r>
                        <a:rPr lang="ru-RU" dirty="0" smtClean="0"/>
                        <a:t>этиологии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Char char="v"/>
                      </a:pPr>
                      <a:r>
                        <a:rPr lang="ru-RU" b="1" i="1" dirty="0" smtClean="0"/>
                        <a:t>Бактериальной природы:</a:t>
                      </a:r>
                    </a:p>
                    <a:p>
                      <a:pPr algn="l"/>
                      <a:r>
                        <a:rPr kumimoji="0" lang="ru-RU" sz="18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токсикоинфекции</a:t>
                      </a:r>
                      <a:r>
                        <a:rPr kumimoji="0"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algn="l"/>
                      <a:r>
                        <a:rPr kumimoji="0"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интоксикации,</a:t>
                      </a:r>
                    </a:p>
                    <a:p>
                      <a:pPr algn="l"/>
                      <a:r>
                        <a:rPr kumimoji="0"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миксты.</a:t>
                      </a:r>
                      <a:endParaRPr kumimoji="0" lang="ru-RU" sz="1800" b="0" i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Char char="v"/>
                      </a:pPr>
                      <a:r>
                        <a:rPr lang="ru-RU" b="1" i="1" dirty="0" smtClean="0"/>
                        <a:t>Продуктами, ядовитыми по своей природе  (растительного и животного происхождения)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err="1" smtClean="0"/>
                        <a:t>Сартланская</a:t>
                      </a:r>
                      <a:r>
                        <a:rPr lang="ru-RU" b="1" i="1" dirty="0" smtClean="0"/>
                        <a:t> болезнь</a:t>
                      </a:r>
                      <a:r>
                        <a:rPr lang="ru-RU" b="1" i="1" baseline="0" dirty="0" smtClean="0"/>
                        <a:t> </a:t>
                      </a:r>
                      <a:r>
                        <a:rPr lang="ru-RU" b="1" i="1" dirty="0" smtClean="0"/>
                        <a:t>(</a:t>
                      </a:r>
                      <a:r>
                        <a:rPr lang="ru-RU" b="1" i="1" dirty="0" err="1" smtClean="0"/>
                        <a:t>Гаффская</a:t>
                      </a:r>
                      <a:r>
                        <a:rPr lang="ru-RU" b="1" i="1" dirty="0" smtClean="0"/>
                        <a:t> болезнь, алиментарная токсическая </a:t>
                      </a:r>
                      <a:r>
                        <a:rPr lang="ru-RU" b="1" i="1" dirty="0" err="1" smtClean="0"/>
                        <a:t>миоглобинурия</a:t>
                      </a:r>
                      <a:r>
                        <a:rPr lang="ru-RU" b="1" i="1" dirty="0" smtClean="0"/>
                        <a:t>)</a:t>
                      </a:r>
                      <a:endParaRPr lang="ru-RU" b="1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ru-RU" b="1" i="1" dirty="0" smtClean="0"/>
                    </a:p>
                    <a:p>
                      <a:pPr algn="ctr"/>
                      <a:endParaRPr lang="ru-RU" b="1" i="1" dirty="0" smtClean="0"/>
                    </a:p>
                    <a:p>
                      <a:pPr algn="ctr">
                        <a:buFont typeface="Wingdings" pitchFamily="2" charset="2"/>
                        <a:buChar char="v"/>
                      </a:pPr>
                      <a:r>
                        <a:rPr lang="ru-RU" b="1" i="1" dirty="0" smtClean="0"/>
                        <a:t>Грибковой природы</a:t>
                      </a:r>
                    </a:p>
                    <a:p>
                      <a:pPr algn="ctr"/>
                      <a:r>
                        <a:rPr lang="en-US" b="0" i="0" dirty="0" smtClean="0"/>
                        <a:t>(</a:t>
                      </a:r>
                      <a:r>
                        <a:rPr lang="ru-RU" b="0" i="0" dirty="0" err="1" smtClean="0"/>
                        <a:t>микотоксикозы</a:t>
                      </a:r>
                      <a:r>
                        <a:rPr lang="ru-RU" b="0" i="0" dirty="0" smtClean="0"/>
                        <a:t>)</a:t>
                      </a:r>
                      <a:endParaRPr lang="ru-RU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Char char="v"/>
                      </a:pPr>
                      <a:r>
                        <a:rPr lang="ru-RU" b="1" i="1" dirty="0" smtClean="0"/>
                        <a:t>Приобретшими ядовитые свойства при определенных условиях (растительного и животного происхождения)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Char char="v"/>
                      </a:pPr>
                      <a:r>
                        <a:rPr lang="ru-RU" b="1" i="1" dirty="0" smtClean="0"/>
                        <a:t>Чужеродными химическими веществами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Классификация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57158" y="2000240"/>
          <a:ext cx="82296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err="1" smtClean="0"/>
                        <a:t>токсикоинфекциии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интоксикации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стафилококковая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ботулизм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Классификация.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200" i="1" dirty="0" smtClean="0"/>
              <a:t>Пищевые отравления микробной этиологии бактериальной природы</a:t>
            </a:r>
            <a:endParaRPr lang="ru-RU" sz="2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 lvl="0"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пищевое сырье — пища — человек</a:t>
            </a:r>
          </a:p>
          <a:p>
            <a:pPr lvl="0"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человек — пища — человек</a:t>
            </a:r>
          </a:p>
          <a:p>
            <a:pPr lvl="0"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производственная среда — пища — человек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Пути контаминации пищи микробными агентами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олна 3"/>
          <p:cNvSpPr/>
          <p:nvPr/>
        </p:nvSpPr>
        <p:spPr>
          <a:xfrm>
            <a:off x="2214546" y="571480"/>
            <a:ext cx="4929222" cy="1571636"/>
          </a:xfrm>
          <a:prstGeom prst="wav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БОТУЛИЗМ. ПРОДУКТЫ. МОСКВА. 2010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714348" y="1928802"/>
            <a:ext cx="7715304" cy="3857652"/>
          </a:xfrm>
          <a:prstGeom prst="horizontalScroll">
            <a:avLst/>
          </a:prstGeom>
          <a:solidFill>
            <a:srgbClr val="7030A0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ü"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84% - грибные консервы</a:t>
            </a:r>
          </a:p>
          <a:p>
            <a:pPr algn="ctr">
              <a:buFont typeface="Wingdings" pitchFamily="2" charset="2"/>
              <a:buChar char="ü"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10% - рыба и рыбные продукты</a:t>
            </a:r>
          </a:p>
          <a:p>
            <a:pPr algn="ctr">
              <a:buFont typeface="Wingdings" pitchFamily="2" charset="2"/>
              <a:buChar char="ü"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4% - мясо и мясопродукты</a:t>
            </a:r>
          </a:p>
          <a:p>
            <a:pPr algn="ctr">
              <a:buFont typeface="Wingdings" pitchFamily="2" charset="2"/>
              <a:buChar char="ü"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по 1,5% - маринованные помидоры и баклажаны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Волна 3"/>
          <p:cNvSpPr/>
          <p:nvPr/>
        </p:nvSpPr>
        <p:spPr>
          <a:xfrm>
            <a:off x="4000496" y="357166"/>
            <a:ext cx="4500594" cy="1071570"/>
          </a:xfrm>
          <a:prstGeom prst="wav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МИКОТОКСИКОЗЫ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714348" y="1643050"/>
            <a:ext cx="5000660" cy="1500198"/>
          </a:xfrm>
          <a:prstGeom prst="round2Same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smtClean="0">
                <a:solidFill>
                  <a:srgbClr val="7030A0"/>
                </a:solidFill>
              </a:rPr>
              <a:t>Фузариозы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rgbClr val="7030A0"/>
                </a:solidFill>
              </a:rPr>
              <a:t>Отравление «пьяным» хлебом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rgbClr val="7030A0"/>
                </a:solidFill>
              </a:rPr>
              <a:t>Алиментарная </a:t>
            </a:r>
            <a:r>
              <a:rPr lang="ru-RU" dirty="0" err="1" smtClean="0">
                <a:solidFill>
                  <a:srgbClr val="7030A0"/>
                </a:solidFill>
              </a:rPr>
              <a:t>алейкия</a:t>
            </a:r>
            <a:r>
              <a:rPr lang="ru-RU" dirty="0" smtClean="0">
                <a:solidFill>
                  <a:srgbClr val="7030A0"/>
                </a:solidFill>
              </a:rPr>
              <a:t> (септическая ангина)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с двумя скругленными соседними углами 5"/>
          <p:cNvSpPr/>
          <p:nvPr/>
        </p:nvSpPr>
        <p:spPr>
          <a:xfrm>
            <a:off x="2500298" y="3571876"/>
            <a:ext cx="5143536" cy="928694"/>
          </a:xfrm>
          <a:prstGeom prst="round2Same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Афлатоксикоз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>
            <a:off x="4500562" y="5143512"/>
            <a:ext cx="4214842" cy="785818"/>
          </a:xfrm>
          <a:prstGeom prst="round2Same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Эрготизм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Микотоксикозы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:</a:t>
            </a:r>
          </a:p>
          <a:p>
            <a:pPr algn="ctr">
              <a:buFont typeface="Wingdings" pitchFamily="2" charset="2"/>
              <a:buChar char="ü"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Повышенная влажность сырья</a:t>
            </a:r>
          </a:p>
          <a:p>
            <a:pPr algn="ctr"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Повышенная влажность окружающей среды</a:t>
            </a:r>
          </a:p>
          <a:p>
            <a:pPr algn="ctr"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Температура среды (оптимум 27-46оС)</a:t>
            </a:r>
          </a:p>
          <a:p>
            <a:pPr algn="ctr"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Состав продукта ( богатые крахмалом и липидами)</a:t>
            </a:r>
          </a:p>
          <a:p>
            <a:pPr algn="ctr"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Состояние аэрации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Волна 3"/>
          <p:cNvSpPr/>
          <p:nvPr/>
        </p:nvSpPr>
        <p:spPr>
          <a:xfrm>
            <a:off x="4857752" y="0"/>
            <a:ext cx="3986234" cy="1414466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АФЛАТОКСИКОЗ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рапеция 4"/>
          <p:cNvSpPr/>
          <p:nvPr/>
        </p:nvSpPr>
        <p:spPr>
          <a:xfrm>
            <a:off x="142844" y="1571612"/>
            <a:ext cx="4857784" cy="1000132"/>
          </a:xfrm>
          <a:prstGeom prst="trapezoid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Способствующие факторы</a:t>
            </a:r>
            <a:endParaRPr lang="ru-RU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Волна 3"/>
          <p:cNvSpPr/>
          <p:nvPr/>
        </p:nvSpPr>
        <p:spPr>
          <a:xfrm>
            <a:off x="785786" y="285728"/>
            <a:ext cx="4572032" cy="1143008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МИКОТОКСИКОЗЫ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рапеция 4"/>
          <p:cNvSpPr/>
          <p:nvPr/>
        </p:nvSpPr>
        <p:spPr>
          <a:xfrm>
            <a:off x="4286248" y="2000240"/>
            <a:ext cx="4143404" cy="928694"/>
          </a:xfrm>
          <a:prstGeom prst="trapezoid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судорожная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рапеция 5"/>
          <p:cNvSpPr/>
          <p:nvPr/>
        </p:nvSpPr>
        <p:spPr>
          <a:xfrm>
            <a:off x="4143372" y="3214686"/>
            <a:ext cx="4572032" cy="857256"/>
          </a:xfrm>
          <a:prstGeom prst="trapezoid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гангренозная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Трапеция 6"/>
          <p:cNvSpPr/>
          <p:nvPr/>
        </p:nvSpPr>
        <p:spPr>
          <a:xfrm>
            <a:off x="3786182" y="4429132"/>
            <a:ext cx="5214942" cy="857256"/>
          </a:xfrm>
          <a:prstGeom prst="trapezoid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смешанная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00034" y="2428868"/>
            <a:ext cx="3071834" cy="1571636"/>
          </a:xfrm>
          <a:prstGeom prst="ellipse">
            <a:avLst/>
          </a:prstGeom>
          <a:solidFill>
            <a:srgbClr val="FFC00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ФОРМЫ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ЭРГОТИЗМА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Маринотоксикозы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Все многообразие вариантов поступления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ксенобиотиков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в пищу можно свести к следующему: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из посуды, тары, оборудования;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пищевые добавки;</a:t>
            </a:r>
          </a:p>
          <a:p>
            <a:pPr lvl="0" algn="ctr">
              <a:buFont typeface="Wingdings" pitchFamily="2" charset="2"/>
              <a:buChar char="ü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прямое и опосредованное поступление из окружающей среды (экологически обусловленное загрязнение, загрязнения целенаправленно вносимые).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Пищевые отравления немикробной этиологии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История</a:t>
            </a:r>
            <a:endParaRPr lang="ru-RU" b="1" i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Теории</a:t>
            </a:r>
            <a:endParaRPr lang="ru-RU" b="1" i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2500" lnSpcReduction="1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Июль 1923года, залив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Фриш-Гафф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Балтийского моря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ныне Калининградская обл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Осень 1934 года,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Юксовское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озеро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Ленинградская область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Зима 1946-1947, 1947-1948 года, озеро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Сартлан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южная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smtClean="0"/>
              <a:t>часть </a:t>
            </a:r>
            <a:r>
              <a:rPr lang="ru-RU" sz="1800" i="1" dirty="0" err="1" smtClean="0"/>
              <a:t>Барабинского</a:t>
            </a:r>
            <a:r>
              <a:rPr lang="ru-RU" sz="1800" i="1" dirty="0" smtClean="0"/>
              <a:t> и северная часть </a:t>
            </a:r>
            <a:r>
              <a:rPr lang="ru-RU" sz="1800" i="1" dirty="0" err="1" smtClean="0"/>
              <a:t>Здвинского</a:t>
            </a:r>
            <a:r>
              <a:rPr lang="ru-RU" sz="1800" i="1" dirty="0" smtClean="0"/>
              <a:t> районов НСО)</a:t>
            </a:r>
            <a:endParaRPr lang="ru-RU" sz="1800" i="1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solidFill>
            <a:schemeClr val="bg2"/>
          </a:solidFill>
        </p:spPr>
        <p:txBody>
          <a:bodyPr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Первые теории </a:t>
            </a:r>
            <a:r>
              <a:rPr lang="ru-RU" dirty="0" smtClean="0"/>
              <a:t>– (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инфекционная, ингаляционная, интоксикационная)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М.М.Соловьев, 1932 год, спорынья</a:t>
            </a:r>
          </a:p>
          <a:p>
            <a:pPr algn="ctr"/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Г.Г.Винберг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1953 год, «цветение» водоемов</a:t>
            </a:r>
          </a:p>
          <a:p>
            <a:endParaRPr lang="ru-RU" dirty="0"/>
          </a:p>
        </p:txBody>
      </p:sp>
      <p:sp>
        <p:nvSpPr>
          <p:cNvPr id="8" name="Волна 7"/>
          <p:cNvSpPr/>
          <p:nvPr/>
        </p:nvSpPr>
        <p:spPr>
          <a:xfrm>
            <a:off x="3714744" y="0"/>
            <a:ext cx="4572032" cy="128586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Сартланская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болезнь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И.Д.Хнюнин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1949 год,</a:t>
            </a:r>
          </a:p>
          <a:p>
            <a:pPr algn="ctr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«алиментарный миозит»</a:t>
            </a:r>
          </a:p>
          <a:p>
            <a:pPr algn="ctr"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Кайзерлинг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«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миотропный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токсикоз»</a:t>
            </a:r>
          </a:p>
          <a:p>
            <a:pPr algn="ctr"/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Экспедиция новосибирцев, март 1947 год  «алиментарно-токсическая пароксизмальная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миоглобинурия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42910" y="214290"/>
            <a:ext cx="8229600" cy="11430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Сартланская</a:t>
            </a:r>
            <a:r>
              <a:rPr lang="ru-RU" dirty="0" smtClean="0"/>
              <a:t> болезнь. Продолжение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* </a:t>
            </a:r>
            <a:r>
              <a:rPr lang="ru-RU" b="1" i="1" dirty="0" smtClean="0"/>
              <a:t>однотипны с острыми кишечными инфекциями</a:t>
            </a:r>
            <a:endParaRPr lang="ru-RU" b="1" i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**</a:t>
            </a:r>
            <a:r>
              <a:rPr lang="ru-RU" sz="2200" b="1" i="1" dirty="0" smtClean="0"/>
              <a:t>отличны от вышеуказанной группы</a:t>
            </a:r>
            <a:endParaRPr lang="ru-RU" sz="2200" b="1" i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2500" lnSpcReduction="10000"/>
          </a:bodyPr>
          <a:lstStyle/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связь с пищей*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массовость (групповой характер)*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внезапность*</a:t>
            </a:r>
          </a:p>
          <a:p>
            <a:pPr lvl="0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одномоментность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*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короткий инкубационный период**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клинической картине проявления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гастроэнтероколита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неконтагиозность</a:t>
            </a:r>
            <a:r>
              <a:rPr lang="ru-RU" dirty="0" smtClean="0"/>
              <a:t>**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9600" b="1" i="1" dirty="0" smtClean="0">
                <a:latin typeface="Times New Roman" pitchFamily="18" charset="0"/>
                <a:cs typeface="Times New Roman" pitchFamily="18" charset="0"/>
              </a:rPr>
              <a:t>Тяжесть заболевания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зависит от</a:t>
            </a:r>
          </a:p>
          <a:p>
            <a:pPr>
              <a:buFont typeface="Wingdings" pitchFamily="2" charset="2"/>
              <a:buChar char="ü"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возраста, </a:t>
            </a:r>
          </a:p>
          <a:p>
            <a:pPr>
              <a:buFont typeface="Wingdings" pitchFamily="2" charset="2"/>
              <a:buChar char="ü"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состояния</a:t>
            </a:r>
          </a:p>
          <a:p>
            <a:pPr>
              <a:buNone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пищеварительного тракта (кислотность, ферментативная активность, наличие </a:t>
            </a:r>
            <a:r>
              <a:rPr lang="ru-RU" sz="8000" b="1" dirty="0" err="1" smtClean="0">
                <a:latin typeface="Times New Roman" pitchFamily="18" charset="0"/>
                <a:cs typeface="Times New Roman" pitchFamily="18" charset="0"/>
              </a:rPr>
              <a:t>дисбактериоза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и т.п.),</a:t>
            </a:r>
          </a:p>
          <a:p>
            <a:pPr>
              <a:buFont typeface="Wingdings" pitchFamily="2" charset="2"/>
              <a:buChar char="ü"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сезонности (наиболее неблагоприятны проявления в летний период, чему способствуют условия окружающей среды)</a:t>
            </a:r>
            <a:r>
              <a:rPr lang="ru-RU" dirty="0" smtClean="0"/>
              <a:t>).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8" name="Волна 7"/>
          <p:cNvSpPr/>
          <p:nvPr/>
        </p:nvSpPr>
        <p:spPr>
          <a:xfrm>
            <a:off x="1714480" y="214290"/>
            <a:ext cx="5429288" cy="1071570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ОСОБЕННОСТИ  ПИЩЕВЫХ  ОТРАВЛЕНИЙ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ЛПУ</a:t>
            </a:r>
            <a:endParaRPr lang="ru-RU" b="1" i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Санитарная служба</a:t>
            </a:r>
            <a:endParaRPr lang="ru-RU" b="1" i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lnSpcReduction="10000"/>
          </a:bodyPr>
          <a:lstStyle/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Анамнез, питание, виновный продукт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Первая помощь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 необходимости - госпитализация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Срочное извещение 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санслужбу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Изъятие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биосубстратов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отправление для лабораторных исследований </a:t>
            </a:r>
          </a:p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solidFill>
            <a:schemeClr val="bg2"/>
          </a:solidFill>
        </p:spPr>
        <p:txBody>
          <a:bodyPr>
            <a:noAutofit/>
          </a:bodyPr>
          <a:lstStyle/>
          <a:p>
            <a:pPr lvl="0"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Обследование места возникновения со сбором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эпиданамнеза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Обследование инкриминированных предприятий</a:t>
            </a:r>
          </a:p>
          <a:p>
            <a:pPr lvl="0"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Административные меры</a:t>
            </a:r>
          </a:p>
          <a:p>
            <a:pPr lvl="0"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Выявление возбудителя – исследование</a:t>
            </a:r>
          </a:p>
          <a:p>
            <a:pPr lvl="1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материала от больного(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ых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1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проб продуктов и пищи</a:t>
            </a:r>
          </a:p>
          <a:p>
            <a:pPr lvl="1"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смывов с инвентаря , оборудования, рук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Волна 7"/>
          <p:cNvSpPr/>
          <p:nvPr/>
        </p:nvSpPr>
        <p:spPr>
          <a:xfrm>
            <a:off x="1357290" y="0"/>
            <a:ext cx="6143668" cy="1428736"/>
          </a:xfrm>
          <a:prstGeom prst="wav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СХЕМА  РАССЛЕДОВАНИЯ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340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ФИО заболевших</a:t>
                      </a:r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Продукт и дата употребления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Иванов И.И.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Петров П.П.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Сидоров С.С.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……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…….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Яковлев Я.Я.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 smtClean="0"/>
              <a:t>«Поиск» виновного продукта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395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ФИО заболевших, дата заболевания</a:t>
                      </a:r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Симптомы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Иванов И.И.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Петров П.П.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Сидоров С.С.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……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…….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Яковлев Я.Я.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Анализ клинической картины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Сканер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Экстренное извещение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1071538" y="1357298"/>
            <a:ext cx="7215238" cy="4714908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ПРАКТИЧЕСКАЯ ДЕЯТЕЛЬНОСТЬ СТУДЕНТА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3500" b="1" i="1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>
              <a:buNone/>
            </a:pPr>
            <a:r>
              <a:rPr lang="ru-RU" dirty="0" smtClean="0"/>
              <a:t>  </a:t>
            </a:r>
            <a:r>
              <a:rPr lang="ru-RU" sz="30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 этап</a:t>
            </a:r>
            <a:r>
              <a:rPr lang="ru-RU" sz="3000" b="1" i="1" dirty="0" smtClean="0">
                <a:solidFill>
                  <a:srgbClr val="00B050"/>
                </a:solidFill>
              </a:rPr>
              <a:t>.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Постановка проблемы, распределение ролей, ознакомление с правилами и задачами, инструктаж.</a:t>
            </a:r>
          </a:p>
          <a:p>
            <a:pPr>
              <a:buNone/>
            </a:pP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0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 этап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. Изучение участниками исходной ситуации, неоднократное получение необходимой информации от партнеров и принятие решений на основе анализа и обсуждения до достижения поставленной в игре цели.</a:t>
            </a: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0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 этап</a:t>
            </a:r>
            <a:r>
              <a:rPr lang="ru-RU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Совместное обсуждение всеми участниками игры ее хода и результатов</a:t>
            </a:r>
            <a:r>
              <a:rPr lang="ru-RU" sz="3000" dirty="0" smtClean="0"/>
              <a:t>.</a:t>
            </a:r>
          </a:p>
          <a:p>
            <a:pPr>
              <a:buNone/>
            </a:pPr>
            <a:r>
              <a:rPr lang="ru-RU" sz="3000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4" name="Волна 3"/>
          <p:cNvSpPr/>
          <p:nvPr/>
        </p:nvSpPr>
        <p:spPr>
          <a:xfrm>
            <a:off x="5000628" y="0"/>
            <a:ext cx="3343292" cy="1557342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ДЕЛОВАЯ  ИГРА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/>
              <a:t> </a:t>
            </a:r>
            <a:endParaRPr lang="ru-RU" dirty="0" smtClean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 заключении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должно быть отражено:</a:t>
            </a:r>
          </a:p>
          <a:p>
            <a:pPr lvl="0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диагноз пищевого отравления</a:t>
            </a:r>
          </a:p>
          <a:p>
            <a:pPr lvl="0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«виновный продукт» (блюдо)</a:t>
            </a:r>
          </a:p>
          <a:p>
            <a:pPr lvl="0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механизм приобретения продуктом (готовой пищей) токсических (ядовитых) свойств</a:t>
            </a:r>
          </a:p>
          <a:p>
            <a:pPr lvl="0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виновные лица</a:t>
            </a:r>
          </a:p>
          <a:p>
            <a:pPr lvl="0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оперативные меры по ликвидации данной вспышки</a:t>
            </a:r>
          </a:p>
          <a:p>
            <a:pPr lvl="0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первая медицинская помощь</a:t>
            </a:r>
          </a:p>
          <a:p>
            <a:pPr lvl="0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меры профилактики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1143000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sp>
        <p:nvSpPr>
          <p:cNvPr id="4" name="Волна 3"/>
          <p:cNvSpPr/>
          <p:nvPr/>
        </p:nvSpPr>
        <p:spPr>
          <a:xfrm>
            <a:off x="1643042" y="142852"/>
            <a:ext cx="6143668" cy="1285884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РЕШЕНИЕ  СИТУАЦИОННОЙ ЗАДАЧИ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32500" lnSpcReduction="20000"/>
          </a:bodyPr>
          <a:lstStyle/>
          <a:p>
            <a:r>
              <a:rPr lang="ru-RU" i="1" dirty="0" smtClean="0"/>
              <a:t> </a:t>
            </a:r>
            <a:endParaRPr lang="ru-RU" dirty="0" smtClean="0"/>
          </a:p>
          <a:p>
            <a:pPr lvl="0" algn="ctr">
              <a:buFont typeface="Wingdings" pitchFamily="2" charset="2"/>
              <a:buChar char="v"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lvl="0" algn="ctr">
              <a:buFont typeface="Wingdings" pitchFamily="2" charset="2"/>
              <a:buChar char="v"/>
            </a:pPr>
            <a:r>
              <a:rPr lang="ru-RU" sz="8600" b="1" i="1" dirty="0" smtClean="0">
                <a:latin typeface="Times New Roman" pitchFamily="18" charset="0"/>
                <a:cs typeface="Times New Roman" pitchFamily="18" charset="0"/>
              </a:rPr>
              <a:t>мероприятия, направленные на предупреждение инфицирования пищевых продуктов и пищи микроорганизмами</a:t>
            </a:r>
            <a:endParaRPr lang="ru-RU" sz="8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8600" b="1" i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endParaRPr lang="ru-RU" sz="86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Font typeface="Wingdings" pitchFamily="2" charset="2"/>
              <a:buChar char="v"/>
            </a:pPr>
            <a:r>
              <a:rPr lang="ru-RU" sz="8600" b="1" i="1" dirty="0" smtClean="0">
                <a:latin typeface="Times New Roman" pitchFamily="18" charset="0"/>
                <a:cs typeface="Times New Roman" pitchFamily="18" charset="0"/>
              </a:rPr>
              <a:t>   мероприятия, направленные на обеспечение условий, исключающих массивное размножение микроорганизмов в продуктах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Font typeface="Wingdings" pitchFamily="2" charset="2"/>
              <a:buChar char="v"/>
            </a:pPr>
            <a:endParaRPr lang="ru-RU" sz="86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Font typeface="Wingdings" pitchFamily="2" charset="2"/>
              <a:buChar char="v"/>
            </a:pPr>
            <a:r>
              <a:rPr lang="ru-RU" sz="8600" b="1" i="1" dirty="0" smtClean="0">
                <a:latin typeface="Times New Roman" pitchFamily="18" charset="0"/>
                <a:cs typeface="Times New Roman" pitchFamily="18" charset="0"/>
              </a:rPr>
              <a:t>   достаточная термическая обработка пищевых продуктов с целью уничтожения микроорганизмов.</a:t>
            </a:r>
            <a:endParaRPr lang="ru-RU" sz="8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51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2879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Профилактика</a:t>
            </a:r>
            <a:r>
              <a:rPr lang="en-US" dirty="0" smtClean="0"/>
              <a:t> </a:t>
            </a:r>
            <a:r>
              <a:rPr lang="ru-RU" dirty="0" smtClean="0"/>
              <a:t>пищевых отравлений микробной этиологии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70000" lnSpcReduction="20000"/>
          </a:bodyPr>
          <a:lstStyle/>
          <a:p>
            <a:pPr lvl="0" algn="ctr">
              <a:buFont typeface="Wingdings" pitchFamily="2" charset="2"/>
              <a:buChar char="v"/>
            </a:pP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полное исключение остаточного содержания пестицидов, устойчивых во внешней среде и обладающих выраженными кумулятивными свойствами;</a:t>
            </a:r>
          </a:p>
          <a:p>
            <a:pPr lvl="0" algn="ctr">
              <a:buFont typeface="Wingdings" pitchFamily="2" charset="2"/>
              <a:buChar char="v"/>
            </a:pP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применение в сельском хозяйстве для обработки производственных культур пестицидов с коротким периодом полураспада, обеспечивающих полное освобождение съедобной части продуктов от остатков пестицида ко времени наступления их товарной зрелости и снятия урожая;</a:t>
            </a:r>
          </a:p>
          <a:p>
            <a:pPr lvl="0" algn="ctr">
              <a:buFont typeface="Wingdings" pitchFamily="2" charset="2"/>
              <a:buChar char="v"/>
            </a:pP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строгое выполнение инструкций по применению того или иного пестицида и соблюдение сроков «ожидания», обеспечивающих освобождение продукта от остатков пестицида; </a:t>
            </a:r>
          </a:p>
          <a:p>
            <a:pPr lvl="0" algn="ctr">
              <a:buFont typeface="Wingdings" pitchFamily="2" charset="2"/>
              <a:buChar char="v"/>
            </a:pP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допуск в пищевых продуктах остаточного содержания пестицидов или их метаболитов в количествах, не оказывающих вредного действия;</a:t>
            </a:r>
          </a:p>
          <a:p>
            <a:pPr lvl="0" algn="ctr">
              <a:buFont typeface="Wingdings" pitchFamily="2" charset="2"/>
              <a:buChar char="v"/>
            </a:pP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 контроль за содержанием остатков пестицидов в продуктах питания и запрещение превышения установленных допустимых остаточных концентраций.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Профилактика хронических отравлений пестицидами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914400" y="1071546"/>
            <a:ext cx="8229600" cy="4525963"/>
          </a:xfrm>
        </p:spPr>
        <p:txBody>
          <a:bodyPr/>
          <a:lstStyle/>
          <a:p>
            <a:r>
              <a:rPr lang="ru-RU" dirty="0" smtClean="0"/>
              <a:t>«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Волна 5"/>
          <p:cNvSpPr/>
          <p:nvPr/>
        </p:nvSpPr>
        <p:spPr>
          <a:xfrm>
            <a:off x="4643438" y="0"/>
            <a:ext cx="4214842" cy="1571612"/>
          </a:xfrm>
          <a:prstGeom prst="wav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ПИЩЕБЛОК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Трапеция 6"/>
          <p:cNvSpPr/>
          <p:nvPr/>
        </p:nvSpPr>
        <p:spPr>
          <a:xfrm>
            <a:off x="571472" y="1142984"/>
            <a:ext cx="2928958" cy="1071570"/>
          </a:xfrm>
          <a:prstGeom prst="trapezoi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«слабое звено»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85720" y="3143248"/>
            <a:ext cx="3429024" cy="2071702"/>
          </a:xfrm>
          <a:prstGeom prst="ellipse">
            <a:avLst/>
          </a:prstGeom>
          <a:solidFill>
            <a:srgbClr val="00B050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ОСНОВНЫЕ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ПРИНЦИПЫ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РАБОТЫ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4357686" y="3000372"/>
            <a:ext cx="4429156" cy="1071570"/>
          </a:xfrm>
          <a:prstGeom prst="verticalScroll">
            <a:avLst/>
          </a:prstGeom>
          <a:solidFill>
            <a:schemeClr val="bg1">
              <a:lumMod val="85000"/>
            </a:schemeClr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ПОТОЧНОСТЬ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Вертикальный свиток 9"/>
          <p:cNvSpPr/>
          <p:nvPr/>
        </p:nvSpPr>
        <p:spPr>
          <a:xfrm>
            <a:off x="4286248" y="4429132"/>
            <a:ext cx="4500594" cy="1071570"/>
          </a:xfrm>
          <a:prstGeom prst="verticalScroll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РАЗДЕЛЬНОСТЬ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Выгнутая вверх стрелка 10"/>
          <p:cNvSpPr/>
          <p:nvPr/>
        </p:nvSpPr>
        <p:spPr>
          <a:xfrm>
            <a:off x="3143240" y="2571744"/>
            <a:ext cx="121615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Выгнутая вниз стрелка 11"/>
          <p:cNvSpPr/>
          <p:nvPr/>
        </p:nvSpPr>
        <p:spPr>
          <a:xfrm>
            <a:off x="2928926" y="5214950"/>
            <a:ext cx="1216152" cy="73152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Документы, подтверждающие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обоснованность, пищевую и биологическую ценность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данного(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ых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)  рациона(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ов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) питания – меню-раскладки, меню-требования, 7-10дневное меню, журнал С-витаминизации, накопительная ведомость количества продуктов на 1 человека, ведомость контроля за рационом питания, рекомендуемые среднесуточные наборы пищевых продуктов и т.п.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Пищеблок. Медицинская документация.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Документы, прямо или опосредованно свидетельствующие о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качестве продуктов питания, готовой пищи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(сертификаты качества, соблюдение сроков и условий хранения, журнал регистрации температурного режима в холодильниках, журнал бракеража пищевых продуктов и продовольственного сырья, журнал бракеража готовой кулинарной продукции, журнал отбора и регистрации суточной пробы и т.п.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Документы . Продолжение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Документы, характеризующие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здоровье персонала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(личные медицинские книжки, журнал ежедневного осмотра  «Журнал здоровья»</a:t>
            </a:r>
          </a:p>
          <a:p>
            <a:pPr algn="ctr"/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Санитарный журнал объекта (акты обследования)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Документы. Продолжение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714488"/>
          <a:ext cx="7072362" cy="785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2362"/>
              </a:tblGrid>
              <a:tr h="78581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Здоровье</a:t>
                      </a:r>
                      <a:endParaRPr lang="ru-RU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Пищеблок. Требования к персоналу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928926" y="3286124"/>
          <a:ext cx="5167306" cy="785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7306"/>
              </a:tblGrid>
              <a:tr h="785818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Личная гигиена</a:t>
                      </a:r>
                      <a:endParaRPr lang="ru-RU" sz="32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728" y="4929198"/>
          <a:ext cx="6096000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85725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Профессиональная и санитарная грамотность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>
              <a:buFont typeface="Wingdings" pitchFamily="2" charset="2"/>
              <a:buChar char="v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Предварительные осмотры перед поступлением на работу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Периодические осмотры, в процессе выполнения профессиональной деятельности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плановые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эпидпоказаниям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Ежедневный осмотр на наличие гнойничковых заболеваний кожи и верхних дыхательных путей</a:t>
            </a: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Пищеблок. Контроль здоровья работников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1328"/>
            <a:ext cx="8401080" cy="537667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1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отлично» </a:t>
            </a:r>
            <a:r>
              <a:rPr lang="ru-RU" sz="1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- </a:t>
            </a: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обучаемый глубоко изучил учебный материал и литературу по проблеме, последовательно и исчерпывающе отвечает на поставленные вопросы (или  тестовые задания), полно и  правильно выполняет практическое задание, дает полный анализ ситуационной задачи.</a:t>
            </a:r>
          </a:p>
          <a:p>
            <a:pPr algn="ctr">
              <a:buNone/>
            </a:pPr>
            <a:r>
              <a:rPr lang="ru-RU" sz="112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«хорошо» - </a:t>
            </a:r>
            <a:endParaRPr lang="ru-RU" sz="112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студент в целом владеет знаниями учебного материала, но допускает отдельные неточности, испытывает некоторые затруднения в анализе ситуационной задачи (или дает полный ответ и анализ после консультации преподавателя)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2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«удовлетворительно» - </a:t>
            </a:r>
            <a:endParaRPr lang="ru-RU" sz="112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студент слабо владеет знаниями учебного материала, допускает ошибки при формулировании основных понятий темы, делает ошибки в расчетах, затрудняется в анализе  результатов практической работы (даже после консультации преподавателя)</a:t>
            </a:r>
          </a:p>
          <a:p>
            <a:pPr>
              <a:buNone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200" b="1" i="1" dirty="0" smtClean="0">
                <a:latin typeface="Times New Roman" pitchFamily="18" charset="0"/>
                <a:cs typeface="Times New Roman" pitchFamily="18" charset="0"/>
              </a:rPr>
              <a:t>«неудовлетворительно» </a:t>
            </a: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- </a:t>
            </a: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полное отсутствие знаний, не выполнение практической работы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6" name="Волна 5"/>
          <p:cNvSpPr/>
          <p:nvPr/>
        </p:nvSpPr>
        <p:spPr>
          <a:xfrm>
            <a:off x="1928794" y="214290"/>
            <a:ext cx="5843622" cy="1200152"/>
          </a:xfrm>
          <a:prstGeom prst="wav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ОЦЕНКА РАБОТЫ СТУДЕНТА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</a:t>
            </a:r>
          </a:p>
          <a:p>
            <a:pPr>
              <a:buNone/>
            </a:pPr>
            <a:r>
              <a:rPr lang="ru-RU" b="1" dirty="0" smtClean="0"/>
              <a:t>  1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Пищевые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токсикоинфекции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вызывают: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энтерококки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шигеллы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бруцеллы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микобактерии туберкулёза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стафилококки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r>
              <a:rPr lang="ru-RU" b="1" dirty="0" smtClean="0"/>
              <a:t>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Для ботулизма характерно: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массивная токсическая дистрофия печени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поражение ЦНС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некротический гастроэнтерит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поражение мочевыводящих путей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>
              <a:buNone/>
            </a:pPr>
            <a:r>
              <a:rPr lang="ru-RU" b="1" dirty="0" smtClean="0"/>
              <a:t>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Для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токсикоинфекции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вызываемой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Perfringens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типа А, характерно: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тошнота, рвота, спастические боли в животе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запоры, метеоризм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кишечные спазмы, тошнота, диарея со зловонными выделениями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4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Токсическое поражение печени с возможным отдаленным канцерогенным эффектом вызывает ###.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Аманитин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содержится в: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дикорастущих луговых травах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грибах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проросшем картофеле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b="1" dirty="0" smtClean="0"/>
              <a:t>7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Основные признаки пищевых отравлений: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связь с пищей, массовый характер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связь с пищей, массовый характер,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контагиозность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связь с пищей, массовый характер,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неконтагиозность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поражение ЖКТ,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контагиозность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массовых характер, поражение ЖКТ,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контагиозность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Термоустойчивость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стафилоккокового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токсина по сравнению с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ботулотоксином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одинакова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выше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ниже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10. Последовательность действий врача лечебного профиля в случае пищевого отравления: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1: сбор анамнеза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2: забор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биосубстратов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3: введение сыворотки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6. Заболевание, возникающее при употреблении хлеба из перезимовавшего зерна ###.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9. На участках прорастания,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позеленения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картофеля увеличивается содержание </a:t>
            </a:r>
            <a:r>
              <a:rPr lang="ru-RU" b="1" dirty="0" smtClean="0"/>
              <a:t>###.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pPr algn="ctr">
              <a:buNone/>
            </a:pPr>
            <a:r>
              <a:rPr lang="ru-RU" b="1" dirty="0" smtClean="0"/>
              <a:t>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13. Характеристика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ботулотоксина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устойчив в кислой среде,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термолабилен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устойчив в щелочной среде,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термолабилен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устойчив в кислой среде,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термостабилен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устойчив в щелочной среде,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термостабилен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/>
              <a:t>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14.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Бульбарный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паралич наблюдается при пищевом отравлении: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стафилококком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bac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Perfringens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клостридией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ботулини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кишечной палочкой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15. Продолжительность латентного периода пищевых отравлений микробной этиологии по сравнению с таковой для т.н. кишечных инфекций: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одинакова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больше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меньше</a:t>
            </a:r>
          </a:p>
          <a:p>
            <a:pPr>
              <a:buNone/>
            </a:pPr>
            <a:r>
              <a:rPr lang="ru-RU" dirty="0" smtClean="0"/>
              <a:t>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16. Наиболее характерная для пищевых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токсикоинфекций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продолжительность латентного периода: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1-2 часа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сутки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2-3 дня</a:t>
            </a:r>
          </a:p>
          <a:p>
            <a:pPr marL="624078" indent="-514350" algn="ctr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неделя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/>
              <a:t>  11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Маринотоксикозы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заболевания, связанные с употреблением в пищу ###.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23. Может ли развиться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токсикоинфекция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при употреблении в пищу продуктов с уже погибшим возбудителем  ###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12. Эрготизм-заболевание, возникающее при употреблении в пищу: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бледной поганки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мухоморов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хлеба из перезимовавшего зерна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хлеба из ржаной муки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моллюсков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endParaRPr lang="ru-RU" b="1" dirty="0" smtClean="0"/>
          </a:p>
          <a:p>
            <a:pPr algn="ctr"/>
            <a:r>
              <a:rPr lang="ru-RU" sz="3200" b="1" dirty="0" smtClean="0"/>
              <a:t>17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. Органолептические свойства продуктов-"виновников" пищевых отравлений изменены: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всегда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никогда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редко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/>
          <a:lstStyle/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18. На участках прорастания,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позеленения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картофеля увеличивается содержание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аманитина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соланина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амигдалина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гельвеловой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кислоты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микотоксинов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pPr algn="ctr"/>
            <a:r>
              <a:rPr lang="ru-RU" dirty="0" smtClean="0"/>
              <a:t> 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19.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Маринотоксикозы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– заболевания, связанные с употреблением в пищу: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хлеба из перезимовавшего зерна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ядовитых растений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ядовитых морепродуктов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ядовитых грибов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консервированных продуктов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endParaRPr lang="ru-RU" b="1" dirty="0" smtClean="0"/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20. Основные отличительные признаки пищевых отравлений от кишечных инфекций: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связь с пищей, поражение ЖКТ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короткий латентный период,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неконтагиозность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массовый характер,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контагиозность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длительный латентный период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Итоговыйконтроль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21. Пищевые продукты, которые чаще всего могут являться причиной возникновения ботулизма: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грибные, овощные консервы домашнего приготовления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кремовые изделия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яйца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макароны с фаршем</a:t>
            </a:r>
          </a:p>
          <a:p>
            <a:pPr marL="624078" indent="-514350">
              <a:buFont typeface="+mj-lt"/>
              <a:buAutoNum type="arabicPeriod"/>
            </a:pPr>
            <a:r>
              <a:rPr lang="ru-RU" b="1" dirty="0" smtClean="0"/>
              <a:t> </a:t>
            </a: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/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22. Пищевые отравления стафилококковой этиологии чаще всего связаны с употреблением в пищу: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овощей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кремовых кондитерских изделий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баночных консервов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сырокопченых окороков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 </a:t>
            </a:r>
            <a:r>
              <a:rPr lang="ru-RU" dirty="0" smtClean="0"/>
              <a:t> 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24. Наиболее частой причиной ботулизма в современных условиях является использование в пищу:</a:t>
            </a:r>
          </a:p>
          <a:p>
            <a:pPr marL="624078" indent="-51435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окорока</a:t>
            </a:r>
          </a:p>
          <a:p>
            <a:pPr marL="624078" indent="-51435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красной рыбы</a:t>
            </a:r>
          </a:p>
          <a:p>
            <a:pPr marL="624078" indent="-51435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мясных полуфабрикатов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консервов домашнего приготовления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25.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Стафилококковые интоксикации чаще всего связаны с:</a:t>
            </a:r>
          </a:p>
          <a:p>
            <a:pPr marL="624078" indent="-51435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консервированными мясными продуктами</a:t>
            </a:r>
          </a:p>
          <a:p>
            <a:pPr marL="624078" indent="-51435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консервированными рыбными продуктами</a:t>
            </a:r>
          </a:p>
          <a:p>
            <a:pPr marL="624078" indent="-51435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яйцами водоплавающей птицы</a:t>
            </a:r>
          </a:p>
          <a:p>
            <a:pPr marL="624078" indent="-51435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молочными продуктами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endParaRPr lang="ru-RU" b="1" dirty="0" smtClean="0"/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26. Токсическое поражение печени с возможным отдаленным канцерогенным эффектом вызывает: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отравление красавкой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афлатоксикоз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фузариотоксикоз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отравление ядрами косточковых плодов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27. При обсеменении продуктов кишечной палочкой может возникнуть заболевание: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пищевая инфекция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пищевая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токсикоинфекция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пищевая интоксикация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28. Для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токсикоинфекции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вызываемой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Perfringens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типа А, характерно: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тошнота, рвота, спастические боли в животе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запоры, метеоризм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кишечные спазмы, тошнота, диарея со зловонными выделениями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29. Ботулизм может возникнуть при употреблении грибов: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солёных в герметичной емкости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жареных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соленых со свободным доступом воздуха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отварных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30. Для ботулизма характерно:</a:t>
            </a:r>
          </a:p>
          <a:p>
            <a:pPr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массивная токсическая дистрофия печени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поражение ЦНС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некротический гастроэнтерит</a:t>
            </a:r>
          </a:p>
          <a:p>
            <a:endParaRPr lang="ru-RU" sz="3200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32. Наиболее часто стафилококковую интоксикацию вызывают продукты: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яйца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мясной фарш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мясные консервы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торты и пирожные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копченая рыба, балыки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endParaRPr lang="ru-RU" b="1" dirty="0" smtClean="0"/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33. Гигиенические принципы организации технологических процессов на пищеблоке: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раздельность, последовательность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последовательность, совместимость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совместимость, поточность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поточность, раздельность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34. Принцип поточности в работе столовой допускает наличие встречных потоков: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чистая и грязная посуда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пищевые отходы и полуфабрикаты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готовая пища и полуфабрикаты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пищевые отходы и грязная посуда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35. Установите соответствие сроков прохождения обследования работников пищеблока: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L</a:t>
            </a:r>
            <a:r>
              <a:rPr lang="ru-RU" dirty="0" smtClean="0"/>
              <a:t>1: флюорография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L</a:t>
            </a:r>
            <a:r>
              <a:rPr lang="ru-RU" dirty="0" smtClean="0"/>
              <a:t>2: осмотр терапевта и </a:t>
            </a:r>
            <a:r>
              <a:rPr lang="ru-RU" dirty="0" err="1" smtClean="0"/>
              <a:t>дерматовенеролога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R</a:t>
            </a:r>
            <a:r>
              <a:rPr lang="ru-RU" dirty="0" smtClean="0"/>
              <a:t>1: ежегодно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R</a:t>
            </a:r>
            <a:r>
              <a:rPr lang="ru-RU" dirty="0" smtClean="0"/>
              <a:t>2: один раз в 6 месяцев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R</a:t>
            </a:r>
            <a:r>
              <a:rPr lang="ru-RU" dirty="0" smtClean="0"/>
              <a:t>3: ежеквартально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b="1" dirty="0" smtClean="0"/>
              <a:t>36. Персонал пищевых предприятий должен иметь комплектов одежды (не менее) ###.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r>
              <a:rPr lang="ru-RU" b="1" dirty="0" smtClean="0"/>
              <a:t>37. Причиной временного отстранения от работы по санитарным показаниям работников пищевых объектов является несоблюдение правил: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личной гигиены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прохождения медицинского осмотра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мытья посуды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реализации пищевых продуктов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38. На предприятиях общественного питания запрещается изготовление: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39.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b="1" dirty="0" smtClean="0"/>
              <a:t>40. В холодильных камерах столовых товарное соседство соблюдается, если хранятся рядом: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сливочное масло и сельдь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винегрет и свежая рыба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свежие яйца и сыр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жареные котлеты и салат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214290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41. Предприятия общественного питания закрываются на санитарный день с целью: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прохождения сотрудниками медицинского осмотра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гигиенического обучения сотрудников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проведения генеральной уборки, дезинсекции, дератизации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проведения производственных совещаний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b="1" dirty="0" smtClean="0"/>
              <a:t>42. Обследование работников пищеблока на туберкулёз лёгких проводится: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ежегодно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раз в квартал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раз в полгода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раз в 3 года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b="1" dirty="0" smtClean="0"/>
              <a:t>43. Место хранения суточной пробы на пищеблоке лечебно-профилактического учреждения: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продуктовый шкаф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холодильник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стол возле варочной плиты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изотермическая емкость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b="1" dirty="0" smtClean="0"/>
              <a:t>44. Журнал осмотра рук на гнойничковые заболевания в столовой ведется: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ежедневно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через день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раз в неделю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в санитарный день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>
              <a:buNone/>
            </a:pPr>
            <a:r>
              <a:rPr lang="ru-RU" b="1" dirty="0" smtClean="0"/>
              <a:t>   45. Причина временного отстранения от работы по санитарным показаниям работников пищевых объектов: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несоблюдение правил личной гигиены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реализация пищевых продуктов без сертификатов соответствия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реализация некачественных пищевых продуктов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гнойничковые заболевания рук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endParaRPr lang="ru-RU" b="1" dirty="0" smtClean="0"/>
          </a:p>
          <a:p>
            <a:r>
              <a:rPr lang="ru-RU" b="1" dirty="0" smtClean="0"/>
              <a:t>46. При гнойничковых заболеваниях кожи рук, ринитах, ангинах человек способен инфицировать пищевые продукты: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стафилококками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палочками ботулизма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кишечными палочками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протеем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>
              <a:buNone/>
            </a:pPr>
            <a:r>
              <a:rPr lang="ru-RU" b="1" dirty="0" smtClean="0"/>
              <a:t>  </a:t>
            </a:r>
          </a:p>
          <a:p>
            <a:pPr>
              <a:buNone/>
            </a:pPr>
            <a:r>
              <a:rPr lang="ru-RU" b="1" dirty="0" smtClean="0"/>
              <a:t> 47. Ежедневно на пищеблоке лечебно-профилактического учреждения должна оставляться проба: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 суточная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 обеденная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 завтрака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 ужина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52596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  48. Данные о ссадинах, ожогах на руках повара заносятся в журнал: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</a:t>
            </a:r>
            <a:r>
              <a:rPr lang="ru-RU" dirty="0" err="1" smtClean="0"/>
              <a:t>бракеражный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санитарный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осмотра кожи рук на гнойничковые заболевания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суточного отбора проб</a:t>
            </a:r>
          </a:p>
          <a:p>
            <a:pPr marL="624078" indent="-514350">
              <a:buFont typeface="+mj-lt"/>
              <a:buAutoNum type="arabicPeriod"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олна 3"/>
          <p:cNvSpPr/>
          <p:nvPr/>
        </p:nvSpPr>
        <p:spPr>
          <a:xfrm>
            <a:off x="3643306" y="0"/>
            <a:ext cx="4929222" cy="1714488"/>
          </a:xfrm>
          <a:prstGeom prst="wav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КРИТЕРИИ ОЦЕНКИ ВЫПОЛНЕНИЯ ТЕСТОВЫХ ЗАДАНИЙ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(доля, %, правильных ответов)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14282" y="1785926"/>
            <a:ext cx="4071966" cy="1285884"/>
          </a:xfrm>
          <a:prstGeom prst="ellipse">
            <a:avLst/>
          </a:prstGeom>
          <a:solidFill>
            <a:srgbClr val="00B050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ОТЛИЧНО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100-91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71472" y="4000504"/>
            <a:ext cx="3071834" cy="1428760"/>
          </a:xfrm>
          <a:prstGeom prst="ellipse">
            <a:avLst/>
          </a:prstGeom>
          <a:solidFill>
            <a:srgbClr val="92D050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ХОРОШО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90-81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рапеция 7"/>
          <p:cNvSpPr/>
          <p:nvPr/>
        </p:nvSpPr>
        <p:spPr>
          <a:xfrm>
            <a:off x="4357654" y="2643182"/>
            <a:ext cx="4786346" cy="1143008"/>
          </a:xfrm>
          <a:prstGeom prst="trapezoi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УДОВЛЕТВОРИТЕЛЬНО</a:t>
            </a:r>
          </a:p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80-71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ятно 2 8"/>
          <p:cNvSpPr/>
          <p:nvPr/>
        </p:nvSpPr>
        <p:spPr>
          <a:xfrm>
            <a:off x="3929058" y="4857760"/>
            <a:ext cx="5214942" cy="171451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«НЕУД»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70 и менее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рапеция 3"/>
          <p:cNvSpPr/>
          <p:nvPr/>
        </p:nvSpPr>
        <p:spPr>
          <a:xfrm>
            <a:off x="571472" y="571480"/>
            <a:ext cx="3786214" cy="1143008"/>
          </a:xfrm>
          <a:prstGeom prst="trapezoid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Тема следующего занятия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1285852" y="1643050"/>
            <a:ext cx="7143800" cy="5072098"/>
          </a:xfrm>
          <a:prstGeom prst="horizontalScroll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Питание военнослужащих</a:t>
            </a:r>
          </a:p>
          <a:p>
            <a:pPr algn="ctr"/>
            <a:endParaRPr lang="ru-RU" sz="40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NB</a:t>
            </a:r>
            <a:r>
              <a:rPr lang="ru-RU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>
              <a:buNone/>
            </a:pPr>
            <a:r>
              <a:rPr lang="ru-RU" sz="3200" b="1" dirty="0" smtClean="0">
                <a:solidFill>
                  <a:srgbClr val="0070C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Лечебно-профилактическое и лечебное (диетическое) питание</a:t>
            </a:r>
          </a:p>
          <a:p>
            <a:pPr algn="ctr"/>
            <a:endParaRPr lang="ru-RU" sz="3200" b="1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709</TotalTime>
  <Words>2583</Words>
  <PresentationFormat>Экран (4:3)</PresentationFormat>
  <Paragraphs>645</Paragraphs>
  <Slides>103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103</vt:i4>
      </vt:variant>
    </vt:vector>
  </HeadingPairs>
  <TitlesOfParts>
    <vt:vector size="104" baseType="lpstr">
      <vt:lpstr>Открытая</vt:lpstr>
      <vt:lpstr>КАФЕДРА ГИГИЕНЫ И ЭКОЛОГИИ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Задача № 1</vt:lpstr>
      <vt:lpstr>Задача № 2</vt:lpstr>
      <vt:lpstr>Задача № 3</vt:lpstr>
      <vt:lpstr>Задача № 4</vt:lpstr>
      <vt:lpstr>Задача № 5</vt:lpstr>
      <vt:lpstr>Задача № 6</vt:lpstr>
      <vt:lpstr>Задача № 7</vt:lpstr>
      <vt:lpstr>Задача № 8.</vt:lpstr>
      <vt:lpstr>Задача № 9</vt:lpstr>
      <vt:lpstr>Задача № 10</vt:lpstr>
      <vt:lpstr>Задача № 11</vt:lpstr>
      <vt:lpstr>Слайд 25</vt:lpstr>
      <vt:lpstr>Слайд 26</vt:lpstr>
      <vt:lpstr>Классификация</vt:lpstr>
      <vt:lpstr>Классификация.  Пищевые отравления микробной этиологии бактериальной природы</vt:lpstr>
      <vt:lpstr>Пути контаминации пищи микробными агентами</vt:lpstr>
      <vt:lpstr>Слайд 30</vt:lpstr>
      <vt:lpstr>Слайд 31</vt:lpstr>
      <vt:lpstr>Микотоксикозы</vt:lpstr>
      <vt:lpstr> </vt:lpstr>
      <vt:lpstr>Слайд 34</vt:lpstr>
      <vt:lpstr>Маринотоксикозы</vt:lpstr>
      <vt:lpstr>Пищевые отравления немикробной этиологии</vt:lpstr>
      <vt:lpstr>Слайд 37</vt:lpstr>
      <vt:lpstr>Сартланская болезнь. Продолжение</vt:lpstr>
      <vt:lpstr>Слайд 39</vt:lpstr>
      <vt:lpstr>Слайд 40</vt:lpstr>
      <vt:lpstr>«Поиск» виновного продукта</vt:lpstr>
      <vt:lpstr>Анализ клинической картины</vt:lpstr>
      <vt:lpstr>Экстренное извещение</vt:lpstr>
      <vt:lpstr>Слайд 44</vt:lpstr>
      <vt:lpstr>Слайд 45</vt:lpstr>
      <vt:lpstr>Слайд 46</vt:lpstr>
      <vt:lpstr>Профилактика пищевых отравлений микробной этиологии</vt:lpstr>
      <vt:lpstr>Профилактика хронических отравлений пестицидами</vt:lpstr>
      <vt:lpstr>Слайд 49</vt:lpstr>
      <vt:lpstr>Слайд 50</vt:lpstr>
      <vt:lpstr>Пищеблок. Медицинская документация.</vt:lpstr>
      <vt:lpstr>Документы . Продолжение</vt:lpstr>
      <vt:lpstr>Документы. Продолжение</vt:lpstr>
      <vt:lpstr>Пищеблок. Требования к персоналу</vt:lpstr>
      <vt:lpstr>Пищеблок. Контроль здоровья работников</vt:lpstr>
      <vt:lpstr>Слайд 56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Слайд 101</vt:lpstr>
      <vt:lpstr>Слайд 102</vt:lpstr>
      <vt:lpstr>Слайд 103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33</cp:revision>
  <dcterms:modified xsi:type="dcterms:W3CDTF">2012-05-23T15:13:52Z</dcterms:modified>
</cp:coreProperties>
</file>