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5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4" r:id="rId12"/>
    <p:sldId id="273" r:id="rId13"/>
    <p:sldId id="272" r:id="rId14"/>
    <p:sldId id="271" r:id="rId15"/>
    <p:sldId id="267" r:id="rId16"/>
    <p:sldId id="270" r:id="rId17"/>
    <p:sldId id="269" r:id="rId18"/>
    <p:sldId id="268" r:id="rId19"/>
    <p:sldId id="275" r:id="rId20"/>
    <p:sldId id="276" r:id="rId21"/>
    <p:sldId id="277" r:id="rId22"/>
    <p:sldId id="278" r:id="rId23"/>
    <p:sldId id="298" r:id="rId24"/>
    <p:sldId id="279" r:id="rId25"/>
    <p:sldId id="292" r:id="rId26"/>
    <p:sldId id="291" r:id="rId27"/>
    <p:sldId id="290" r:id="rId28"/>
    <p:sldId id="289" r:id="rId29"/>
    <p:sldId id="288" r:id="rId30"/>
    <p:sldId id="287" r:id="rId31"/>
    <p:sldId id="286" r:id="rId32"/>
    <p:sldId id="285" r:id="rId33"/>
    <p:sldId id="284" r:id="rId34"/>
    <p:sldId id="283" r:id="rId35"/>
    <p:sldId id="280" r:id="rId36"/>
    <p:sldId id="282" r:id="rId37"/>
    <p:sldId id="281" r:id="rId38"/>
    <p:sldId id="293" r:id="rId39"/>
    <p:sldId id="294" r:id="rId40"/>
    <p:sldId id="296" r:id="rId41"/>
    <p:sldId id="297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олна 1"/>
          <p:cNvSpPr/>
          <p:nvPr/>
        </p:nvSpPr>
        <p:spPr>
          <a:xfrm>
            <a:off x="2071670" y="2071678"/>
            <a:ext cx="5786478" cy="2857520"/>
          </a:xfrm>
          <a:prstGeom prst="wav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Выберите один правильный ответ</a:t>
            </a:r>
            <a:endParaRPr lang="ru-RU" sz="4000" b="1" dirty="0">
              <a:solidFill>
                <a:srgbClr val="7030A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23596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85000" lnSpcReduction="1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1.Для каких целей выдается на работах с особо вредными условиями труда лечебно-профилактическое питание,  предусмотренное приказом </a:t>
            </a:r>
            <a:r>
              <a:rPr lang="ru-RU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Минздравсоцразвития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РФ от 16 февраля 2009 г. за № 46н, :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укрепления их здоровья и предупреждения профессиональных заболеваний;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укрепления их здоровья и предупреждения общих заболеваний;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укрепления их здоровья и предупреждения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сердечно-сосудистых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заболеваний.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dirty="0" smtClean="0"/>
              <a:t>2.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Выдача рационов лечебно-профилактического питания производится в виде: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горячих обедов по окончании работы;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сухого пайка; 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горячих завтраков перед началом работы.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>3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 работах с особо вредными условиями труда лечебно-профилактическое питание рабочим, руководителям, специалистам и другим служащим выдается: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за счет работников;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бесплатно для работников;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с частичной компенсаций государства;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с частичной компенсацией работодателя,  профсоюзов.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857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686800" cy="6000792"/>
          </a:xfrm>
          <a:solidFill>
            <a:schemeClr val="bg1">
              <a:lumMod val="95000"/>
            </a:schemeClr>
          </a:solidFill>
        </p:spPr>
        <p:txBody>
          <a:bodyPr>
            <a:normAutofit fontScale="85000" lnSpcReduction="10000"/>
          </a:bodyPr>
          <a:lstStyle/>
          <a:p>
            <a:pPr algn="ctr"/>
            <a:r>
              <a:rPr lang="ru-RU" dirty="0" smtClean="0"/>
              <a:t>4. 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Лечебно-профилактическое питание в связи с особо вредными условиями труда  допускается выдавать на дом работникам, имеющим право на его получение, во всех нижеперечисленных случаях, кроме: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в период временной трудоспособности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вследствие профзаболевания;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в период инвалидности вследствие профессионального заболевания;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нерабочие дни и в дни служебных командировок;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в случае перевода на другую работу беременных женщин, с целью устранения контакта с вредными производственными факторами.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Наибольшее </a:t>
            </a:r>
            <a:r>
              <a:rPr lang="ru-RU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антидотное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значение в лечебно-профилактическом питании имеют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целлюлоза;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лигнин;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гемицеллюлоза;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пектин.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Дополнительная выдача витаминных препаратов в рационах лечебно-профилактического питания производится в виде: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таблеток;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драже;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порошков;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в составе обогащенных продуктов для диетического (лечебного и профилактического) питания.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33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Лечебно-профилактическое питание выдается рабочим, руководителям, специалистам и другим служащим, имеющим право на его получение</a:t>
            </a:r>
          </a:p>
          <a:p>
            <a:r>
              <a:rPr lang="ru-RU" sz="33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только государственных производственных предприятий;</a:t>
            </a:r>
          </a:p>
          <a:p>
            <a:r>
              <a:rPr lang="ru-RU" sz="33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только частных производственных предприятий;</a:t>
            </a:r>
          </a:p>
          <a:p>
            <a:r>
              <a:rPr lang="ru-RU" sz="33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всех производственных предприятий независимо от организационно-правовых форм и</a:t>
            </a:r>
          </a:p>
          <a:p>
            <a:pPr>
              <a:buNone/>
            </a:pPr>
            <a:r>
              <a:rPr lang="ru-RU" sz="33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форм собственности работодателей.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1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8. Лечебно-профилактическое питание не выдается рабочим, руководителям, специалистам и другим служащим, имеющим право на его получение, в дни фактического выполнения ими работы в производствах, профессиях и должностях, предусмотренных специальным перечнем таких работ, при условии занятости на этой работе:</a:t>
            </a:r>
          </a:p>
          <a:p>
            <a:r>
              <a:rPr lang="ru-RU" sz="1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в течение всего рабочего дня;</a:t>
            </a:r>
          </a:p>
          <a:p>
            <a:r>
              <a:rPr lang="ru-RU" sz="1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менее половины рабочего дня;</a:t>
            </a:r>
          </a:p>
          <a:p>
            <a:r>
              <a:rPr lang="ru-RU" sz="1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не менее 2/3 рабочего дня.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286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286520"/>
          </a:xfrm>
          <a:solidFill>
            <a:schemeClr val="bg1">
              <a:lumMod val="95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Лечебно-профилактическое питание не выдается рабочим, руководителям, специалистам и</a:t>
            </a:r>
          </a:p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другим служащим, имеющим право на его получение:</a:t>
            </a:r>
          </a:p>
          <a:p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в дни болезни с временной утратой трудоспособности, если заболевание по своему характеру является профессиональным и заболевший не госпитализирован;</a:t>
            </a:r>
          </a:p>
          <a:p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в период временной нетрудоспособности при общих заболеваниях(грипп, ОРЗ);</a:t>
            </a:r>
          </a:p>
          <a:p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занятым в действующих производствах с особо вредными условиями труда на строительных, строительно-монтажных, ремонтно-строительных и пусконаладочных работах и работающим полный рабочий день.</a:t>
            </a:r>
            <a:endParaRPr lang="ru-RU" sz="2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10. В соответствии с перечнем продуктов, предусмотренных рационами лечебно-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профилактического питания, меню-раскладки составляются на каждый рабочий день в течение: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одной недели;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двух недель;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трех недель.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85000" lnSpcReduction="2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11. При работе в производствах, профессиях и должностях, связанных с воздействием радионуклидов и ионизирующего излучения, работающие имеют право на получение одного из нижеперечисленных рационов лечебно-профилактического питания: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№ 1;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№ 2;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№ 2а;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№ 3;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№ 4.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62500" lnSpcReduction="20000"/>
          </a:bodyPr>
          <a:lstStyle/>
          <a:p>
            <a:pPr algn="ctr"/>
            <a:r>
              <a:rPr lang="ru-RU" sz="4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12. При работе в производствах, профессиях и должностях, связанных с воздействием</a:t>
            </a:r>
          </a:p>
          <a:p>
            <a:pPr algn="ctr">
              <a:buNone/>
            </a:pPr>
            <a:r>
              <a:rPr lang="ru-RU" sz="4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соединений фтора, щелочных металлов, хлора и его неорганических соединений, работающие имеют право на получение рациона лечебно-профилактического питания:</a:t>
            </a:r>
          </a:p>
          <a:p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№ 1;</a:t>
            </a:r>
          </a:p>
          <a:p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№ 2;</a:t>
            </a:r>
          </a:p>
          <a:p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№ 2а;</a:t>
            </a:r>
          </a:p>
          <a:p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№ 3;</a:t>
            </a:r>
          </a:p>
          <a:p>
            <a:r>
              <a:rPr lang="ru-RU" sz="40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№ 5.</a:t>
            </a:r>
          </a:p>
          <a:p>
            <a:pPr>
              <a:buNone/>
            </a:pPr>
            <a:r>
              <a:rPr lang="ru-RU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85000" lnSpcReduction="2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13. При работе в производствах, профессиях и должностях, связанных с воздействием хромсодержащих соединений, работающие имеют право на получение одного из нижеперечисленных рационов лечебно-профилактического питания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№ 1;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№ 2;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№ 2а;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№ 3;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№ 4а.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85000" lnSpcReduction="2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14. При работе в производствах, профессиях и должностях, связанных с воздействием неорганических и органических соединений свинца,   работающие имеют право на получение одного из нижеперечисленных рационов лечебно-профилактического питания: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№ 1;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№ 2;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№ 2а;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№ 3;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№ 4.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5714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14356"/>
            <a:ext cx="9144000" cy="6143644"/>
          </a:xfrm>
          <a:solidFill>
            <a:schemeClr val="bg1">
              <a:lumMod val="95000"/>
            </a:schemeClr>
          </a:solidFill>
        </p:spPr>
        <p:txBody>
          <a:bodyPr>
            <a:normAutofit fontScale="32500" lnSpcReduction="20000"/>
          </a:bodyPr>
          <a:lstStyle/>
          <a:p>
            <a:pPr algn="ctr"/>
            <a:r>
              <a:rPr lang="ru-RU" sz="9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15. При работе в производствах, профессиях и должностях, связанных с воздействием хлорированных углеводородов, соединений мышьяка, теллура, ртути, повышенного атмосферного давления, работающие имеют право на получение одного из нижеперечисленных рационов лечебно-профилактического питания:</a:t>
            </a:r>
          </a:p>
          <a:p>
            <a:r>
              <a:rPr lang="ru-RU" sz="9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№ 1;</a:t>
            </a:r>
          </a:p>
          <a:p>
            <a:r>
              <a:rPr lang="ru-RU" sz="9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№ 2;</a:t>
            </a:r>
          </a:p>
          <a:p>
            <a:r>
              <a:rPr lang="ru-RU" sz="9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№ 2а;</a:t>
            </a:r>
          </a:p>
          <a:p>
            <a:r>
              <a:rPr lang="ru-RU" sz="9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№ 3;</a:t>
            </a:r>
          </a:p>
          <a:p>
            <a:r>
              <a:rPr lang="ru-RU" sz="9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9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№ 4.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9144000" cy="6357958"/>
          </a:xfrm>
          <a:solidFill>
            <a:schemeClr val="bg1">
              <a:lumMod val="95000"/>
            </a:schemeClr>
          </a:solidFill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1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16. При работе в производствах, профессиях и должностях, связанных с воздействием фосфора и фосфорсодержащих соединений в условиях химического производства (неорганические продукты), работающие имеют право на получение одного из нижеперечисленных рационов лечебно-профилактического питания</a:t>
            </a:r>
            <a:r>
              <a:rPr lang="ru-RU" sz="1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№ 1;</a:t>
            </a:r>
          </a:p>
          <a:p>
            <a:r>
              <a:rPr lang="ru-RU" sz="1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№ 2;</a:t>
            </a:r>
          </a:p>
          <a:p>
            <a:r>
              <a:rPr lang="ru-RU" sz="1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№ 2а;</a:t>
            </a:r>
          </a:p>
          <a:p>
            <a:r>
              <a:rPr lang="ru-RU" sz="1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№ 3;</a:t>
            </a:r>
          </a:p>
          <a:p>
            <a:r>
              <a:rPr lang="ru-RU" sz="128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№ 4а.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00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9144000" cy="6215082"/>
          </a:xfrm>
          <a:solidFill>
            <a:schemeClr val="bg1">
              <a:lumMod val="95000"/>
            </a:schemeClr>
          </a:solidFill>
        </p:spPr>
        <p:txBody>
          <a:bodyPr>
            <a:normAutofit fontScale="92500" lnSpcReduction="1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17. При работе в производствах, профессиях и должностях, связанных с воздействием </a:t>
            </a:r>
            <a:r>
              <a:rPr lang="ru-RU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амино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нитросоединений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бензола в условиях химического производства (органические продукты), 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работающие имеют право на получение одного из нижеперечисленных рационов лечебно-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профилактического питания: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№ 1;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№ 2;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№ 2а;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№ 3;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№ 4б.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500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9144000" cy="6215082"/>
          </a:xfrm>
          <a:solidFill>
            <a:schemeClr val="bg1">
              <a:lumMod val="95000"/>
            </a:schemeClr>
          </a:solidFill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41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18. При работе в производствах, профессиях и должностях, связанных с воздействием тетраэтилсвинца, </a:t>
            </a:r>
            <a:r>
              <a:rPr lang="ru-RU" sz="41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бромированных</a:t>
            </a:r>
            <a:r>
              <a:rPr lang="ru-RU" sz="41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углеводородов, сероуглерода, соединений марганца, бария, работающие имеют право на получение одного из нижеперечисленных рационов лечебно-профилактического питания:</a:t>
            </a:r>
          </a:p>
          <a:p>
            <a:r>
              <a:rPr lang="ru-RU" sz="41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№ 1;</a:t>
            </a:r>
          </a:p>
          <a:p>
            <a:r>
              <a:rPr lang="ru-RU" sz="41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№ 2;</a:t>
            </a:r>
          </a:p>
          <a:p>
            <a:r>
              <a:rPr lang="ru-RU" sz="41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№ 2а;</a:t>
            </a:r>
          </a:p>
          <a:p>
            <a:r>
              <a:rPr lang="ru-RU" sz="41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№ 3;</a:t>
            </a:r>
          </a:p>
          <a:p>
            <a:r>
              <a:rPr lang="ru-RU" sz="41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41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№ 5.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19. Ответственность за обеспечение работников лечебно-профилактическим питанием возлагается на: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работодателя;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учреждения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Роспотребнадзора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соответствующие профсоюзные органы;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Государственную инспекцию труда.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20. Норма бесплатной выдачи молока работникам, занятым на работах с вредными условиями труда, составляет: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0,5 л за смену независимо от ее продолжительности;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1 л за смену независимо от ее продолжительности;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1,5 л за смену в зависимости от ее продолжительности.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1214414" y="1714488"/>
            <a:ext cx="6929486" cy="3071834"/>
          </a:xfrm>
          <a:prstGeom prst="wav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Выберите правильный (несколько) ответ</a:t>
            </a:r>
            <a:endParaRPr lang="ru-RU" sz="4000" b="1" dirty="0">
              <a:solidFill>
                <a:srgbClr val="7030A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92500" lnSpcReduction="2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21. Контроль за организацией выдачи лечебно-профилактического питания работникам, занятым на работах с особо вредными условиями труда, осуществляется: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учреждениями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Роспотребнадзора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государственной ветеринарной службой;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соответствующими профсоюзными органами;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Государственной инспекцией труда.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85000" lnSpcReduction="1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22. Лечебно-профилактическое питание не выдается рабочим, руководителям, специалистам и другим служащим: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в нерабочие дни;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в дни отпуска, кроме беременных и кормящих женщин, получающих ЛПП;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дни служебных командировок;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в дни учебы с отрывом от производства;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в дни выполнения работ на других участках, где лечебно-профилактическое питание не установлено.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23. В рационах лечебно-профилактического питания С-витаминизации подлежат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первые блюда;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вторые блюда;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третьи блюда;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напитки.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24. В рационах лечебно-профилактического питания предусмотрено уменьшенное содержание: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поваренной соли;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сахара;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тугоплавких жиров;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растительных масел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92500" lnSpcReduction="1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25. Бесплатная выдача витаминных препаратов предусмотрена работникам, занятым в: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табачно-махорочном производстве, подвергающихся воздействию пыли, содержащей никотин;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хлебопекарном производстве, подвергающихся воздействию высокой температуры производственной среды;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производстве антибиотиков.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00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9144000" cy="6215082"/>
          </a:xfrm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26. Бесплатная выдача витаминных препаратов предусмотрена работникам, занятым в: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табачно-махорочном производстве, подвергающихся воздействию пыли, содержащей никотин;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хлебопекарном производстве, подвергающихся воздействию высокой температуры производственной среды;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доменном, сталеплавильном, ферросплавном, прокатном и трубном производствах в организациях черной металлургии.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27. Замена молока равноценными пищевыми продуктами может осуществляться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без согласия работника;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с согласия работника;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с учетом мнения первичной профсоюзной организации или иного представительного органа работников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28. Замена молока может осуществляться равноценными пищевыми продуктами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сметаной;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кефиром разных сортов;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простоквашей;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сливочным маслом.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29. Замена молока может осуществляться равноценными пищевыми продуктами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творогом не более 9% жирности;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сметаной;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йогуртами с содержанием жира до 2,5%;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сыром не более 24% жирности;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колбасными изделиями.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8401080" cy="500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28652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30. При контроле </a:t>
            </a:r>
            <a:r>
              <a:rPr lang="ru-RU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Роспотребнадзором</a:t>
            </a: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за организацией лечебно-профилактического питания на промышленных предприятиях используются следующие методы: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анализ заболеваемости работников;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лабораторное исследование блюд на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энергоценность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нутриентный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состав;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анализ меню-раскладок;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анализ накопительных ведомостей;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лабораторное исследование блюд и продуктов на содержание токсичных элементов.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ru-RU" sz="3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31. Замена молока может осуществляться равноценными пищевыми продуктами: </a:t>
            </a:r>
          </a:p>
          <a:p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кисломолочными жидкими продуктами;</a:t>
            </a:r>
          </a:p>
          <a:p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творогом не более 9% жирности;</a:t>
            </a:r>
          </a:p>
          <a:p>
            <a:r>
              <a:rPr lang="ru-RU" sz="3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сливочным маслом.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4286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71480"/>
            <a:ext cx="9144000" cy="6000792"/>
          </a:xfrm>
          <a:solidFill>
            <a:schemeClr val="bg1">
              <a:lumMod val="95000"/>
            </a:schemeClr>
          </a:solidFill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3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32. Лечебно-профилактическое питание не выдается рабочим, руководителям, специалистам и другим служащим в дни:</a:t>
            </a:r>
          </a:p>
          <a:p>
            <a:r>
              <a:rPr lang="ru-RU" sz="3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выполнения государственных и общественных обязанностей;</a:t>
            </a:r>
          </a:p>
          <a:p>
            <a:r>
              <a:rPr lang="ru-RU" sz="3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временной нетрудоспособности при общих заболеваниях;</a:t>
            </a:r>
          </a:p>
          <a:p>
            <a:r>
              <a:rPr lang="ru-RU" sz="3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пребывания в больнице или санатории;</a:t>
            </a:r>
          </a:p>
          <a:p>
            <a:r>
              <a:rPr lang="ru-RU" sz="3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болезни с временной утратой трудоспособности, если заболевание по своему характеру является профессиональным и заболевший не госпитализирован;</a:t>
            </a:r>
          </a:p>
          <a:p>
            <a:r>
              <a:rPr lang="ru-RU" sz="3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 выполнения работ на других участках, где лечебно-профилактическое питание не установлено.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 fontScale="92500" lnSpcReduction="2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33. Работникам, контактирующим во вредных условиях производства с неорганическими соединениями свинца, дополнительно к молоку выдается: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2 г пектина в составе обогащенных им пищевых продуктов;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натуральные фруктовые соки с мякотью в количестве 300 мл;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натуральные овощные соки с мякотью в количестве 300 мл;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фосфолипиды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витамины С и В1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1071538" y="2000240"/>
            <a:ext cx="7215238" cy="2857520"/>
          </a:xfrm>
          <a:prstGeom prst="wav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Установите соответствие</a:t>
            </a:r>
            <a:endParaRPr lang="ru-RU" sz="4400" b="1" dirty="0">
              <a:solidFill>
                <a:srgbClr val="7030A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3682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5"/>
            <a:ext cx="9144000" cy="6072206"/>
          </a:xfrm>
          <a:solidFill>
            <a:schemeClr val="bg1">
              <a:lumMod val="95000"/>
            </a:schemeClr>
          </a:solidFill>
        </p:spPr>
        <p:txBody>
          <a:bodyPr>
            <a:normAutofit fontScale="70000" lnSpcReduction="2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34. Методы, используемые при изучении организации лечебно-профилактического питания на промышленных предприятиях, с помощью которых можно достичь соответствующих целей: </a:t>
            </a:r>
          </a:p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Методы изучения организации лечебно-профилактического питания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Анализ меню-раскладок.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Заболеваемость работников.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Анализ накопительных ведомостей.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4. Лабораторное исследование блюд.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Цели изучения организации лечебно-профилактического питания: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оценка продуктового набора рациона лечебно-профилактического питания;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оценка эффективности использования рациона лечебно-профилактического питания;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оценка фактического </a:t>
            </a:r>
            <a:r>
              <a:rPr lang="ru-RU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нутриентного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состава рациона лечебно-профилактического питания;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г) оценка процента выполнения меню-раскладки рациона лечебно-профилактического питания.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2254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8858280" cy="6143668"/>
          </a:xfrm>
          <a:solidFill>
            <a:schemeClr val="bg1">
              <a:lumMod val="95000"/>
            </a:schemeClr>
          </a:solidFill>
        </p:spPr>
        <p:txBody>
          <a:bodyPr>
            <a:normAutofit fontScale="77500" lnSpcReduction="2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35. Ответственность за различные разделы организации лечебно-профилактического питания</a:t>
            </a:r>
          </a:p>
          <a:p>
            <a:pPr algn="ctr">
              <a:buNone/>
            </a:pPr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 промышленном предприятии возлагается на соответствующие подразделения промышленного предприятия:</a:t>
            </a:r>
          </a:p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Ответственность: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За организацию лечебно-профилактического питания.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2. Приготовление рационов лечебно-профилактического питания в соответствии с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нормами продуктового набора.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3. Анализ эффективности использования рационов лечебно-профилактического питания.</a:t>
            </a:r>
          </a:p>
          <a:p>
            <a:r>
              <a:rPr lang="ru-RU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Подразделения промышленного предприятия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а) Руководитель столовой.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б) Заведующий здравпунктом или медико-санитарной частью предприятия.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в) Руководитель промышленного предприятия.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Ответы</a:t>
            </a:r>
            <a:endParaRPr lang="ru-RU" b="1" dirty="0">
              <a:solidFill>
                <a:srgbClr val="7030A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1) а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2) 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3) б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4) 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5) г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6) г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7) 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8) б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9) б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10) а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11) а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12) б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13) 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14) г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15) </a:t>
            </a:r>
            <a:r>
              <a:rPr lang="ru-RU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16) </a:t>
            </a:r>
            <a:r>
              <a:rPr lang="ru-RU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17) </a:t>
            </a:r>
            <a:r>
              <a:rPr lang="ru-RU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18) </a:t>
            </a:r>
            <a:r>
              <a:rPr lang="ru-RU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19) а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20) а</a:t>
            </a:r>
          </a:p>
          <a:p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Ответы</a:t>
            </a:r>
            <a:endParaRPr lang="ru-RU" b="1" dirty="0">
              <a:solidFill>
                <a:srgbClr val="7030A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21) а, в, г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22) а, б, в, г, </a:t>
            </a:r>
            <a:r>
              <a:rPr lang="ru-RU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23) а, в, г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24) а, б, 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25) а, б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26) а, б, 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27) б, 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28) б, 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29) а, в, г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30) а, б, в, г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31) а, б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32) а, б, в, </a:t>
            </a:r>
            <a:r>
              <a:rPr lang="ru-RU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33) а, б, 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34) 1а, г 2б, 3а, 4в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35) 1в, 2а, 3б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2035</Words>
  <Application>Microsoft Office PowerPoint</Application>
  <PresentationFormat>Экран (4:3)</PresentationFormat>
  <Paragraphs>240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Ответы</vt:lpstr>
      <vt:lpstr>Ответы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kassir</cp:lastModifiedBy>
  <cp:revision>8</cp:revision>
  <dcterms:modified xsi:type="dcterms:W3CDTF">2018-05-26T07:33:49Z</dcterms:modified>
</cp:coreProperties>
</file>