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5"/>
  </p:notesMasterIdLst>
  <p:sldIdLst>
    <p:sldId id="264" r:id="rId2"/>
    <p:sldId id="336" r:id="rId3"/>
    <p:sldId id="323" r:id="rId4"/>
    <p:sldId id="297" r:id="rId5"/>
    <p:sldId id="307" r:id="rId6"/>
    <p:sldId id="320" r:id="rId7"/>
    <p:sldId id="298" r:id="rId8"/>
    <p:sldId id="321" r:id="rId9"/>
    <p:sldId id="325" r:id="rId10"/>
    <p:sldId id="339" r:id="rId11"/>
    <p:sldId id="319" r:id="rId12"/>
    <p:sldId id="258" r:id="rId13"/>
    <p:sldId id="306" r:id="rId14"/>
    <p:sldId id="310" r:id="rId15"/>
    <p:sldId id="292" r:id="rId16"/>
    <p:sldId id="279" r:id="rId17"/>
    <p:sldId id="278" r:id="rId18"/>
    <p:sldId id="280" r:id="rId19"/>
    <p:sldId id="281" r:id="rId20"/>
    <p:sldId id="282" r:id="rId21"/>
    <p:sldId id="277" r:id="rId22"/>
    <p:sldId id="276" r:id="rId23"/>
    <p:sldId id="259" r:id="rId24"/>
    <p:sldId id="294" r:id="rId25"/>
    <p:sldId id="315" r:id="rId26"/>
    <p:sldId id="300" r:id="rId27"/>
    <p:sldId id="324" r:id="rId28"/>
    <p:sldId id="295" r:id="rId29"/>
    <p:sldId id="296" r:id="rId30"/>
    <p:sldId id="326" r:id="rId31"/>
    <p:sldId id="299" r:id="rId32"/>
    <p:sldId id="293" r:id="rId33"/>
    <p:sldId id="345" r:id="rId34"/>
    <p:sldId id="342" r:id="rId35"/>
    <p:sldId id="343" r:id="rId36"/>
    <p:sldId id="314" r:id="rId37"/>
    <p:sldId id="330" r:id="rId38"/>
    <p:sldId id="303" r:id="rId39"/>
    <p:sldId id="318" r:id="rId40"/>
    <p:sldId id="327" r:id="rId41"/>
    <p:sldId id="312" r:id="rId42"/>
    <p:sldId id="329" r:id="rId43"/>
    <p:sldId id="337" r:id="rId44"/>
    <p:sldId id="338" r:id="rId45"/>
    <p:sldId id="313" r:id="rId46"/>
    <p:sldId id="346" r:id="rId47"/>
    <p:sldId id="347" r:id="rId48"/>
    <p:sldId id="265" r:id="rId49"/>
    <p:sldId id="263" r:id="rId50"/>
    <p:sldId id="269" r:id="rId51"/>
    <p:sldId id="270" r:id="rId52"/>
    <p:sldId id="301" r:id="rId53"/>
    <p:sldId id="260" r:id="rId54"/>
    <p:sldId id="261" r:id="rId55"/>
    <p:sldId id="267" r:id="rId56"/>
    <p:sldId id="272" r:id="rId57"/>
    <p:sldId id="340" r:id="rId58"/>
    <p:sldId id="273" r:id="rId59"/>
    <p:sldId id="274" r:id="rId60"/>
    <p:sldId id="283" r:id="rId61"/>
    <p:sldId id="284" r:id="rId62"/>
    <p:sldId id="348" r:id="rId63"/>
    <p:sldId id="349" r:id="rId6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9630" autoAdjust="0"/>
  </p:normalViewPr>
  <p:slideViewPr>
    <p:cSldViewPr>
      <p:cViewPr varScale="1">
        <p:scale>
          <a:sx n="92" d="100"/>
          <a:sy n="92" d="100"/>
        </p:scale>
        <p:origin x="-218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F7CA2C-26BC-417B-B8FC-61D31F60A942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EAA1AE-6F6D-4624-8FAF-B40BF8D361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10387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AA1AE-6F6D-4624-8FAF-B40BF8D3619D}" type="slidenum">
              <a:rPr lang="ru-RU" smtClean="0"/>
              <a:pPr/>
              <a:t>58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0" y="500042"/>
            <a:ext cx="4857752" cy="1857388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chemeClr val="accent5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ТЕМА</a:t>
            </a:r>
          </a:p>
          <a:p>
            <a:pPr algn="ctr"/>
            <a:r>
              <a:rPr lang="ru-RU" sz="36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ЗАНЯТИЯ</a:t>
            </a:r>
          </a:p>
        </p:txBody>
      </p:sp>
      <p:sp>
        <p:nvSpPr>
          <p:cNvPr id="6" name="Трапеция 5"/>
          <p:cNvSpPr/>
          <p:nvPr/>
        </p:nvSpPr>
        <p:spPr>
          <a:xfrm>
            <a:off x="1571604" y="3286124"/>
            <a:ext cx="6643734" cy="3214710"/>
          </a:xfrm>
          <a:prstGeom prst="trapezoid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3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Ионизирующее излучение.</a:t>
            </a:r>
            <a:endParaRPr lang="ru-RU" sz="3600" b="1" dirty="0">
              <a:solidFill>
                <a:schemeClr val="accent3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7F57BEB-E301-4886-A3B9-823054478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648" y="274638"/>
            <a:ext cx="7560840" cy="5962674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Радиационная гигиена </a:t>
            </a:r>
            <a:r>
              <a:rPr lang="ru-RU" sz="3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отрасль гигиенической науки и практики, целью которой является обеспечение безопасности населения и работающих с источниками излучения.</a:t>
            </a:r>
            <a:br>
              <a:rPr lang="ru-RU" sz="3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Радиационная безопасност</a:t>
            </a:r>
            <a:r>
              <a:rPr lang="ru-RU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— состояние защищенности настоящего и будущего поколений людей от вредного для их здоровья воздействия ионизирующего излучения</a:t>
            </a:r>
            <a:r>
              <a:rPr lang="ru-RU" sz="44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.</a:t>
            </a:r>
            <a:endParaRPr lang="ru-RU" sz="4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F173A36-6E48-45D8-A20B-AA7A9CA86F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5949280"/>
            <a:ext cx="8820472" cy="634082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1691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142976" y="274638"/>
            <a:ext cx="8001024" cy="1154098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Основные факты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-19178" y="1124744"/>
            <a:ext cx="9144000" cy="4748226"/>
          </a:xfrm>
        </p:spPr>
        <p:txBody>
          <a:bodyPr>
            <a:noAutofit/>
          </a:bodyPr>
          <a:lstStyle/>
          <a:p>
            <a:pPr algn="ctr" fontAlgn="base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Ионизирующее излучение — это вид энергии, высвобождаемой атомами в форме электромагнитных волн или частиц.</a:t>
            </a:r>
          </a:p>
          <a:p>
            <a:pPr algn="ctr" fontAlgn="base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Люди подвергаются воздействию природных источников ионизирующего излучения, таких как почва, вода, растения, и воздействию искусственных источников, таких как рентгеновское излучение и медицинские устройства.</a:t>
            </a:r>
          </a:p>
          <a:p>
            <a:pPr algn="ctr" fontAlgn="base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Ионизирующее излучение имеет многочисленные полезные виды применения, в том числе в медицине, промышленности, сельском хозяйстве и в научных исследованиях.</a:t>
            </a:r>
          </a:p>
          <a:p>
            <a:pPr algn="ctr" fontAlgn="base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 мере расширения использования ионизирующего излучения увеличивается и потенциал опасностей для здоровья, если оно используется или ограничивается ненадлежащим образом.</a:t>
            </a:r>
          </a:p>
          <a:p>
            <a:pPr algn="ctr" fontAlgn="base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Острое воздействие на здоровье, такое как ожог кожи или острый лучевой синдром, может возникнуть, когда доза облучения превышает определенные уровни.</a:t>
            </a:r>
          </a:p>
          <a:p>
            <a:pPr algn="ctr" fontAlgn="base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Низкие дозы ионизирующего излучения могут увеличить риск более долгосрочных последствий, таких как рак.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sannhet.ru/images/Science/Ionizirujuschee-izlucheni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383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xmlns="" id="{4CABEA0E-382B-41D6-B946-FF1B2AC891D4}"/>
              </a:ext>
            </a:extLst>
          </p:cNvPr>
          <p:cNvSpPr/>
          <p:nvPr/>
        </p:nvSpPr>
        <p:spPr>
          <a:xfrm rot="13000164" flipH="1" flipV="1">
            <a:off x="-2" y="332654"/>
            <a:ext cx="1403649" cy="10081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история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fs1.ppt4web.ru/images/3958/67404/310/img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928670"/>
            <a:ext cx="7858180" cy="5509777"/>
          </a:xfrm>
          <a:prstGeom prst="rect">
            <a:avLst/>
          </a:prstGeom>
          <a:noFill/>
        </p:spPr>
      </p:pic>
      <p:sp>
        <p:nvSpPr>
          <p:cNvPr id="10" name="Трапеция 9"/>
          <p:cNvSpPr/>
          <p:nvPr/>
        </p:nvSpPr>
        <p:spPr>
          <a:xfrm>
            <a:off x="1285852" y="571480"/>
            <a:ext cx="7000924" cy="1214446"/>
          </a:xfrm>
          <a:prstGeom prst="trapezoid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ИЗЛУЧЕНИЯ</a:t>
            </a:r>
          </a:p>
        </p:txBody>
      </p:sp>
      <p:sp>
        <p:nvSpPr>
          <p:cNvPr id="4" name="Овал 3"/>
          <p:cNvSpPr/>
          <p:nvPr/>
        </p:nvSpPr>
        <p:spPr>
          <a:xfrm>
            <a:off x="3286116" y="2357430"/>
            <a:ext cx="428628" cy="2143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е</a:t>
            </a:r>
          </a:p>
        </p:txBody>
      </p:sp>
      <p:sp>
        <p:nvSpPr>
          <p:cNvPr id="5" name="Овал 4"/>
          <p:cNvSpPr/>
          <p:nvPr/>
        </p:nvSpPr>
        <p:spPr>
          <a:xfrm>
            <a:off x="7572396" y="2214554"/>
            <a:ext cx="357190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е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s://encrypted-tbn3.gstatic.com/images?q=tbn:ANd9GcQUoHj9VZiyKwb3v-gpWgg0SVVUDuXB0Pxpq-Q8AQ8vIWIyca6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3990" y="1071546"/>
            <a:ext cx="8160010" cy="50720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s://encrypted-tbn2.gstatic.com/images?q=tbn:ANd9GcRRedpDe6l6jyhlKI0dDgecLdftuTa9kTkNVx-WrJoP9pAlV2h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57363"/>
            <a:ext cx="9144000" cy="37564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://artemoff.px6.ru/img/_content/radioaktiv_pyti_popad_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142984"/>
            <a:ext cx="8475888" cy="35850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cdn.savant.pro/home/assets/c00/00/00/3m/static/img/d790c83d-432c-4c31-8312-d47b915ebc75.png?13637780220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-1"/>
            <a:ext cx="6643734" cy="63579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804D8B9B-71B5-4758-B6B5-E074E0B452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0"/>
            <a:ext cx="830867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68008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energetika.in.ua/images/kniga5-block-crop2/Image_2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9319" y="857232"/>
            <a:ext cx="8292004" cy="4286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89"/>
            <a:ext cx="8643998" cy="6482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s://encrypted-tbn1.gstatic.com/images?q=tbn:ANd9GcRUf-4vmaEGT31_1vmnWSNdbws6WsC4HAvoqPVwFGXcOj4Apy9ho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862" y="642917"/>
            <a:ext cx="9038138" cy="66578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Проникающая способность излучен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830" y="500042"/>
            <a:ext cx="8606156" cy="57864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edu.dvgups.ru/METDOC/GO/%D1%82%D0%B5%D0%BC%D1%8B/%D0%A2%D0%B5%D0%BC%D0%B0%20%E2%84%96%205.files/image0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6920" y="546221"/>
            <a:ext cx="7899922" cy="60418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85786" y="1859340"/>
            <a:ext cx="835821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ru-RU" sz="3200" b="1" dirty="0"/>
              <a:t>Экспозиционная доза и мощность экспозиционной дозы (Р и Р/с)</a:t>
            </a:r>
          </a:p>
          <a:p>
            <a:pPr algn="ctr">
              <a:buFont typeface="Wingdings" pitchFamily="2" charset="2"/>
              <a:buChar char="Ø"/>
            </a:pPr>
            <a:r>
              <a:rPr lang="ru-RU" sz="3200" b="1" dirty="0"/>
              <a:t>Поглощенная доза и керма (Гр)</a:t>
            </a:r>
          </a:p>
          <a:p>
            <a:pPr algn="ctr">
              <a:buFont typeface="Wingdings" pitchFamily="2" charset="2"/>
              <a:buChar char="Ø"/>
            </a:pPr>
            <a:r>
              <a:rPr lang="ru-RU" sz="3200" b="1" dirty="0"/>
              <a:t>Средняя поглощенная доза в ткани (Гр)</a:t>
            </a:r>
          </a:p>
          <a:p>
            <a:pPr algn="ctr">
              <a:buFont typeface="Wingdings" pitchFamily="2" charset="2"/>
              <a:buChar char="Ø"/>
            </a:pPr>
            <a:r>
              <a:rPr lang="ru-RU" sz="3200" b="1" dirty="0"/>
              <a:t>Эквивалентная доза Н (Зв)</a:t>
            </a:r>
          </a:p>
          <a:p>
            <a:pPr algn="ctr">
              <a:buFont typeface="Wingdings" pitchFamily="2" charset="2"/>
              <a:buChar char="Ø"/>
            </a:pPr>
            <a:r>
              <a:rPr lang="ru-RU" sz="3200" b="1" dirty="0"/>
              <a:t>Эффективная доза (Зв)</a:t>
            </a:r>
          </a:p>
          <a:p>
            <a:pPr algn="ctr">
              <a:buFont typeface="Wingdings" pitchFamily="2" charset="2"/>
              <a:buChar char="Ø"/>
            </a:pPr>
            <a:r>
              <a:rPr lang="ru-RU" sz="3200" b="1" dirty="0"/>
              <a:t>Дополнительные величины (поверхностная и глубинная дозы, фактор обратного рассеяния...)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" y="0"/>
            <a:ext cx="971600" cy="685800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Е</a:t>
            </a:r>
            <a:b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д</a:t>
            </a:r>
            <a:b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и</a:t>
            </a:r>
            <a:b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н</a:t>
            </a:r>
            <a:b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и</a:t>
            </a:r>
            <a:b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ц</a:t>
            </a:r>
            <a:b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ы</a:t>
            </a:r>
            <a:b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 и</a:t>
            </a:r>
            <a:b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з</a:t>
            </a:r>
            <a:b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м</a:t>
            </a:r>
            <a:b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е</a:t>
            </a:r>
            <a:b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р</a:t>
            </a:r>
            <a:b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е</a:t>
            </a:r>
            <a:b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н</a:t>
            </a:r>
            <a:b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и</a:t>
            </a:r>
            <a:b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я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435608" y="620688"/>
            <a:ext cx="7708392" cy="4896544"/>
          </a:xfrm>
        </p:spPr>
        <p:txBody>
          <a:bodyPr/>
          <a:lstStyle/>
          <a:p>
            <a:pPr marL="82296" indent="0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0100" y="1857364"/>
            <a:ext cx="77153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/>
              <a:t>Единица СИ экспозиционной дозы – это </a:t>
            </a:r>
            <a:r>
              <a:rPr lang="ru-RU" sz="3200" b="1" i="1" dirty="0">
                <a:solidFill>
                  <a:srgbClr val="FF0000"/>
                </a:solidFill>
              </a:rPr>
              <a:t>Кулон на килограмм </a:t>
            </a:r>
            <a:r>
              <a:rPr lang="ru-RU" sz="3200" b="1" dirty="0"/>
              <a:t>[Кл/кг]</a:t>
            </a:r>
          </a:p>
          <a:p>
            <a:pPr algn="ctr"/>
            <a:r>
              <a:rPr lang="ru-RU" sz="3200" b="1" dirty="0"/>
              <a:t>Прежняя специальная единица измерения экспозиционной дозы называется </a:t>
            </a:r>
            <a:r>
              <a:rPr lang="ru-RU" sz="3200" b="1" i="1" dirty="0">
                <a:solidFill>
                  <a:srgbClr val="FF0000"/>
                </a:solidFill>
              </a:rPr>
              <a:t>Рентген </a:t>
            </a:r>
            <a:r>
              <a:rPr lang="ru-RU" sz="3200" b="1" dirty="0"/>
              <a:t>[Р]</a:t>
            </a:r>
          </a:p>
          <a:p>
            <a:pPr algn="ctr"/>
            <a:r>
              <a:rPr lang="ru-RU" sz="3200" b="1" dirty="0"/>
              <a:t>1 Р = 2,58 </a:t>
            </a:r>
            <a:r>
              <a:rPr lang="ru-RU" sz="3200" b="1" dirty="0" err="1"/>
              <a:t>x</a:t>
            </a:r>
            <a:r>
              <a:rPr lang="ru-RU" sz="3200" b="1" dirty="0"/>
              <a:t> 10-4 Кл/кг</a:t>
            </a:r>
          </a:p>
          <a:p>
            <a:pPr algn="ctr"/>
            <a:r>
              <a:rPr lang="ru-RU" sz="3200" b="1" dirty="0"/>
              <a:t>1 Кл/кг = 3876 Р</a:t>
            </a: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071538" y="274638"/>
            <a:ext cx="8072462" cy="1011222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Экспозиционная доза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/>
              <a:t>Перед тем как облучить пациента (прямой пучок) или персонал (рассеянное излучение), рентгеновские лучи взаимодействуют с воздухом</a:t>
            </a:r>
          </a:p>
          <a:p>
            <a:r>
              <a:rPr lang="ru-RU" b="1" dirty="0"/>
              <a:t>“Экспозиционная доза” является индикатором возможности излучения произвести определённый эффект в воздухе</a:t>
            </a:r>
          </a:p>
          <a:p>
            <a:r>
              <a:rPr lang="ru-RU" b="1" dirty="0"/>
              <a:t>Эффект для ткани, как правило пропорционален эффекту в воздухе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Экспозиционная доза равна абсолютной величине суммарного заряда ионов одного знака, образованных в воздухе под действием излучения, после того как все освобожденные фотонами электроны в единице массы воздуха полностью остановлены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/>
              <a:t>Мощность экспозиционной дозы (мощность дозы) – это экспозиционная доза в единицу времени.</a:t>
            </a:r>
          </a:p>
          <a:p>
            <a:r>
              <a:rPr lang="ru-RU" b="1" dirty="0"/>
              <a:t>Единица СИ мощности экспозиционной дозы - это [Кл/кг] в сек или (в старых единицах) [Р/с]</a:t>
            </a:r>
          </a:p>
          <a:p>
            <a:r>
              <a:rPr lang="ru-RU" b="1" dirty="0"/>
              <a:t>В радиационной защите мощность дозы часто указывается “в час” (т.е. Р/час).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1538" y="1500174"/>
            <a:ext cx="778674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/>
              <a:t>Поглощенная доза D –это энергия, поглощенная в единице массы</a:t>
            </a:r>
          </a:p>
          <a:p>
            <a:pPr algn="ctr"/>
            <a:r>
              <a:rPr lang="ru-RU" sz="3200" b="1" dirty="0"/>
              <a:t>D = </a:t>
            </a:r>
            <a:r>
              <a:rPr lang="ru-RU" sz="3200" b="1" dirty="0" err="1"/>
              <a:t>dE</a:t>
            </a:r>
            <a:r>
              <a:rPr lang="ru-RU" sz="3200" b="1" dirty="0"/>
              <a:t>/</a:t>
            </a:r>
            <a:r>
              <a:rPr lang="ru-RU" sz="3200" b="1" dirty="0" err="1"/>
              <a:t>dm</a:t>
            </a:r>
            <a:endParaRPr lang="ru-RU" sz="3200" b="1" dirty="0"/>
          </a:p>
          <a:p>
            <a:pPr lvl="3"/>
            <a:r>
              <a:rPr lang="ru-RU" sz="3200" b="1" dirty="0"/>
              <a:t>Единица СИ для D: </a:t>
            </a:r>
            <a:r>
              <a:rPr lang="ru-RU" sz="3600" b="1" i="1" dirty="0">
                <a:solidFill>
                  <a:srgbClr val="FF0000"/>
                </a:solidFill>
              </a:rPr>
              <a:t>Грей [</a:t>
            </a:r>
            <a:r>
              <a:rPr lang="ru-RU" sz="3200" b="1" dirty="0"/>
              <a:t>Гр]</a:t>
            </a:r>
            <a:endParaRPr lang="ru-RU" sz="3200" dirty="0"/>
          </a:p>
          <a:p>
            <a:pPr lvl="3"/>
            <a:r>
              <a:rPr lang="ru-RU" sz="3200" b="1" dirty="0"/>
              <a:t>Входная поверхностная доза</a:t>
            </a:r>
            <a:r>
              <a:rPr lang="ru-RU" sz="3200" dirty="0"/>
              <a:t>  </a:t>
            </a:r>
            <a:r>
              <a:rPr lang="ru-RU" sz="3200" b="1" dirty="0"/>
              <a:t>включает в себя рассеянное излучение от пациента</a:t>
            </a:r>
            <a:endParaRPr lang="ru-RU" sz="3200" dirty="0"/>
          </a:p>
          <a:p>
            <a:pPr lvl="3"/>
            <a:r>
              <a:rPr lang="ru-RU" sz="3200" b="1" dirty="0"/>
              <a:t>ESD  D * 1.4</a:t>
            </a:r>
            <a:endParaRPr lang="ru-RU" sz="3200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000100" y="274638"/>
            <a:ext cx="8143900" cy="1154098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Поглощенная доза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4348" y="1443840"/>
            <a:ext cx="8429652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Эквивалентная доза (H)</a:t>
            </a:r>
          </a:p>
          <a:p>
            <a:pPr algn="ctr"/>
            <a:r>
              <a:rPr lang="ru-RU" sz="2800" b="1" dirty="0"/>
              <a:t>Это поглощённая доза, умноженная на безразмерный взвешивающий коэффициент качества излучения </a:t>
            </a:r>
            <a:r>
              <a:rPr lang="ru-RU" sz="2800" b="1" dirty="0" err="1"/>
              <a:t>wR</a:t>
            </a:r>
            <a:r>
              <a:rPr lang="ru-RU" sz="2800" b="1" dirty="0"/>
              <a:t>, который отражает биологическую эффективность излучения данного типа:</a:t>
            </a:r>
          </a:p>
          <a:p>
            <a:pPr algn="ctr"/>
            <a:r>
              <a:rPr lang="ru-RU" sz="2800" b="1" dirty="0"/>
              <a:t>H = D * </a:t>
            </a:r>
            <a:r>
              <a:rPr lang="ru-RU" sz="2800" b="1" dirty="0" err="1"/>
              <a:t>wR</a:t>
            </a:r>
            <a:endParaRPr lang="ru-RU" sz="2800" b="1" dirty="0"/>
          </a:p>
          <a:p>
            <a:pPr algn="ctr"/>
            <a:r>
              <a:rPr lang="ru-RU" sz="2800" b="1" dirty="0"/>
              <a:t>Единица СИ эквивалентной дозы: </a:t>
            </a:r>
            <a:r>
              <a:rPr lang="ru-RU" sz="3200" b="1" i="1" dirty="0" err="1">
                <a:solidFill>
                  <a:srgbClr val="FF0000"/>
                </a:solidFill>
              </a:rPr>
              <a:t>Зиверт</a:t>
            </a:r>
            <a:r>
              <a:rPr lang="ru-RU" sz="2800" b="1" dirty="0"/>
              <a:t> [Зв]</a:t>
            </a:r>
          </a:p>
          <a:p>
            <a:pPr algn="ctr"/>
            <a:r>
              <a:rPr lang="ru-RU" sz="2800" b="1" dirty="0"/>
              <a:t>Для рентгеновского излучения WR=1</a:t>
            </a:r>
          </a:p>
          <a:p>
            <a:pPr algn="ctr"/>
            <a:r>
              <a:rPr lang="ru-RU" sz="2800" b="1" dirty="0"/>
              <a:t>Для рентгеновского излучения H =D !!</a:t>
            </a:r>
          </a:p>
          <a:p>
            <a:pPr algn="ctr"/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000100" y="274638"/>
            <a:ext cx="8143900" cy="108266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Эквивалентная доза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0971" y="285727"/>
            <a:ext cx="8262995" cy="6197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www.zivert-nn.ru/images/p_images/diagram1_96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928802"/>
            <a:ext cx="8143900" cy="3571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s://encrypted-tbn3.gstatic.com/images?q=tbn:ANd9GcTB-Dcd4nLwM_kPhfHkT6V3FCzCntOGKoLK4nAmUVlR5wqm6jxuZ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714355"/>
            <a:ext cx="5929354" cy="61436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images.myshared.ru/427683/slide_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99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320"/>
            <a:ext cx="8143900" cy="1297292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К характеристике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00174"/>
            <a:ext cx="3207830" cy="4687266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r>
              <a:rPr lang="ru-RU" sz="3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Закрытые источники 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помещены в герметизированные контейнеры и представляют опасность лишь в случае отсутствия должного контроля за их эксплуатацией и хранением</a:t>
            </a:r>
          </a:p>
          <a:p>
            <a:r>
              <a:rPr lang="ru-RU" sz="33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Открытые</a:t>
            </a:r>
          </a:p>
          <a:p>
            <a:pPr>
              <a:buNone/>
            </a:pPr>
            <a:r>
              <a:rPr lang="ru-RU" sz="33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источники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14876" y="2000240"/>
            <a:ext cx="4429124" cy="485776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Внешнее облучение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от источника, расположенного вне организма (в окружающем пространстве). Это облучение может быть связано с рентгеновскими и гамма лучами, а также некоторыми высокоэнергетическими бета частицами, способными проникать в поверхностные слои кожи.</a:t>
            </a:r>
          </a:p>
          <a:p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Внутреннее облучение</a:t>
            </a:r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вызванное попаданием радиоактивных веществ внутрь организма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nuclphys.sinp.msu.ru/ecology/ecol/images/ecol2-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-390526"/>
            <a:ext cx="5715000" cy="72485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images.myshared.ru/203383/slide_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785794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/>
              <a:t>Эффекты…………..</a:t>
            </a:r>
            <a:endParaRPr lang="ru-RU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4838720"/>
          </a:xfrm>
        </p:spPr>
        <p:txBody>
          <a:bodyPr>
            <a:noAutofit/>
          </a:bodyPr>
          <a:lstStyle/>
          <a:p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Детерминированные эффекты 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– предполагается существование порога, ниже которого эффект отсутствует, а выше – тяжесть эффекта зависит от дозы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(развитие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лучевой болезни, лучевой катаракты, лучевого дерматита).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отличие от детерминированных, </a:t>
            </a:r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стохастические эффекты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 имеют чёткого дозового порога проявления. С увеличением дозы облучения возрастает лишь частота проявления этих эффектов. Проявиться они могут как спустя много лет после облучения (злокачественные новообразования), так и в виде мутаций последующих поколений.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Стохастические (вероятностные)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беспороговые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эффекты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- вероятность возникновения эффекта пропорциональна дозе, а тяжесть их проявления не зависит от дозы, латентный период от 2 до 50 лет(появление злокачественных опухолей, проявление наследственных болезней, развитие лейкозов).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Стохастические (вероятностные)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беспороговые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эффекты (вероятность возникновения эффекта пропорциональна дозе, а тяжесть их проявления не зависит от дозы, латентный период от 2 до 50 лет)злокачественные опухоли, наследственные болезни, лейкозы.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edu.dvgups.ru/METDOC/GO/%D1%82%D0%B5%D0%BC%D1%8B/%D0%A2%D0%B5%D0%BC%D0%B0%20%E2%84%96%205.files/image0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428604"/>
            <a:ext cx="7925531" cy="61869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ozimetr.biz/_pic/dozimetr.biz_stat_04_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103418"/>
            <a:ext cx="4601214" cy="67545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692696"/>
            <a:ext cx="4459560" cy="410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6432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75856" y="280701"/>
            <a:ext cx="3292055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/>
              <a:t>Лучевая </a:t>
            </a:r>
            <a:r>
              <a:rPr lang="ru-RU" sz="3200" b="1" dirty="0" smtClean="0"/>
              <a:t>болезнь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123003"/>
            <a:ext cx="7717711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031483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548680"/>
            <a:ext cx="7680853" cy="57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2508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s://encrypted-tbn3.gstatic.com/images?q=tbn:ANd9GcQVEQkiL7mHpPRM3cDK6Mp5RP1Xn5FfXvcPHfZ53Cdt1sPzSvwMu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642918"/>
            <a:ext cx="6429420" cy="61219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26665" y="500042"/>
            <a:ext cx="7317301" cy="61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s://encrypted-tbn3.gstatic.com/images?q=tbn:ANd9GcRzjbab3SxNEIFEAukCHDaSPZ5tvVizIrMBVGs2xboZYduhDpq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7276" y="1928802"/>
            <a:ext cx="8646724" cy="37862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s://encrypted-tbn2.gstatic.com/images?q=tbn:ANd9GcQz6xc7tArqoKDRiXhfjj0pwVRzo6Nx20bqAMbSkXNMrAq1cyn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63839" y="428604"/>
            <a:ext cx="7880161" cy="64293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http://cdn.savant.pro/home/assets/c00/00/00/3m/static/img/11969081-4865-4e17-afb7-3a158ed38b11.png?13637780220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0"/>
            <a:ext cx="6667500" cy="6124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image007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7945" y="428604"/>
            <a:ext cx="8196457" cy="59293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if-ua.com/media/uploads/arhiv/nmif/2013/%2309/!mir/15/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0"/>
            <a:ext cx="7048500" cy="62007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AA3ACD42-D474-451F-9BEC-5DFF03DEF4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884304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B83BDD8-601A-4AF1-8FDF-DAEAF72B2F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08" y="0"/>
            <a:ext cx="8100392" cy="14478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принципы обеспечения радиационной безопасности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F104D2F-75E2-4E61-9667-FFE37F8E0A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7664" y="1340768"/>
            <a:ext cx="7498080" cy="4800600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2D2D2D"/>
                </a:solidFill>
                <a:latin typeface="Arial" panose="020B0604020202020204" pitchFamily="34" charset="0"/>
              </a:rPr>
              <a:t>- </a:t>
            </a:r>
            <a:r>
              <a:rPr lang="ru-RU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непревышение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допустимых пределов индивидуальных доз облучения граждан от всех источников излучения (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нормирования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b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запрещение всех видов деятельности по использованию источников излучения, при которых полученная для человека и общества польза не превышает риск возможного вреда, причиненного дополнительным облучением (</a:t>
            </a:r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обоснования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поддержание на возможно низком и достижимом уровне с учетом экономических и социальных факторов индивидуальных доз облучения и числа облучаемых лиц при использовании любого источника излучения </a:t>
            </a:r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(принцип оптимизации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4311781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image0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2" y="0"/>
            <a:ext cx="5547986" cy="6858000"/>
          </a:xfrm>
          <a:prstGeom prst="rect">
            <a:avLst/>
          </a:prstGeom>
          <a:noFill/>
        </p:spPr>
      </p:pic>
      <p:sp>
        <p:nvSpPr>
          <p:cNvPr id="3" name="Овал 2"/>
          <p:cNvSpPr/>
          <p:nvPr/>
        </p:nvSpPr>
        <p:spPr>
          <a:xfrm>
            <a:off x="0" y="2143116"/>
            <a:ext cx="3643306" cy="2500330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Категории </a:t>
            </a:r>
          </a:p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населения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188640"/>
            <a:ext cx="617443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353535"/>
                </a:solidFill>
                <a:latin typeface="Roboto Condensed"/>
              </a:rPr>
              <a:t>Предельные дозы рентген-облучения персонала групп А по радиационной </a:t>
            </a:r>
            <a:r>
              <a:rPr lang="ru-RU" b="1" dirty="0" smtClean="0">
                <a:solidFill>
                  <a:srgbClr val="353535"/>
                </a:solidFill>
                <a:latin typeface="Roboto Condensed"/>
              </a:rPr>
              <a:t>безопасности</a:t>
            </a:r>
          </a:p>
          <a:p>
            <a:endParaRPr lang="ru-RU" b="1" dirty="0">
              <a:solidFill>
                <a:srgbClr val="353535"/>
              </a:solidFill>
              <a:latin typeface="Roboto Condensed"/>
            </a:endParaRPr>
          </a:p>
          <a:p>
            <a:r>
              <a:rPr lang="ru-RU" dirty="0">
                <a:solidFill>
                  <a:srgbClr val="353535"/>
                </a:solidFill>
                <a:latin typeface="Arial"/>
              </a:rPr>
              <a:t>К персоналу группы А по рентгеновской безопасности относятся лица, которые работают непосредственно с источниками излучения. Для них установлены следующие предельные дозы рентген-облучения:</a:t>
            </a:r>
          </a:p>
          <a:p>
            <a:pPr>
              <a:buFont typeface="Arial"/>
              <a:buChar char="•"/>
            </a:pPr>
            <a:r>
              <a:rPr lang="ru-RU" dirty="0">
                <a:solidFill>
                  <a:srgbClr val="353535"/>
                </a:solidFill>
                <a:latin typeface="Arial"/>
              </a:rPr>
              <a:t>Эффективная доза - в среднем 20 </a:t>
            </a:r>
            <a:r>
              <a:rPr lang="ru-RU" dirty="0" err="1">
                <a:solidFill>
                  <a:srgbClr val="353535"/>
                </a:solidFill>
                <a:latin typeface="Arial"/>
              </a:rPr>
              <a:t>мЗв</a:t>
            </a:r>
            <a:r>
              <a:rPr lang="ru-RU" dirty="0">
                <a:solidFill>
                  <a:srgbClr val="353535"/>
                </a:solidFill>
                <a:latin typeface="Arial"/>
              </a:rPr>
              <a:t> за год в течение любых последовательных 5-ти лет. При этом годовой показатель облучения не должен превышать 50 </a:t>
            </a:r>
            <a:r>
              <a:rPr lang="ru-RU" dirty="0" err="1">
                <a:solidFill>
                  <a:srgbClr val="353535"/>
                </a:solidFill>
                <a:latin typeface="Arial"/>
              </a:rPr>
              <a:t>мЗв</a:t>
            </a:r>
            <a:r>
              <a:rPr lang="ru-RU" dirty="0" smtClean="0">
                <a:solidFill>
                  <a:srgbClr val="353535"/>
                </a:solidFill>
                <a:latin typeface="Arial"/>
              </a:rPr>
              <a:t>.</a:t>
            </a:r>
          </a:p>
          <a:p>
            <a:pPr>
              <a:buFont typeface="Arial"/>
              <a:buChar char="•"/>
            </a:pPr>
            <a:endParaRPr lang="ru-RU" dirty="0">
              <a:solidFill>
                <a:srgbClr val="353535"/>
              </a:solidFill>
              <a:latin typeface="Arial"/>
            </a:endParaRPr>
          </a:p>
          <a:p>
            <a:pPr>
              <a:buFont typeface="Arial"/>
              <a:buChar char="•"/>
            </a:pPr>
            <a:r>
              <a:rPr lang="ru-RU" dirty="0">
                <a:solidFill>
                  <a:srgbClr val="353535"/>
                </a:solidFill>
                <a:latin typeface="Arial"/>
              </a:rPr>
              <a:t>Эквивалентная доза на хрусталике – до 150 м3в в год</a:t>
            </a:r>
            <a:r>
              <a:rPr lang="ru-RU" dirty="0" smtClean="0">
                <a:solidFill>
                  <a:srgbClr val="353535"/>
                </a:solidFill>
                <a:latin typeface="Arial"/>
              </a:rPr>
              <a:t>.</a:t>
            </a:r>
          </a:p>
          <a:p>
            <a:pPr>
              <a:buFont typeface="Arial"/>
              <a:buChar char="•"/>
            </a:pPr>
            <a:endParaRPr lang="ru-RU" dirty="0">
              <a:solidFill>
                <a:srgbClr val="353535"/>
              </a:solidFill>
              <a:latin typeface="Arial"/>
            </a:endParaRPr>
          </a:p>
          <a:p>
            <a:pPr>
              <a:buFont typeface="Arial"/>
              <a:buChar char="•"/>
            </a:pPr>
            <a:r>
              <a:rPr lang="ru-RU" dirty="0">
                <a:solidFill>
                  <a:srgbClr val="353535"/>
                </a:solidFill>
                <a:latin typeface="Arial"/>
              </a:rPr>
              <a:t>Эквивалентная доза на коже – до 500 </a:t>
            </a:r>
            <a:r>
              <a:rPr lang="ru-RU" dirty="0" err="1">
                <a:solidFill>
                  <a:srgbClr val="353535"/>
                </a:solidFill>
                <a:latin typeface="Arial"/>
              </a:rPr>
              <a:t>мЗв</a:t>
            </a:r>
            <a:r>
              <a:rPr lang="ru-RU" dirty="0">
                <a:solidFill>
                  <a:srgbClr val="353535"/>
                </a:solidFill>
                <a:latin typeface="Arial"/>
              </a:rPr>
              <a:t> в год</a:t>
            </a:r>
            <a:r>
              <a:rPr lang="ru-RU" dirty="0" smtClean="0">
                <a:solidFill>
                  <a:srgbClr val="353535"/>
                </a:solidFill>
                <a:latin typeface="Arial"/>
              </a:rPr>
              <a:t>.</a:t>
            </a:r>
          </a:p>
          <a:p>
            <a:pPr>
              <a:buFont typeface="Arial"/>
              <a:buChar char="•"/>
            </a:pPr>
            <a:endParaRPr lang="ru-RU" dirty="0">
              <a:solidFill>
                <a:srgbClr val="353535"/>
              </a:solidFill>
              <a:latin typeface="Arial"/>
            </a:endParaRPr>
          </a:p>
          <a:p>
            <a:pPr>
              <a:buFont typeface="Arial"/>
              <a:buChar char="•"/>
            </a:pPr>
            <a:r>
              <a:rPr lang="ru-RU" dirty="0">
                <a:solidFill>
                  <a:srgbClr val="353535"/>
                </a:solidFill>
                <a:latin typeface="Arial"/>
              </a:rPr>
              <a:t>Эквивалентная доза на кистях и стопах - до 500 </a:t>
            </a:r>
            <a:r>
              <a:rPr lang="ru-RU" dirty="0" err="1">
                <a:solidFill>
                  <a:srgbClr val="353535"/>
                </a:solidFill>
                <a:latin typeface="Arial"/>
              </a:rPr>
              <a:t>мЗв</a:t>
            </a:r>
            <a:r>
              <a:rPr lang="ru-RU" dirty="0">
                <a:solidFill>
                  <a:srgbClr val="353535"/>
                </a:solidFill>
                <a:latin typeface="Arial"/>
              </a:rPr>
              <a:t> в год.</a:t>
            </a:r>
            <a:endParaRPr lang="ru-RU" b="0" i="0" dirty="0">
              <a:solidFill>
                <a:srgbClr val="353535"/>
              </a:solidFill>
              <a:effectLst/>
              <a:latin typeface="Arial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4975223"/>
            <a:ext cx="2339752" cy="187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83457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474343"/>
            <a:ext cx="698477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353535"/>
                </a:solidFill>
                <a:latin typeface="Roboto Condensed"/>
              </a:rPr>
              <a:t>Предельные дозы рентген-облучения персонала групп Б по радиационной </a:t>
            </a:r>
            <a:r>
              <a:rPr lang="ru-RU" b="1" dirty="0" smtClean="0">
                <a:solidFill>
                  <a:srgbClr val="353535"/>
                </a:solidFill>
                <a:latin typeface="Roboto Condensed"/>
              </a:rPr>
              <a:t>безопасности</a:t>
            </a:r>
          </a:p>
          <a:p>
            <a:endParaRPr lang="ru-RU" b="1" dirty="0">
              <a:solidFill>
                <a:srgbClr val="353535"/>
              </a:solidFill>
              <a:latin typeface="Roboto Condensed"/>
            </a:endParaRPr>
          </a:p>
          <a:p>
            <a:r>
              <a:rPr lang="ru-RU" dirty="0">
                <a:solidFill>
                  <a:srgbClr val="353535"/>
                </a:solidFill>
                <a:latin typeface="Arial"/>
              </a:rPr>
              <a:t>В группу Б по радиационной безопасности входит персонал, который непосредственно не работает с источниками излучения, но подвергается их воздействию. Для таких сотрудников установлены следующие предельные дозы рентген-облучения</a:t>
            </a:r>
            <a:r>
              <a:rPr lang="ru-RU" dirty="0" smtClean="0">
                <a:solidFill>
                  <a:srgbClr val="353535"/>
                </a:solidFill>
                <a:latin typeface="Arial"/>
              </a:rPr>
              <a:t>:</a:t>
            </a:r>
          </a:p>
          <a:p>
            <a:endParaRPr lang="ru-RU" dirty="0">
              <a:solidFill>
                <a:srgbClr val="353535"/>
              </a:solidFill>
              <a:latin typeface="Arial"/>
            </a:endParaRPr>
          </a:p>
          <a:p>
            <a:pPr>
              <a:buFont typeface="Arial"/>
              <a:buChar char="•"/>
            </a:pPr>
            <a:r>
              <a:rPr lang="ru-RU" dirty="0">
                <a:solidFill>
                  <a:srgbClr val="353535"/>
                </a:solidFill>
                <a:latin typeface="Arial"/>
              </a:rPr>
              <a:t>Эффективная доза - в среднем 5 </a:t>
            </a:r>
            <a:r>
              <a:rPr lang="ru-RU" dirty="0" err="1">
                <a:solidFill>
                  <a:srgbClr val="353535"/>
                </a:solidFill>
                <a:latin typeface="Arial"/>
              </a:rPr>
              <a:t>мЗв</a:t>
            </a:r>
            <a:r>
              <a:rPr lang="ru-RU" dirty="0">
                <a:solidFill>
                  <a:srgbClr val="353535"/>
                </a:solidFill>
                <a:latin typeface="Arial"/>
              </a:rPr>
              <a:t> за год в течение любых последовательных 5-ти лет. При этом годовой показатель облучения не должен превышать 12,5 </a:t>
            </a:r>
            <a:r>
              <a:rPr lang="ru-RU" dirty="0" err="1">
                <a:solidFill>
                  <a:srgbClr val="353535"/>
                </a:solidFill>
                <a:latin typeface="Arial"/>
              </a:rPr>
              <a:t>мЗв</a:t>
            </a:r>
            <a:r>
              <a:rPr lang="ru-RU" dirty="0" smtClean="0">
                <a:solidFill>
                  <a:srgbClr val="353535"/>
                </a:solidFill>
                <a:latin typeface="Arial"/>
              </a:rPr>
              <a:t>.</a:t>
            </a:r>
          </a:p>
          <a:p>
            <a:pPr>
              <a:buFont typeface="Arial"/>
              <a:buChar char="•"/>
            </a:pPr>
            <a:endParaRPr lang="ru-RU" dirty="0">
              <a:solidFill>
                <a:srgbClr val="353535"/>
              </a:solidFill>
              <a:latin typeface="Arial"/>
            </a:endParaRPr>
          </a:p>
          <a:p>
            <a:pPr>
              <a:buFont typeface="Arial"/>
              <a:buChar char="•"/>
            </a:pPr>
            <a:r>
              <a:rPr lang="ru-RU" dirty="0">
                <a:solidFill>
                  <a:srgbClr val="353535"/>
                </a:solidFill>
                <a:latin typeface="Arial"/>
              </a:rPr>
              <a:t>Эквивалентная доза на хрусталике – до 38 м3в в год</a:t>
            </a:r>
            <a:r>
              <a:rPr lang="ru-RU" dirty="0" smtClean="0">
                <a:solidFill>
                  <a:srgbClr val="353535"/>
                </a:solidFill>
                <a:latin typeface="Arial"/>
              </a:rPr>
              <a:t>.</a:t>
            </a:r>
          </a:p>
          <a:p>
            <a:pPr>
              <a:buFont typeface="Arial"/>
              <a:buChar char="•"/>
            </a:pPr>
            <a:endParaRPr lang="ru-RU" dirty="0">
              <a:solidFill>
                <a:srgbClr val="353535"/>
              </a:solidFill>
              <a:latin typeface="Arial"/>
            </a:endParaRPr>
          </a:p>
          <a:p>
            <a:pPr>
              <a:buFont typeface="Arial"/>
              <a:buChar char="•"/>
            </a:pPr>
            <a:r>
              <a:rPr lang="ru-RU" dirty="0">
                <a:solidFill>
                  <a:srgbClr val="353535"/>
                </a:solidFill>
                <a:latin typeface="Arial"/>
              </a:rPr>
              <a:t>Эквивалентная доза на коже – до 125 </a:t>
            </a:r>
            <a:r>
              <a:rPr lang="ru-RU" dirty="0" err="1">
                <a:solidFill>
                  <a:srgbClr val="353535"/>
                </a:solidFill>
                <a:latin typeface="Arial"/>
              </a:rPr>
              <a:t>мЗв</a:t>
            </a:r>
            <a:r>
              <a:rPr lang="ru-RU" dirty="0">
                <a:solidFill>
                  <a:srgbClr val="353535"/>
                </a:solidFill>
                <a:latin typeface="Arial"/>
              </a:rPr>
              <a:t> в год</a:t>
            </a:r>
            <a:r>
              <a:rPr lang="ru-RU" dirty="0" smtClean="0">
                <a:solidFill>
                  <a:srgbClr val="353535"/>
                </a:solidFill>
                <a:latin typeface="Arial"/>
              </a:rPr>
              <a:t>.</a:t>
            </a:r>
          </a:p>
          <a:p>
            <a:pPr>
              <a:buFont typeface="Arial"/>
              <a:buChar char="•"/>
            </a:pPr>
            <a:endParaRPr lang="ru-RU" dirty="0">
              <a:solidFill>
                <a:srgbClr val="353535"/>
              </a:solidFill>
              <a:latin typeface="Arial"/>
            </a:endParaRPr>
          </a:p>
          <a:p>
            <a:pPr>
              <a:buFont typeface="Arial"/>
              <a:buChar char="•"/>
            </a:pPr>
            <a:r>
              <a:rPr lang="ru-RU" dirty="0">
                <a:solidFill>
                  <a:srgbClr val="353535"/>
                </a:solidFill>
                <a:latin typeface="Arial"/>
              </a:rPr>
              <a:t>Эквивалентная доза на кистях и стопах - до 125 </a:t>
            </a:r>
            <a:r>
              <a:rPr lang="ru-RU" dirty="0" err="1">
                <a:solidFill>
                  <a:srgbClr val="353535"/>
                </a:solidFill>
                <a:latin typeface="Arial"/>
              </a:rPr>
              <a:t>мЗв</a:t>
            </a:r>
            <a:r>
              <a:rPr lang="ru-RU" dirty="0">
                <a:solidFill>
                  <a:srgbClr val="353535"/>
                </a:solidFill>
                <a:latin typeface="Arial"/>
              </a:rPr>
              <a:t> в год.</a:t>
            </a:r>
            <a:endParaRPr lang="ru-RU" b="0" i="0" dirty="0">
              <a:solidFill>
                <a:srgbClr val="353535"/>
              </a:solidFill>
              <a:effectLst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8745803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рапеция 1"/>
          <p:cNvSpPr/>
          <p:nvPr/>
        </p:nvSpPr>
        <p:spPr>
          <a:xfrm>
            <a:off x="571472" y="1071546"/>
            <a:ext cx="8572528" cy="4643470"/>
          </a:xfrm>
          <a:prstGeom prst="trapezoid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Об оценке радиационной безопасности населения при медицинском облучении и эффективности санитарного надзора</a:t>
            </a:r>
          </a:p>
          <a:p>
            <a:pPr algn="ctr"/>
            <a:r>
              <a:rPr lang="ru-RU" sz="4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19.12.2013 № 01/14570-13-32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Годовая эффективная доза от медицинского облучения на душу населения России в течении последних лет снижается и в 2012 году составила около 0,6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мЗв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Это самый низкий показатель за все время наблюдения (с 1970 года) и в 3,5 раза ниже, чем в экономически развитых странах.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Суммарное количество всех диагностических рентгенорадиологических процедур в России в 2012 году достигло 241 млн. Это означает, что на душу населения (143 млн. человек) приходится 1,7 процедуры в год (или 1,2 исследования, а в экономически развитых странах– 1,6 исследования) и наблюдается устойчивый рост: на 40% за последние 10 лет при росте заболеваемости на 17,0 % за этот же период.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Наибольший вклад в общее число диагностических исследований составляет рентгенография – 64%, далее флюорография – 33%, компьютерная томография – 2% (33 ‰), рентгеноскопические исследования – около 1,0 % 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(16 ‰) и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радионуклидная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диагностика – 0,2% (3,6 ‰). Таким образом, рентгенография и флюорография в общей сложности составляют в России подавляющую часть (97%) от всех диагностических исследований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..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Наибольший рост среди исследований составляет компьютерная томография – за 10 лет частота её использования увеличилась более, чем в 3 раза, а за последние три года в 1,5 раза. В экономически развитых странах число процедур компьютерной томографии на 1000 жителей составляет 130 ‰, в США – 200 ‰, в Японии – 340‰, а число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радионуклидных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исследований - 19 ‰. За последние годы в 2 раза возросло число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низкодозовых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цифровых рентгенограмм и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флюорограмм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в то же время число пленочных снимков сократилось всего на несколько процентов.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www.atomic-energy.ru/files/images/2011/11/sc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928670"/>
            <a:ext cx="7667625" cy="4152901"/>
          </a:xfrm>
          <a:prstGeom prst="rect">
            <a:avLst/>
          </a:prstGeom>
          <a:noFill/>
        </p:spPr>
      </p:pic>
      <p:sp>
        <p:nvSpPr>
          <p:cNvPr id="5" name="Трапеция 4"/>
          <p:cNvSpPr/>
          <p:nvPr/>
        </p:nvSpPr>
        <p:spPr>
          <a:xfrm>
            <a:off x="4714876" y="5999014"/>
            <a:ext cx="4429124" cy="858986"/>
          </a:xfrm>
          <a:prstGeom prst="trapezoid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>
                <a:solidFill>
                  <a:srgbClr val="7030A0"/>
                </a:solidFill>
              </a:rPr>
              <a:t>Москва, 2010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8143900" cy="1296974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latin typeface="Tahoma" pitchFamily="34" charset="0"/>
                <a:cs typeface="Tahoma" pitchFamily="34" charset="0"/>
              </a:rPr>
              <a:t>Документы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Федеральный закон "О радиационной безопасности населения" N 3-ФЗ от 09.01.96 г., </a:t>
            </a:r>
          </a:p>
          <a:p>
            <a:r>
              <a:rPr lang="ru-RU" dirty="0"/>
              <a:t>СП 2.6.1.2612-10 "Основные санитарные правила обеспечения радиационной безопасности (ОСПОРБ-99/2010</a:t>
            </a:r>
            <a:r>
              <a:rPr lang="ru-RU" dirty="0" smtClean="0"/>
              <a:t>)</a:t>
            </a:r>
            <a:endParaRPr lang="ru-RU" dirty="0"/>
          </a:p>
          <a:p>
            <a:r>
              <a:rPr lang="ru-RU" dirty="0"/>
              <a:t>СанПиН 2.6.1.1192-03 . Гигиенические требования к устройству и эксплуатации рентгеновских кабинетов аппаратов и проведении рентгенологических  исследований 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8215338" cy="1154098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b="1" dirty="0">
                <a:latin typeface="Tahoma" pitchFamily="34" charset="0"/>
                <a:cs typeface="Tahoma" pitchFamily="34" charset="0"/>
              </a:rPr>
              <a:t>Документы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/>
              <a:t>Организация и проведение индивидуального дозиметрического контроля. Персонал медицинских учреждений. Методические указания. МУ 2.6.1.2118-06</a:t>
            </a:r>
          </a:p>
          <a:p>
            <a:r>
              <a:rPr lang="ru-RU" b="1" dirty="0"/>
              <a:t>ИОНИЗИРУЮЩЕЕ ИЗЛУЧЕНИЕ, РАДИАЦИОННАЯ БЕЗОПАСНОСТЬ. </a:t>
            </a:r>
            <a:r>
              <a:rPr lang="ru-RU" b="1"/>
              <a:t>ГИГИЕНИЧЕСКИЕ ТРЕБОВАНИЯ ПО ОБЕСПЕЧЕНИЮ РАДИАЦИОННОЙ БЕЗОПАСНОСТИ ПРИ ПРОВЕДЕНИИ РАДИОНУКЛИДНОЙ ДИАГНОСТИКИ С ПОМОЩЬЮ РАДИОФАРМПРЕПАРАТОВ</a:t>
            </a:r>
            <a:endParaRPr lang="ru-RU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8143900" cy="108266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7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Статья 17. Обеспечение радиационной безопасности граждан при проведении медицинских рентгенорадиологических процедур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endParaRPr lang="ru-RU" dirty="0"/>
          </a:p>
          <a:p>
            <a:pPr algn="ctr">
              <a:buFont typeface="Arial" pitchFamily="34" charset="0"/>
              <a:buChar char="•"/>
            </a:pPr>
            <a:r>
              <a:rPr lang="ru-RU" sz="8000" dirty="0"/>
              <a:t>1. </a:t>
            </a: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При проведении медицинских рентгенорадиологических процедур следует использовать средства защиты граждан (пациентов).</a:t>
            </a:r>
          </a:p>
          <a:p>
            <a:pPr algn="ctr"/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Дозы облучения граждан (пациентов) при проведении медицинских рентгенорадиологических процедур должны соответствовать нормам, правилам и нормативам в области радиационной безопасности.</a:t>
            </a:r>
          </a:p>
          <a:p>
            <a:pPr algn="ctr"/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2. По требованию гражданина (пациента) ему предоставляется полная информация об ожидаемой или о получаемой им дозе облучения и о возможных последствиях при проведении медицинских рентгенорадиологических процедур.</a:t>
            </a:r>
          </a:p>
          <a:p>
            <a:pPr algn="ctr"/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3. Гражданин (пациент) имеет право отказаться от медицинских рентгенорадиологических процедур, за исключением профилактических исследований, проводимых в целях выявления заболеваний, опасных в эпидемиологическом отношении.</a:t>
            </a:r>
          </a:p>
          <a:p>
            <a:pPr algn="ctr"/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8143900" cy="1225536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4000" dirty="0">
                <a:latin typeface="Tahoma" pitchFamily="34" charset="0"/>
                <a:cs typeface="Tahoma" pitchFamily="34" charset="0"/>
              </a:rPr>
              <a:t/>
            </a:r>
            <a:br>
              <a:rPr lang="ru-RU" sz="4000" dirty="0">
                <a:latin typeface="Tahoma" pitchFamily="34" charset="0"/>
                <a:cs typeface="Tahoma" pitchFamily="34" charset="0"/>
              </a:rPr>
            </a:br>
            <a:r>
              <a:rPr lang="ru-RU" sz="4000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Статья 18. Контроль и учет индивидуальных доз облучения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/>
              <a:t> </a:t>
            </a:r>
          </a:p>
          <a:p>
            <a:pPr algn="ctr"/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Контроль и учет индивидуальных доз облучения, полученных гражданами при использовании источников ионизирующего излучения, проведении медицинских рентгенорадиологических процедур, а также обусловленных естественным радиационным и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техногенно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измененным радиационным фоном, осуществляются в рамках единой государственной системы контроля и учета индивидуальных доз облучения, создаваемой в порядке, определяемом Правительством Российской Федерации.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B5FD8EE8-4B70-4A35-BD63-8DFC12554E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0"/>
            <a:ext cx="8129796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459668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8143900" cy="1154098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dirty="0"/>
              <a:t>НИИ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Санкт-Петербургский научно-исследовательский институт радиационной гигиены имени профессора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П.В.Рамзаева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осуществляет активное международное сотрудничество в области радиационной гигиены и радиационной безопасности с международными организациями: МАГАТЭ, ВОЗ, МКРЗ, НКДАР ООН, а также национальными организациями, институтами и научно-исследовательскими учреждениями более 10 стран мира.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8072462" cy="1142984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НИИ. Основные направления деятельности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142984"/>
            <a:ext cx="7708392" cy="5715016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sz="8000" dirty="0"/>
          </a:p>
          <a:p>
            <a:pPr algn="ctr">
              <a:buFont typeface="Wingdings" pitchFamily="2" charset="2"/>
              <a:buChar char="v"/>
            </a:pPr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Оценка доз облучения населения в результате радиоактивного загрязнения окружающей среды (техногенные аварии, глобальные выпадения в результате испытаний ядерного оружия, последствия проведения мирных ядерных взрывов и др.).</a:t>
            </a:r>
          </a:p>
          <a:p>
            <a:pPr algn="ctr">
              <a:buFont typeface="Wingdings" pitchFamily="2" charset="2"/>
              <a:buChar char="v"/>
            </a:pPr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Исследования по оценке и ликвидации последствий аварии на Чернобыльской АЭС.</a:t>
            </a:r>
          </a:p>
          <a:p>
            <a:pPr algn="ctr">
              <a:buFont typeface="Wingdings" pitchFamily="2" charset="2"/>
              <a:buChar char="v"/>
            </a:pPr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Изучение радиоактивности окружающей среды и состояния здоровья населения Севера России.</a:t>
            </a:r>
          </a:p>
          <a:p>
            <a:pPr algn="ctr">
              <a:buFont typeface="Wingdings" pitchFamily="2" charset="2"/>
              <a:buChar char="v"/>
            </a:pPr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Нормирование в радиационной защите.</a:t>
            </a:r>
          </a:p>
          <a:p>
            <a:pPr algn="ctr">
              <a:buFont typeface="Wingdings" pitchFamily="2" charset="2"/>
              <a:buChar char="v"/>
            </a:pPr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Защита и обеспечение радиационной безопасности пациентов и персонала при использовании источников ионизирующего излучения в медицинских учреждениях.</a:t>
            </a:r>
          </a:p>
          <a:p>
            <a:pPr algn="ctr">
              <a:buFont typeface="Wingdings" pitchFamily="2" charset="2"/>
              <a:buChar char="v"/>
            </a:pPr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Проблемы обращения с радиоактивными отходами.</a:t>
            </a:r>
            <a:r>
              <a:rPr lang="ru-RU" sz="8000" dirty="0"/>
              <a:t/>
            </a:r>
            <a:br>
              <a:rPr lang="ru-RU" sz="8000" dirty="0"/>
            </a:br>
            <a:endParaRPr lang="ru-RU" sz="4900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rpp.nashaucheba.ru/pars_docs/refs/135/134494/img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57148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rpp.nashaucheba.ru/pars_docs/refs/135/134494/img6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500042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19872" y="764704"/>
            <a:ext cx="3384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 smtClean="0"/>
              <a:t>Профилактика</a:t>
            </a:r>
            <a:endParaRPr lang="ru-RU" sz="3600" b="1" i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916832"/>
            <a:ext cx="4486183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7679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222" y="0"/>
            <a:ext cx="55935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8128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866</TotalTime>
  <Words>1218</Words>
  <Application>Microsoft Office PowerPoint</Application>
  <PresentationFormat>Экран (4:3)</PresentationFormat>
  <Paragraphs>122</Paragraphs>
  <Slides>63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63</vt:i4>
      </vt:variant>
    </vt:vector>
  </HeadingPairs>
  <TitlesOfParts>
    <vt:vector size="64" baseType="lpstr">
      <vt:lpstr>Солнцестояние</vt:lpstr>
      <vt:lpstr>Презентация PowerPoint</vt:lpstr>
      <vt:lpstr>Радиационная гигиена – отрасль гигиенической науки и практики, целью которой является обеспечение безопасности населения и работающих с источниками излучения. Радиационная безопасность — состояние защищенности настоящего и будущего поколений людей от вредного для их здоровья воздействия ионизирующего излучения.</vt:lpstr>
      <vt:lpstr>Основные факты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Е д и н и ц ы   и з м е р е н и я</vt:lpstr>
      <vt:lpstr>Экспозиционная доза</vt:lpstr>
      <vt:lpstr>Презентация PowerPoint</vt:lpstr>
      <vt:lpstr>Презентация PowerPoint</vt:lpstr>
      <vt:lpstr>Презентация PowerPoint</vt:lpstr>
      <vt:lpstr>Поглощенная доза</vt:lpstr>
      <vt:lpstr>Эквивалентная доза</vt:lpstr>
      <vt:lpstr>Презентация PowerPoint</vt:lpstr>
      <vt:lpstr>Презентация PowerPoint</vt:lpstr>
      <vt:lpstr>Презентация PowerPoint</vt:lpstr>
      <vt:lpstr>Презентация PowerPoint</vt:lpstr>
      <vt:lpstr>К характеристике</vt:lpstr>
      <vt:lpstr>Презентация PowerPoint</vt:lpstr>
      <vt:lpstr>Презентация PowerPoint</vt:lpstr>
      <vt:lpstr>Эффекты…………..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принципы обеспечения радиационной безопасности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Документы</vt:lpstr>
      <vt:lpstr>Документы</vt:lpstr>
      <vt:lpstr>   Статья 17. Обеспечение радиационной безопасности граждан при проведении медицинских рентгенорадиологических процедур   </vt:lpstr>
      <vt:lpstr> Статья 18. Контроль и учет индивидуальных доз облучения </vt:lpstr>
      <vt:lpstr>Презентация PowerPoint</vt:lpstr>
      <vt:lpstr>НИИ</vt:lpstr>
      <vt:lpstr>НИИ. Основные направления деятельности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Anton</dc:creator>
  <cp:lastModifiedBy>Пользователь Windows</cp:lastModifiedBy>
  <cp:revision>41</cp:revision>
  <dcterms:modified xsi:type="dcterms:W3CDTF">2021-09-14T14:23:21Z</dcterms:modified>
</cp:coreProperties>
</file>