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71" r:id="rId5"/>
    <p:sldId id="264" r:id="rId6"/>
    <p:sldId id="273" r:id="rId7"/>
    <p:sldId id="272" r:id="rId8"/>
    <p:sldId id="265" r:id="rId9"/>
    <p:sldId id="274" r:id="rId10"/>
    <p:sldId id="275" r:id="rId11"/>
    <p:sldId id="266" r:id="rId12"/>
    <p:sldId id="267" r:id="rId13"/>
    <p:sldId id="276" r:id="rId14"/>
    <p:sldId id="268" r:id="rId15"/>
    <p:sldId id="277" r:id="rId16"/>
    <p:sldId id="269" r:id="rId17"/>
    <p:sldId id="278" r:id="rId18"/>
    <p:sldId id="258" r:id="rId19"/>
    <p:sldId id="279" r:id="rId20"/>
    <p:sldId id="259" r:id="rId21"/>
    <p:sldId id="260" r:id="rId22"/>
    <p:sldId id="261" r:id="rId23"/>
    <p:sldId id="26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031B0B5-84C6-46F1-AF53-EF6255C9BE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C7EC4F2C-1E7B-4765-8009-B32080CE734A}" type="datetimeFigureOut">
              <a:rPr lang="ru-RU" smtClean="0"/>
              <a:pPr/>
              <a:t>16.09.2020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543800" cy="3374231"/>
          </a:xfrm>
        </p:spPr>
        <p:txBody>
          <a:bodyPr/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</a:t>
            </a:r>
            <a:r>
              <a:rPr lang="ru-RU" sz="3200" dirty="0" smtClean="0"/>
              <a:t>Аэроионы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             </a:t>
            </a:r>
            <a:r>
              <a:rPr lang="ru-RU" sz="3200" dirty="0" err="1" smtClean="0"/>
              <a:t>Аэроионопрофилактика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ФИЗИЧЕСКИЕ </a:t>
            </a:r>
            <a:r>
              <a:rPr lang="ru-RU" sz="2400" dirty="0"/>
              <a:t>ФАКТОРЫ ПРОИЗВОДСТВЕННОЙ СРЕДЫ</a:t>
            </a:r>
            <a:br>
              <a:rPr lang="ru-RU" sz="2400" dirty="0"/>
            </a:br>
            <a:r>
              <a:rPr lang="ru-RU" sz="2400" dirty="0" smtClean="0"/>
              <a:t>ГИГИЕНИЧЕСКИЕ </a:t>
            </a:r>
            <a:r>
              <a:rPr lang="ru-RU" sz="2400" dirty="0"/>
              <a:t>ТРЕБОВАНИЯ К АЭРОИОННОМУ </a:t>
            </a:r>
            <a:r>
              <a:rPr lang="ru-RU" sz="2400" dirty="0" smtClean="0"/>
              <a:t>СОСТАВУ ВОЗДУХА </a:t>
            </a:r>
            <a:r>
              <a:rPr lang="ru-RU" sz="2400" dirty="0"/>
              <a:t>ПРОИЗВОДСТВЕННЫХ И ОБЩЕСТВЕННЫХ </a:t>
            </a:r>
            <a:r>
              <a:rPr lang="ru-RU" sz="2400" dirty="0" smtClean="0"/>
              <a:t>ПОМЕЩЕНИЙ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797152"/>
            <a:ext cx="6766520" cy="720080"/>
          </a:xfrm>
        </p:spPr>
        <p:txBody>
          <a:bodyPr>
            <a:noAutofit/>
          </a:bodyPr>
          <a:lstStyle/>
          <a:p>
            <a:pPr algn="r"/>
            <a:r>
              <a:rPr lang="ru-RU" sz="3200" dirty="0" smtClean="0"/>
              <a:t>Кафедра гигиены и экологии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1539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Аэроионы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u="sng" dirty="0"/>
              <a:t>Аэроион</a:t>
            </a:r>
            <a:r>
              <a:rPr lang="ru-RU" sz="2800" dirty="0"/>
              <a:t> (греч. </a:t>
            </a:r>
            <a:r>
              <a:rPr lang="ru-RU" sz="2800" dirty="0" err="1"/>
              <a:t>аеr</a:t>
            </a:r>
            <a:r>
              <a:rPr lang="ru-RU" sz="2800" dirty="0"/>
              <a:t> — воздух + </a:t>
            </a:r>
            <a:r>
              <a:rPr lang="ru-RU" sz="2800" dirty="0" err="1"/>
              <a:t>ion</a:t>
            </a:r>
            <a:r>
              <a:rPr lang="ru-RU" sz="2800" dirty="0"/>
              <a:t> — идущий) — частица воздуха, несущая на себе электрический заряд. </a:t>
            </a:r>
            <a:endParaRPr lang="ru-RU" sz="2800" dirty="0" smtClean="0"/>
          </a:p>
          <a:p>
            <a:pPr marL="114300" indent="0">
              <a:buNone/>
            </a:pPr>
            <a:r>
              <a:rPr lang="ru-RU" sz="2800" dirty="0" smtClean="0"/>
              <a:t>По </a:t>
            </a:r>
            <a:r>
              <a:rPr lang="ru-RU" sz="2800" dirty="0"/>
              <a:t>существу </a:t>
            </a:r>
            <a:r>
              <a:rPr lang="ru-RU" sz="2800" dirty="0" err="1"/>
              <a:t>аэроины</a:t>
            </a:r>
            <a:r>
              <a:rPr lang="ru-RU" sz="2800" dirty="0"/>
              <a:t> являются заряженными молекулами газов воздуха, возникающими в результате ионизации.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137629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7620000" cy="6068144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         Ионизация </a:t>
            </a:r>
            <a:r>
              <a:rPr lang="ru-RU" sz="3600" dirty="0"/>
              <a:t>молекул воздуха обусловлена действием различных физических факторов (солнечная радиация, космическое излучение, электрическое поле высокой напряженности, радиоактивное излучение и др.). Под их влиянием в атмосферном воздухе образуются одновременно положительно и отрицательно заряженные ионы. </a:t>
            </a:r>
          </a:p>
        </p:txBody>
      </p:sp>
    </p:spTree>
    <p:extLst>
      <p:ext uri="{BB962C8B-B14F-4D97-AF65-F5344CB8AC3E}">
        <p14:creationId xmlns:p14="http://schemas.microsoft.com/office/powerpoint/2010/main" val="42202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7620000" cy="549208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3900" dirty="0" smtClean="0"/>
              <a:t>          В </a:t>
            </a:r>
            <a:r>
              <a:rPr lang="ru-RU" sz="3900" dirty="0"/>
              <a:t>нормальных условиях в 1 </a:t>
            </a:r>
            <a:r>
              <a:rPr lang="ru-RU" sz="3900" dirty="0" err="1" smtClean="0"/>
              <a:t>куб.см</a:t>
            </a:r>
            <a:r>
              <a:rPr lang="ru-RU" sz="3900" dirty="0" smtClean="0"/>
              <a:t> </a:t>
            </a:r>
            <a:r>
              <a:rPr lang="ru-RU" sz="3900" dirty="0"/>
              <a:t>воздуха содержится около 750 положительных и 650 отрицательных ионов. Их радиус не превышает 6,6 х 10-10 м, а средняя продолжительность активного состояния 10-20 мин. Число и соотношение аэроионов в воздухе зависит от многих причин: метеорологических и геофизических условий, времени года, часов суток, влажности и загрязненности воздуха.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3226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0"/>
            <a:ext cx="7908032" cy="6525344"/>
          </a:xfrm>
        </p:spPr>
        <p:txBody>
          <a:bodyPr>
            <a:noAutofit/>
          </a:bodyPr>
          <a:lstStyle/>
          <a:p>
            <a:pPr algn="just"/>
            <a:r>
              <a:rPr lang="ru-RU" sz="4000" smtClean="0"/>
              <a:t>Ионизация </a:t>
            </a:r>
            <a:r>
              <a:rPr lang="ru-RU" sz="4000" dirty="0"/>
              <a:t>воздуха повышена на склонах высоких гор, в долинах, у водопадов, на берегах горных рек, морей и океанов, у фонтанов и т.д. Воздух можно обогатить ионами и искусственным путем с помощью специальных приборов — аэроионизаторов</a:t>
            </a:r>
            <a:r>
              <a:rPr lang="ru-RU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68637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7620000" cy="48006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900" dirty="0"/>
              <a:t>Физическая сущность процесса </a:t>
            </a:r>
            <a:r>
              <a:rPr lang="ru-RU" sz="3900" dirty="0" err="1"/>
              <a:t>аэроионизации</a:t>
            </a:r>
            <a:r>
              <a:rPr lang="ru-RU" sz="3900" dirty="0"/>
              <a:t> заключается в действии на молекулы газов воздуха различных ионизирующих факторов, в результате чего происходит отрыв электрона от молекулы и она становится положительно заряженной, а оторвавшийся свободный электрон, присоединившись к одной из нейтральных молекул, сообщает ей отрицательный заряд.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0951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7620000" cy="48006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600" dirty="0" err="1" smtClean="0"/>
              <a:t>А.Л.Чижевский</a:t>
            </a:r>
            <a:r>
              <a:rPr lang="ru-RU" sz="3600" dirty="0" smtClean="0"/>
              <a:t> </a:t>
            </a:r>
            <a:r>
              <a:rPr lang="ru-RU" sz="3600" dirty="0"/>
              <a:t>показал, что отрицательные аэроионы представлены преимущественно кислородом, а положительные аэроионы образуются в основном из углекислого газа. Отрицательные и положительные аэроионы в воздухе могут </a:t>
            </a:r>
            <a:r>
              <a:rPr lang="ru-RU" sz="3600" dirty="0" err="1"/>
              <a:t>рекомбинировать</a:t>
            </a:r>
            <a:r>
              <a:rPr lang="ru-RU" sz="3600" dirty="0"/>
              <a:t> между собой, а также взаимодействовать со взвешенными в воздухе частицами, нейтральными молекулами, образуя легкие и тяжелые аэроионы.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3747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2656"/>
            <a:ext cx="8077200" cy="6068144"/>
          </a:xfrm>
        </p:spPr>
        <p:txBody>
          <a:bodyPr>
            <a:noAutofit/>
          </a:bodyPr>
          <a:lstStyle/>
          <a:p>
            <a:pPr algn="just"/>
            <a:r>
              <a:rPr lang="ru-RU" sz="3200" dirty="0"/>
              <a:t>Атмосферный воздух всегда содержит одновременно отрицательные и положительные частицы, т.к. естественная ионизация является биполярной. Степень и направленность ионизации оценивается по коэффициенту </a:t>
            </a:r>
            <a:r>
              <a:rPr lang="ru-RU" sz="3200" dirty="0" err="1"/>
              <a:t>униполярности</a:t>
            </a:r>
            <a:r>
              <a:rPr lang="ru-RU" sz="3200" dirty="0"/>
              <a:t>, который является отношением числа положительных ионов к числу отрицательных в единице объема воздуха. Коэффициент </a:t>
            </a:r>
            <a:r>
              <a:rPr lang="ru-RU" sz="3200" dirty="0" err="1"/>
              <a:t>униполярности</a:t>
            </a:r>
            <a:r>
              <a:rPr lang="ru-RU" sz="3200" dirty="0"/>
              <a:t>, как </a:t>
            </a:r>
            <a:r>
              <a:rPr lang="ru-RU" sz="3200" dirty="0" smtClean="0"/>
              <a:t>правило</a:t>
            </a:r>
            <a:r>
              <a:rPr lang="ru-RU" sz="3200" dirty="0"/>
              <a:t>, несколько больше единицы (1,1-1,2</a:t>
            </a:r>
            <a:r>
              <a:rPr lang="ru-RU" sz="3200" dirty="0" smtClean="0"/>
              <a:t>).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8391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28700"/>
            <a:ext cx="7620000" cy="4800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3600" dirty="0"/>
              <a:t>Являясь заряженными частицами, аэроионы перемещаются в воздухе по силовым линиям электромагнитного поля, что позволяет при необходимости создавать направленный поток аэроионов и воздействовать на нужный объект, в </a:t>
            </a:r>
            <a:r>
              <a:rPr lang="ru-RU" sz="3600" dirty="0" err="1"/>
              <a:t>т.ч</a:t>
            </a:r>
            <a:r>
              <a:rPr lang="ru-RU" sz="3600" dirty="0"/>
              <a:t>. и на человека. Плотность потока аэроионов может достигать 3 х 105 зарядов на 1 см2 поверхности кожи.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2653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599613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200" dirty="0"/>
              <a:t>Уже вскоре после открытия аэроионов </a:t>
            </a:r>
            <a:r>
              <a:rPr lang="ru-RU" sz="3200" dirty="0" err="1"/>
              <a:t>Эльстером</a:t>
            </a:r>
            <a:r>
              <a:rPr lang="ru-RU" sz="3200" dirty="0"/>
              <a:t> и </a:t>
            </a:r>
            <a:r>
              <a:rPr lang="ru-RU" sz="3200" dirty="0" err="1"/>
              <a:t>Гейтелем</a:t>
            </a:r>
            <a:r>
              <a:rPr lang="ru-RU" sz="3200" dirty="0"/>
              <a:t> (1899) многие исследователи обратили внимание на их большое биологическое значение. А.П. Соколов (1903) в общих чертах сформулировал представление о влиянии аэроионов на организм, а Чижевский не только сформулировал проблему </a:t>
            </a:r>
            <a:r>
              <a:rPr lang="ru-RU" sz="3200" dirty="0" err="1"/>
              <a:t>аэроионизации</a:t>
            </a:r>
            <a:r>
              <a:rPr lang="ru-RU" sz="3200" dirty="0"/>
              <a:t> (аэроионификации), глубоко изучил ее, но и впервые доказал, что влияние воздуха на организм определяется соотношением в нем отрицательных и положительных аэроионов. Он установил, что отрицательные аэроионы действуют благотворно, а положительные — неблагоприятно. Этим было положено начало использованию аэроионов с лечебно-профилактическими целями.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7997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460432" cy="6858000"/>
          </a:xfrm>
        </p:spPr>
        <p:txBody>
          <a:bodyPr>
            <a:noAutofit/>
          </a:bodyPr>
          <a:lstStyle/>
          <a:p>
            <a:pPr algn="just"/>
            <a:r>
              <a:rPr lang="ru-RU" sz="2800" b="1" u="sng" dirty="0"/>
              <a:t>Отрицательные аэроионы вызывают важные в физиологическом отношении изменения: </a:t>
            </a:r>
            <a:endParaRPr lang="ru-RU" sz="2800" b="1" u="sng" dirty="0" smtClean="0"/>
          </a:p>
          <a:p>
            <a:pPr algn="just"/>
            <a:r>
              <a:rPr lang="ru-RU" sz="2800" dirty="0" smtClean="0"/>
              <a:t>нормализуют </a:t>
            </a:r>
            <a:r>
              <a:rPr lang="ru-RU" sz="2800" dirty="0"/>
              <a:t>артериальное давление; </a:t>
            </a:r>
            <a:endParaRPr lang="ru-RU" sz="2800" dirty="0" smtClean="0"/>
          </a:p>
          <a:p>
            <a:pPr algn="just"/>
            <a:r>
              <a:rPr lang="ru-RU" sz="2800" dirty="0" smtClean="0"/>
              <a:t>углубляют </a:t>
            </a:r>
            <a:r>
              <a:rPr lang="ru-RU" sz="2800" dirty="0"/>
              <a:t>и </a:t>
            </a:r>
            <a:r>
              <a:rPr lang="ru-RU" sz="2800" dirty="0" err="1"/>
              <a:t>урежают</a:t>
            </a:r>
            <a:r>
              <a:rPr lang="ru-RU" sz="2800" dirty="0"/>
              <a:t> дыхание; </a:t>
            </a:r>
            <a:endParaRPr lang="ru-RU" sz="2800" dirty="0" smtClean="0"/>
          </a:p>
          <a:p>
            <a:pPr algn="just"/>
            <a:r>
              <a:rPr lang="ru-RU" sz="2800" dirty="0" smtClean="0"/>
              <a:t>повышают </a:t>
            </a:r>
            <a:r>
              <a:rPr lang="ru-RU" sz="2800" dirty="0"/>
              <a:t>аппетит и улучшают процессы пищеварения; понижают скорость оседания эритроцитов; </a:t>
            </a:r>
            <a:endParaRPr lang="ru-RU" sz="2800" dirty="0" smtClean="0"/>
          </a:p>
          <a:p>
            <a:pPr algn="just"/>
            <a:r>
              <a:rPr lang="ru-RU" sz="2800" dirty="0" smtClean="0"/>
              <a:t>повышают </a:t>
            </a:r>
            <a:r>
              <a:rPr lang="ru-RU" sz="2800" dirty="0"/>
              <a:t>электрический потенциал тканей, снижают уровень свободных радикалов в них; </a:t>
            </a:r>
            <a:endParaRPr lang="ru-RU" sz="2800" dirty="0" smtClean="0"/>
          </a:p>
          <a:p>
            <a:pPr algn="just"/>
            <a:r>
              <a:rPr lang="ru-RU" sz="2800" dirty="0" smtClean="0"/>
              <a:t>стимулируют </a:t>
            </a:r>
            <a:r>
              <a:rPr lang="ru-RU" sz="2800" dirty="0"/>
              <a:t>метаболические процессы в организме, снижают концентрацию сахара и холестерина в </a:t>
            </a:r>
            <a:r>
              <a:rPr lang="ru-RU" sz="2800" dirty="0" smtClean="0"/>
              <a:t>крови;</a:t>
            </a:r>
          </a:p>
          <a:p>
            <a:pPr algn="just"/>
            <a:r>
              <a:rPr lang="ru-RU" sz="2800" dirty="0" smtClean="0"/>
              <a:t>повышают </a:t>
            </a:r>
            <a:r>
              <a:rPr lang="ru-RU" sz="2800" dirty="0"/>
              <a:t>активность гена-регенератора, чем способствуют замедлению процессов старения в организме; </a:t>
            </a:r>
          </a:p>
        </p:txBody>
      </p:sp>
    </p:spTree>
    <p:extLst>
      <p:ext uri="{BB962C8B-B14F-4D97-AF65-F5344CB8AC3E}">
        <p14:creationId xmlns:p14="http://schemas.microsoft.com/office/powerpoint/2010/main" val="67951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388424" cy="6400800"/>
          </a:xfrm>
        </p:spPr>
        <p:txBody>
          <a:bodyPr>
            <a:noAutofit/>
          </a:bodyPr>
          <a:lstStyle/>
          <a:p>
            <a:pPr algn="just"/>
            <a:r>
              <a:rPr lang="ru-RU" sz="4000" u="sng" dirty="0"/>
              <a:t>Влияние аэроионов на организм происходит двумя путями: </a:t>
            </a:r>
            <a:endParaRPr lang="ru-RU" sz="4000" u="sng" dirty="0" smtClean="0"/>
          </a:p>
          <a:p>
            <a:pPr algn="just"/>
            <a:r>
              <a:rPr lang="ru-RU" sz="4000" b="1" dirty="0" smtClean="0"/>
              <a:t>рефлекторным </a:t>
            </a:r>
            <a:r>
              <a:rPr lang="ru-RU" sz="4000" dirty="0"/>
              <a:t>(раздражение рецепторов кожи и легочных интерорецепторов) </a:t>
            </a:r>
          </a:p>
          <a:p>
            <a:pPr algn="just"/>
            <a:r>
              <a:rPr lang="ru-RU" sz="4000" b="1" dirty="0" smtClean="0"/>
              <a:t>гуморальным</a:t>
            </a:r>
            <a:r>
              <a:rPr lang="ru-RU" sz="4000" dirty="0" smtClean="0"/>
              <a:t> </a:t>
            </a:r>
            <a:r>
              <a:rPr lang="ru-RU" sz="4000" dirty="0"/>
              <a:t>(вследствие проникновения аэроионов в организм и участия в </a:t>
            </a:r>
            <a:r>
              <a:rPr lang="ru-RU" sz="4000" dirty="0" err="1"/>
              <a:t>электрообмене</a:t>
            </a:r>
            <a:r>
              <a:rPr lang="ru-RU" sz="4000" dirty="0"/>
              <a:t>). </a:t>
            </a:r>
            <a:endParaRPr lang="ru-RU" sz="4000" dirty="0" smtClean="0"/>
          </a:p>
        </p:txBody>
      </p:sp>
    </p:spTree>
    <p:extLst>
      <p:ext uri="{BB962C8B-B14F-4D97-AF65-F5344CB8AC3E}">
        <p14:creationId xmlns:p14="http://schemas.microsoft.com/office/powerpoint/2010/main" val="86511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7620000" cy="570810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4300" dirty="0"/>
              <a:t>Разностороннее влияние аэроионов на организм послужило основанием для использования их не только с лечебными (аэроионотерапия ) и профилактическими (</a:t>
            </a:r>
            <a:r>
              <a:rPr lang="ru-RU" sz="4300" dirty="0" err="1"/>
              <a:t>аэроионопрофилактика</a:t>
            </a:r>
            <a:r>
              <a:rPr lang="ru-RU" sz="4300" dirty="0"/>
              <a:t> ) целями, но и для широкого применения их в различных областях народного хозяйства.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4602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4212" y="0"/>
            <a:ext cx="7620000" cy="692696"/>
          </a:xfrm>
        </p:spPr>
        <p:txBody>
          <a:bodyPr/>
          <a:lstStyle/>
          <a:p>
            <a:r>
              <a:rPr lang="ru-RU" sz="3200" b="1" dirty="0" err="1"/>
              <a:t>Аэроионопрофилактика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92696"/>
            <a:ext cx="8388424" cy="5976664"/>
          </a:xfrm>
        </p:spPr>
        <p:txBody>
          <a:bodyPr>
            <a:noAutofit/>
          </a:bodyPr>
          <a:lstStyle/>
          <a:p>
            <a:pPr algn="just"/>
            <a:r>
              <a:rPr lang="ru-RU" sz="3200" u="sng" dirty="0" err="1"/>
              <a:t>Аэроионопрофилактика</a:t>
            </a:r>
            <a:r>
              <a:rPr lang="ru-RU" sz="3200" dirty="0"/>
              <a:t> — один из методов профилактики, основанный на воздействии на организм ионизированного воздуха. </a:t>
            </a:r>
            <a:endParaRPr lang="ru-RU" sz="3200" dirty="0" smtClean="0"/>
          </a:p>
          <a:p>
            <a:pPr algn="just"/>
            <a:r>
              <a:rPr lang="ru-RU" sz="3200" dirty="0" smtClean="0"/>
              <a:t>Идея </a:t>
            </a:r>
            <a:r>
              <a:rPr lang="ru-RU" sz="3200" dirty="0" err="1"/>
              <a:t>аэроионопрофилактики</a:t>
            </a:r>
            <a:r>
              <a:rPr lang="ru-RU" sz="3200" dirty="0"/>
              <a:t> болезней впервые была выдвинута </a:t>
            </a:r>
            <a:r>
              <a:rPr lang="ru-RU" sz="3200" b="1" u="sng" dirty="0"/>
              <a:t>А.Л. Чижевским </a:t>
            </a:r>
            <a:r>
              <a:rPr lang="ru-RU" sz="3200" dirty="0"/>
              <a:t>еще в 1930-х годах. По его мнению, </a:t>
            </a:r>
            <a:r>
              <a:rPr lang="ru-RU" sz="3200" dirty="0" err="1"/>
              <a:t>аэрононизаторами</a:t>
            </a:r>
            <a:r>
              <a:rPr lang="ru-RU" sz="3200" dirty="0"/>
              <a:t> должны быть оснащены все помещения, где работают люди: транспорт, библиотеки, концертные залы, школы, детские дошкольные учреждения, спортивные залы и другие места, где наблюдается скопление людей. 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val="49260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err="1" smtClean="0"/>
              <a:t>Аэроионопрофилактика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sz="4000" dirty="0"/>
              <a:t>Необходимость </a:t>
            </a:r>
            <a:r>
              <a:rPr lang="ru-RU" sz="4000" dirty="0" err="1"/>
              <a:t>аэроионизации</a:t>
            </a:r>
            <a:r>
              <a:rPr lang="ru-RU" sz="4000" dirty="0"/>
              <a:t> таких помещений обусловлена тем, что каждый человек выбрасывает при одном выдохе 1,5 х 108 положительных аэроионов, которые делают воздух «мертвым» и нарушают физиологические функции, ухудшают самочувствие и работоспособность.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3256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7620000" cy="606814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err="1"/>
              <a:t>Аэроионизация</a:t>
            </a:r>
            <a:r>
              <a:rPr lang="ru-RU" dirty="0"/>
              <a:t>, проводимая с профилактическими целями, значительно сокращает число сезонных заболеваний (артриты, ангины, грипп), ослабляет </a:t>
            </a:r>
            <a:r>
              <a:rPr lang="ru-RU" dirty="0" err="1"/>
              <a:t>метеопатологические</a:t>
            </a:r>
            <a:r>
              <a:rPr lang="ru-RU" dirty="0"/>
              <a:t> реакции у метеочувствительных людей, снижает заболеваемость детей респираторными заболеваниями, повышает их умственную и физическую работоспособность. </a:t>
            </a:r>
            <a:r>
              <a:rPr lang="ru-RU" dirty="0" err="1"/>
              <a:t>Аэроионизация</a:t>
            </a:r>
            <a:r>
              <a:rPr lang="ru-RU" dirty="0"/>
              <a:t> в палатах лечебных учреждений облегчает течение заболеваний и ускоряет выздоровление больных. Профилактическая </a:t>
            </a:r>
            <a:r>
              <a:rPr lang="ru-RU" dirty="0" err="1"/>
              <a:t>аэроионизация</a:t>
            </a:r>
            <a:r>
              <a:rPr lang="ru-RU" dirty="0"/>
              <a:t> замедляет развитие атеросклероза, предотвращает сердечно-сосудистые катастрофы, укрепляет здоровье и продлевает жизнь</a:t>
            </a:r>
            <a:r>
              <a:rPr lang="ru-RU" dirty="0" smtClean="0"/>
              <a:t>.</a:t>
            </a:r>
          </a:p>
          <a:p>
            <a:pPr algn="just"/>
            <a:r>
              <a:rPr lang="ru-RU" dirty="0" err="1"/>
              <a:t>Аэроионопрофилактика</a:t>
            </a:r>
            <a:r>
              <a:rPr lang="ru-RU" dirty="0"/>
              <a:t> проводится но тем же методикам и с использованием тех же аэроионизаторов, что и аэроионотерапия. Профилактическая доза должна быть в 10 раз меньше лечебной и составляет 2 биологические единицы </a:t>
            </a:r>
            <a:r>
              <a:rPr lang="ru-RU" dirty="0" err="1"/>
              <a:t>аэроионизации</a:t>
            </a:r>
            <a:r>
              <a:rPr lang="ru-RU" dirty="0"/>
              <a:t> (1 БЕА составляет 8 х 109 аэроионов). Зная производительность аэроионизаторов, которая указывается в паспорте к аппарату, легко рассчитать продолжительность процедуры в конкретных условиях ее проведения, необходимую для получения профилактической дозы. При этом оптимальной концентрацией </a:t>
            </a:r>
            <a:r>
              <a:rPr lang="ru-RU" dirty="0" err="1"/>
              <a:t>аэроиоиов</a:t>
            </a:r>
            <a:r>
              <a:rPr lang="ru-RU" dirty="0"/>
              <a:t> в воздухе считается 104 — 103 в 1 см3. Такая концентрация отрицательных аэроионов обычно определяется в воздухе за городом и считается </a:t>
            </a:r>
            <a:r>
              <a:rPr lang="ru-RU" dirty="0" err="1"/>
              <a:t>оздоравливающей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351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192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184"/>
            <a:ext cx="7620000" cy="1143000"/>
          </a:xfrm>
        </p:spPr>
        <p:txBody>
          <a:bodyPr/>
          <a:lstStyle/>
          <a:p>
            <a:r>
              <a:rPr lang="ru-RU" sz="2800" b="1" dirty="0"/>
              <a:t>Нормируемые показатели аэроионного состава воздуха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8064896" cy="5420072"/>
          </a:xfrm>
        </p:spPr>
        <p:txBody>
          <a:bodyPr>
            <a:normAutofit fontScale="32500" lnSpcReduction="20000"/>
          </a:bodyPr>
          <a:lstStyle/>
          <a:p>
            <a:pPr marL="114300" indent="0" algn="just">
              <a:buNone/>
            </a:pPr>
            <a:r>
              <a:rPr lang="ru-RU" sz="2800" dirty="0" smtClean="0"/>
              <a:t> </a:t>
            </a:r>
            <a:r>
              <a:rPr lang="ru-RU" sz="6700" dirty="0"/>
              <a:t>Аэроионный состав воздуха устанавливается в зависимости от процессов ионизации и </a:t>
            </a:r>
            <a:r>
              <a:rPr lang="ru-RU" sz="6700" dirty="0" err="1"/>
              <a:t>деионизации</a:t>
            </a:r>
            <a:r>
              <a:rPr lang="ru-RU" sz="6700" dirty="0"/>
              <a:t>.</a:t>
            </a:r>
          </a:p>
          <a:p>
            <a:pPr marL="114300" indent="0" algn="just">
              <a:buNone/>
            </a:pPr>
            <a:r>
              <a:rPr lang="ru-RU" sz="6700" dirty="0" smtClean="0"/>
              <a:t>Нормируемыми </a:t>
            </a:r>
            <a:r>
              <a:rPr lang="ru-RU" sz="6700" dirty="0"/>
              <a:t>показателями аэроионного состава воздуха производственных и общественных помещений являются:</a:t>
            </a:r>
          </a:p>
          <a:p>
            <a:pPr marL="114300" indent="0" algn="just">
              <a:buNone/>
            </a:pPr>
            <a:r>
              <a:rPr lang="ru-RU" sz="6700" dirty="0" smtClean="0"/>
              <a:t>- </a:t>
            </a:r>
            <a:r>
              <a:rPr lang="ru-RU" sz="6700" dirty="0"/>
              <a:t>концентрации аэроионов (минимально допустимая и максимально допустимая) обеих полярностей </a:t>
            </a:r>
            <a:r>
              <a:rPr lang="ru-RU" sz="6700" dirty="0" err="1"/>
              <a:t>ро</a:t>
            </a:r>
            <a:r>
              <a:rPr lang="ru-RU" sz="6700" dirty="0"/>
              <a:t>+, </a:t>
            </a:r>
            <a:r>
              <a:rPr lang="ru-RU" sz="6700" dirty="0" err="1"/>
              <a:t>ро</a:t>
            </a:r>
            <a:r>
              <a:rPr lang="ru-RU" sz="6700" dirty="0"/>
              <a:t>-, определяемые как количество аэроионов в одном кубическом сантиметре воздуха (ион/см3);</a:t>
            </a:r>
          </a:p>
          <a:p>
            <a:pPr marL="114300" indent="0" algn="just">
              <a:buNone/>
            </a:pPr>
            <a:r>
              <a:rPr lang="ru-RU" sz="6700" dirty="0" smtClean="0"/>
              <a:t>- </a:t>
            </a:r>
            <a:r>
              <a:rPr lang="ru-RU" sz="6700" dirty="0"/>
              <a:t>коэффициент </a:t>
            </a:r>
            <a:r>
              <a:rPr lang="ru-RU" sz="6700" dirty="0" err="1"/>
              <a:t>униполярности</a:t>
            </a:r>
            <a:r>
              <a:rPr lang="ru-RU" sz="6700" dirty="0"/>
              <a:t> У (минимально допустимый и максимально допустимый), определяемый, как отношение концентрации аэроионов положительной полярности к концентрации аэроионов отрицательной полярности</a:t>
            </a:r>
            <a:r>
              <a:rPr lang="ru-RU" sz="6700" dirty="0" smtClean="0"/>
              <a:t>.</a:t>
            </a:r>
            <a:endParaRPr lang="ru-RU" sz="6700" dirty="0"/>
          </a:p>
        </p:txBody>
      </p:sp>
    </p:spTree>
    <p:extLst>
      <p:ext uri="{BB962C8B-B14F-4D97-AF65-F5344CB8AC3E}">
        <p14:creationId xmlns:p14="http://schemas.microsoft.com/office/powerpoint/2010/main" val="24385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sz="3200" dirty="0" smtClean="0"/>
              <a:t>Минимально </a:t>
            </a:r>
            <a:r>
              <a:rPr lang="ru-RU" sz="3200" dirty="0"/>
              <a:t>и максимально допустимые значения нормируемых показателей определяют диапазоны концентраций аэроионов обеих полярностей и коэффициента </a:t>
            </a:r>
            <a:r>
              <a:rPr lang="ru-RU" sz="3200" dirty="0" err="1"/>
              <a:t>униполярности</a:t>
            </a:r>
            <a:r>
              <a:rPr lang="ru-RU" sz="3200" dirty="0"/>
              <a:t>, отклонения от которых могут привести к неблагоприятным последствиям для здоровья человека.</a:t>
            </a:r>
          </a:p>
          <a:p>
            <a:pPr marL="114300" indent="0" algn="just">
              <a:buNone/>
            </a:pPr>
            <a:r>
              <a:rPr lang="ru-RU" sz="3200" dirty="0" smtClean="0"/>
              <a:t>Значения </a:t>
            </a:r>
            <a:r>
              <a:rPr lang="ru-RU" sz="3200" dirty="0"/>
              <a:t>нормируемых показателей концентраций аэроионов и коэффициента </a:t>
            </a:r>
            <a:r>
              <a:rPr lang="ru-RU" sz="3200" dirty="0" err="1"/>
              <a:t>униполярности</a:t>
            </a:r>
            <a:r>
              <a:rPr lang="ru-RU" sz="3200" dirty="0"/>
              <a:t> приведены в таблице.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267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2280" y="188640"/>
            <a:ext cx="1090464" cy="922114"/>
          </a:xfrm>
        </p:spPr>
        <p:txBody>
          <a:bodyPr/>
          <a:lstStyle/>
          <a:p>
            <a:r>
              <a:rPr lang="ru-RU" sz="1800" dirty="0"/>
              <a:t>Таблица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7848872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2852936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2.5. В зонах дыхания персонала на рабочих местах, где имеются источники электростатических полей (</a:t>
            </a:r>
            <a:r>
              <a:rPr lang="ru-RU" dirty="0" err="1" smtClean="0"/>
              <a:t>видеодисплейные</a:t>
            </a:r>
            <a:r>
              <a:rPr lang="ru-RU" dirty="0" smtClean="0"/>
              <a:t> терминалы или другие виды оргтехники) допускается отсутствие аэроионов положительной полярности.</a:t>
            </a:r>
          </a:p>
          <a:p>
            <a:endParaRPr lang="ru-RU" dirty="0" smtClean="0"/>
          </a:p>
          <a:p>
            <a:r>
              <a:rPr lang="ru-RU" dirty="0" smtClean="0"/>
              <a:t>2.6. Степени вредности отклонений от означенных диапазонов концентрации аэроионов и коэффициента </a:t>
            </a:r>
            <a:r>
              <a:rPr lang="ru-RU" dirty="0" err="1" smtClean="0"/>
              <a:t>униполярности</a:t>
            </a:r>
            <a:r>
              <a:rPr lang="ru-RU" dirty="0" smtClean="0"/>
              <a:t> определяются в соответствии с классификацией условий труда по аэроионному составу воздуха.</a:t>
            </a:r>
          </a:p>
          <a:p>
            <a:endParaRPr lang="ru-RU" dirty="0" smtClean="0"/>
          </a:p>
          <a:p>
            <a:r>
              <a:rPr lang="ru-RU" dirty="0" smtClean="0"/>
              <a:t>2.7. В лечебных целях могут применяться другие показатели аэроионного состава воздуха, если это предусмотрено утвержденными в установленном порядке методиками лечения или применения аэроионизаторов.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043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34082"/>
          </a:xfrm>
        </p:spPr>
        <p:txBody>
          <a:bodyPr/>
          <a:lstStyle/>
          <a:p>
            <a:r>
              <a:rPr lang="ru-RU" sz="2400" b="1" dirty="0" smtClean="0"/>
              <a:t>Требования </a:t>
            </a:r>
            <a:r>
              <a:rPr lang="ru-RU" sz="2400" b="1" dirty="0"/>
              <a:t>к проведению контроля аэроионного состава воздуха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028700"/>
            <a:ext cx="7620000" cy="4800600"/>
          </a:xfrm>
        </p:spPr>
        <p:txBody>
          <a:bodyPr>
            <a:normAutofit fontScale="62500" lnSpcReduction="20000"/>
          </a:bodyPr>
          <a:lstStyle/>
          <a:p>
            <a:pPr marL="114300" indent="0" algn="just">
              <a:buNone/>
            </a:pPr>
            <a:r>
              <a:rPr lang="ru-RU" dirty="0" smtClean="0"/>
              <a:t>	</a:t>
            </a:r>
            <a:r>
              <a:rPr lang="ru-RU" sz="3400" dirty="0" smtClean="0"/>
              <a:t>Контроль </a:t>
            </a:r>
            <a:r>
              <a:rPr lang="ru-RU" sz="3400" dirty="0"/>
              <a:t>аэроионного состава воздуха осуществляется в следующих </a:t>
            </a:r>
            <a:r>
              <a:rPr lang="ru-RU" sz="3000" dirty="0"/>
              <a:t>случаях:</a:t>
            </a:r>
          </a:p>
          <a:p>
            <a:pPr marL="114300" indent="0" algn="just">
              <a:buNone/>
            </a:pPr>
            <a:r>
              <a:rPr lang="ru-RU" sz="3000" dirty="0" smtClean="0"/>
              <a:t>- </a:t>
            </a:r>
            <a:r>
              <a:rPr lang="ru-RU" sz="3000" dirty="0"/>
              <a:t>в порядке планового контроля не реже одного раза в год;</a:t>
            </a:r>
          </a:p>
          <a:p>
            <a:pPr marL="114300" indent="0" algn="just">
              <a:buNone/>
            </a:pPr>
            <a:r>
              <a:rPr lang="ru-RU" sz="3000" dirty="0" smtClean="0"/>
              <a:t>- </a:t>
            </a:r>
            <a:r>
              <a:rPr lang="ru-RU" sz="3000" dirty="0"/>
              <a:t>при аттестации рабочих мест;</a:t>
            </a:r>
          </a:p>
          <a:p>
            <a:pPr marL="114300" indent="0" algn="just">
              <a:buNone/>
            </a:pPr>
            <a:r>
              <a:rPr lang="ru-RU" sz="3000" dirty="0" smtClean="0"/>
              <a:t>- </a:t>
            </a:r>
            <a:r>
              <a:rPr lang="ru-RU" sz="3000" dirty="0"/>
              <a:t>при вводе в эксплуатацию рабочих мест в помещениях, перечисленных в пункте 1.2. Санитарных правил;</a:t>
            </a:r>
          </a:p>
          <a:p>
            <a:pPr marL="114300" indent="0" algn="just">
              <a:buNone/>
            </a:pPr>
            <a:r>
              <a:rPr lang="ru-RU" sz="3000" dirty="0" smtClean="0"/>
              <a:t>- </a:t>
            </a:r>
            <a:r>
              <a:rPr lang="ru-RU" sz="3000" dirty="0"/>
              <a:t>при вводе в эксплуатацию оборудования либо материалов, способных создавать или накапливать электростатический заряд (включая </a:t>
            </a:r>
            <a:r>
              <a:rPr lang="ru-RU" sz="3000" dirty="0" err="1"/>
              <a:t>видеодисплейные</a:t>
            </a:r>
            <a:r>
              <a:rPr lang="ru-RU" sz="3000" dirty="0"/>
              <a:t> терминалы и прочие виды оргтехники);</a:t>
            </a:r>
          </a:p>
          <a:p>
            <a:pPr marL="114300" indent="0" algn="just">
              <a:buNone/>
            </a:pPr>
            <a:r>
              <a:rPr lang="ru-RU" sz="3000" dirty="0" smtClean="0"/>
              <a:t>- </a:t>
            </a:r>
            <a:r>
              <a:rPr lang="ru-RU" sz="3000" dirty="0"/>
              <a:t>при оснащении рабочих мест аэроионизаторами или </a:t>
            </a:r>
            <a:r>
              <a:rPr lang="ru-RU" sz="3000" dirty="0" err="1"/>
              <a:t>деионизаторами</a:t>
            </a:r>
            <a:r>
              <a:rPr lang="ru-RU" sz="3000" dirty="0"/>
              <a:t>.</a:t>
            </a:r>
          </a:p>
          <a:p>
            <a:pPr marL="114300" indent="0" algn="just">
              <a:buNone/>
            </a:pPr>
            <a:r>
              <a:rPr lang="ru-RU" sz="3000" dirty="0"/>
              <a:t>	</a:t>
            </a:r>
            <a:r>
              <a:rPr lang="ru-RU" sz="3000" dirty="0" smtClean="0"/>
              <a:t> </a:t>
            </a:r>
            <a:r>
              <a:rPr lang="ru-RU" sz="3000" dirty="0"/>
              <a:t>Проведение контроля аэроионного состава воздуха помещений следует осуществлять непосредственно на рабочих местах в зонах дыхания персонала и в соответствии с утвержденными в установленном порядке методиками контроля.</a:t>
            </a:r>
          </a:p>
        </p:txBody>
      </p:sp>
    </p:spTree>
    <p:extLst>
      <p:ext uri="{BB962C8B-B14F-4D97-AF65-F5344CB8AC3E}">
        <p14:creationId xmlns:p14="http://schemas.microsoft.com/office/powerpoint/2010/main" val="162002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78098"/>
          </a:xfrm>
        </p:spPr>
        <p:txBody>
          <a:bodyPr/>
          <a:lstStyle/>
          <a:p>
            <a:r>
              <a:rPr lang="ru-RU" sz="2000" b="1" dirty="0" smtClean="0"/>
              <a:t>Требования </a:t>
            </a:r>
            <a:r>
              <a:rPr lang="ru-RU" sz="2000" b="1" dirty="0"/>
              <a:t>к способам и средствам нормализации аэроионного </a:t>
            </a:r>
            <a:r>
              <a:rPr lang="ru-RU" sz="2000" b="1" dirty="0" smtClean="0"/>
              <a:t>состава воздуха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ru-RU" dirty="0" smtClean="0"/>
              <a:t>. </a:t>
            </a:r>
            <a:r>
              <a:rPr lang="ru-RU" dirty="0"/>
              <a:t>Если в результате контроля аэроионного состава воздуха выявляется его несоответствие нормированным показателям, рекомендуется осуществление его нормализации.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 smtClean="0"/>
              <a:t> </a:t>
            </a:r>
            <a:r>
              <a:rPr lang="ru-RU" dirty="0"/>
              <a:t>Осуществление нормализации аэроионного состава воздуха рекомендуется производить на протяжении всего времени пребывания человека на рабочем месте.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 smtClean="0"/>
              <a:t>. </a:t>
            </a:r>
            <a:r>
              <a:rPr lang="ru-RU" dirty="0"/>
              <a:t>Для нормализации аэроионного состава воздуха следует применять соответствующие, прошедшие санитарно-эпидемиологическую оценку и имеющие действующее санитарно-эпидемиологическое заключение аэроионизаторы или </a:t>
            </a:r>
            <a:r>
              <a:rPr lang="ru-RU" dirty="0" err="1"/>
              <a:t>деионизаторы</a:t>
            </a:r>
            <a:r>
              <a:rPr lang="ru-RU" dirty="0"/>
              <a:t>, предназначенные для использования в санитарно-гигиенических целях.</a:t>
            </a:r>
          </a:p>
          <a:p>
            <a:endParaRPr lang="ru-RU" dirty="0"/>
          </a:p>
          <a:p>
            <a:pPr marL="114300" indent="0">
              <a:buNone/>
            </a:pPr>
            <a:r>
              <a:rPr lang="ru-RU" dirty="0" smtClean="0"/>
              <a:t>. </a:t>
            </a:r>
            <a:r>
              <a:rPr lang="ru-RU" dirty="0"/>
              <a:t>Санитарно-эпидемиологическая оценка и эксплуатация аэроионизаторов и </a:t>
            </a:r>
            <a:r>
              <a:rPr lang="ru-RU" dirty="0" err="1"/>
              <a:t>деионизаторов</a:t>
            </a:r>
            <a:r>
              <a:rPr lang="ru-RU" dirty="0"/>
              <a:t> осуществляются в установленном порядке.</a:t>
            </a:r>
          </a:p>
        </p:txBody>
      </p:sp>
    </p:spTree>
    <p:extLst>
      <p:ext uri="{BB962C8B-B14F-4D97-AF65-F5344CB8AC3E}">
        <p14:creationId xmlns:p14="http://schemas.microsoft.com/office/powerpoint/2010/main" val="329355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492896"/>
            <a:ext cx="3384376" cy="100811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739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186</TotalTime>
  <Words>1183</Words>
  <Application>Microsoft Office PowerPoint</Application>
  <PresentationFormat>Экран (4:3)</PresentationFormat>
  <Paragraphs>61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Соседство</vt:lpstr>
      <vt:lpstr>              Аэроионы               Аэроионопрофилактика  ФИЗИЧЕСКИЕ ФАКТОРЫ ПРОИЗВОДСТВЕННОЙ СРЕДЫ ГИГИЕНИЧЕСКИЕ ТРЕБОВАНИЯ К АЭРОИОННОМУ СОСТАВУ ВОЗДУХА ПРОИЗВОДСТВЕННЫХ И ОБЩЕСТВЕННЫХ ПОМЕЩЕНИЙ </vt:lpstr>
      <vt:lpstr>Аэроионы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Аэроионопрофилактика</vt:lpstr>
      <vt:lpstr>Аэроионопрофилактика</vt:lpstr>
      <vt:lpstr>Презентация PowerPoint</vt:lpstr>
      <vt:lpstr>Презентация PowerPoint</vt:lpstr>
      <vt:lpstr>Нормируемые показатели аэроионного состава воздуха</vt:lpstr>
      <vt:lpstr>Презентация PowerPoint</vt:lpstr>
      <vt:lpstr>Таблица</vt:lpstr>
      <vt:lpstr>Требования к проведению контроля аэроионного состава воздуха</vt:lpstr>
      <vt:lpstr>Требования к способам и средствам нормализации аэроионного состава воздуха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Аэроионы ФИЗИЧЕСКИЕ ФАКТОРЫ ПРОИЗВОДСТВЕННОЙ СРЕДЫ ГИГИЕНИЧЕСКИЕ ТРЕБОВАНИЯ К АЭРОИОННОМУ СОСТАВУ ВОЗДУХА ПРОИЗВОДСТВЕННЫХ И ОБЩЕСТВЕННЫХ ПОМЕЩЕНИЙ</dc:title>
  <dc:creator>Elena</dc:creator>
  <cp:lastModifiedBy>Пользователь Windows</cp:lastModifiedBy>
  <cp:revision>17</cp:revision>
  <dcterms:created xsi:type="dcterms:W3CDTF">2018-10-09T13:20:19Z</dcterms:created>
  <dcterms:modified xsi:type="dcterms:W3CDTF">2020-09-16T13:02:18Z</dcterms:modified>
</cp:coreProperties>
</file>