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10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3"/>
  </p:notesMasterIdLst>
  <p:handoutMasterIdLst>
    <p:handoutMasterId r:id="rId24"/>
  </p:handoutMasterIdLst>
  <p:sldIdLst>
    <p:sldId id="256" r:id="rId2"/>
    <p:sldId id="303" r:id="rId3"/>
    <p:sldId id="294" r:id="rId4"/>
    <p:sldId id="291" r:id="rId5"/>
    <p:sldId id="292" r:id="rId6"/>
    <p:sldId id="278" r:id="rId7"/>
    <p:sldId id="293" r:id="rId8"/>
    <p:sldId id="266" r:id="rId9"/>
    <p:sldId id="299" r:id="rId10"/>
    <p:sldId id="300" r:id="rId11"/>
    <p:sldId id="301" r:id="rId12"/>
    <p:sldId id="302" r:id="rId13"/>
    <p:sldId id="295" r:id="rId14"/>
    <p:sldId id="296" r:id="rId15"/>
    <p:sldId id="297" r:id="rId16"/>
    <p:sldId id="298" r:id="rId17"/>
    <p:sldId id="273" r:id="rId18"/>
    <p:sldId id="304" r:id="rId19"/>
    <p:sldId id="289" r:id="rId20"/>
    <p:sldId id="284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6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бюджет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Лист1!$B$1:$G$1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Лист1!$B$2:$G$2</c:f>
              <c:numCache>
                <c:formatCode>General</c:formatCode>
                <c:ptCount val="6"/>
                <c:pt idx="0">
                  <c:v>450</c:v>
                </c:pt>
                <c:pt idx="1">
                  <c:v>480</c:v>
                </c:pt>
                <c:pt idx="2">
                  <c:v>495</c:v>
                </c:pt>
                <c:pt idx="3">
                  <c:v>398</c:v>
                </c:pt>
                <c:pt idx="4">
                  <c:v>444</c:v>
                </c:pt>
                <c:pt idx="5">
                  <c:v>488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коммерция</c:v>
                </c:pt>
              </c:strCache>
            </c:strRef>
          </c:tx>
          <c:spPr>
            <a:solidFill>
              <a:srgbClr val="FFC000"/>
            </a:solidFill>
            <a:ln>
              <a:solidFill>
                <a:schemeClr val="tx1"/>
              </a:solidFill>
            </a:ln>
          </c:spPr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Лист1!$B$1:$G$1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Лист1!$B$3:$G$3</c:f>
              <c:numCache>
                <c:formatCode>General</c:formatCode>
                <c:ptCount val="6"/>
                <c:pt idx="0">
                  <c:v>766</c:v>
                </c:pt>
                <c:pt idx="1">
                  <c:v>698</c:v>
                </c:pt>
                <c:pt idx="2">
                  <c:v>841</c:v>
                </c:pt>
                <c:pt idx="3">
                  <c:v>699</c:v>
                </c:pt>
                <c:pt idx="4">
                  <c:v>255</c:v>
                </c:pt>
                <c:pt idx="5">
                  <c:v>708</c:v>
                </c:pt>
              </c:numCache>
            </c:numRef>
          </c:val>
        </c:ser>
        <c:overlap val="100"/>
        <c:axId val="103732352"/>
        <c:axId val="108120320"/>
      </c:barChart>
      <c:catAx>
        <c:axId val="10373235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Arial Black" pitchFamily="34" charset="0"/>
              </a:defRPr>
            </a:pPr>
            <a:endParaRPr lang="ru-RU"/>
          </a:p>
        </c:txPr>
        <c:crossAx val="108120320"/>
        <c:crosses val="autoZero"/>
        <c:auto val="1"/>
        <c:lblAlgn val="ctr"/>
        <c:lblOffset val="100"/>
      </c:catAx>
      <c:valAx>
        <c:axId val="10812032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03732352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400">
              <a:latin typeface="Arial Black" pitchFamily="34" charset="0"/>
            </a:defRPr>
          </a:pPr>
          <a:endParaRPr lang="ru-RU"/>
        </a:p>
      </c:txPr>
    </c:legend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>
              <a:latin typeface="Arial Black" pitchFamily="34" charset="0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Лист2!$B$1</c:f>
              <c:strCache>
                <c:ptCount val="1"/>
                <c:pt idx="0">
                  <c:v>Лечебное дело</c:v>
                </c:pt>
              </c:strCache>
            </c:strRef>
          </c:tx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Лист2!$A$2:$A$4</c:f>
              <c:strCache>
                <c:ptCount val="3"/>
                <c:pt idx="0">
                  <c:v>целевой прием</c:v>
                </c:pt>
                <c:pt idx="1">
                  <c:v>квота</c:v>
                </c:pt>
                <c:pt idx="2">
                  <c:v>общий конкурс</c:v>
                </c:pt>
              </c:strCache>
            </c:strRef>
          </c:cat>
          <c:val>
            <c:numRef>
              <c:f>Лист2!$B$2:$B$4</c:f>
              <c:numCache>
                <c:formatCode>General</c:formatCode>
                <c:ptCount val="3"/>
                <c:pt idx="0">
                  <c:v>134</c:v>
                </c:pt>
                <c:pt idx="1">
                  <c:v>21</c:v>
                </c:pt>
                <c:pt idx="2">
                  <c:v>65</c:v>
                </c:pt>
              </c:numCache>
            </c:numRef>
          </c:val>
        </c:ser>
      </c:pie3DChart>
    </c:plotArea>
    <c:legend>
      <c:legendPos val="l"/>
      <c:layout/>
      <c:txPr>
        <a:bodyPr/>
        <a:lstStyle/>
        <a:p>
          <a:pPr>
            <a:defRPr sz="1200">
              <a:latin typeface="Arial Black" pitchFamily="34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sz="1600" dirty="0">
                <a:latin typeface="Arial Black" pitchFamily="34" charset="0"/>
              </a:rPr>
              <a:t>Педиатрия</a:t>
            </a:r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Лист3!$B$1</c:f>
              <c:strCache>
                <c:ptCount val="1"/>
                <c:pt idx="0">
                  <c:v>Педиатрия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Лист3!$A$2:$A$4</c:f>
              <c:strCache>
                <c:ptCount val="3"/>
                <c:pt idx="0">
                  <c:v>целевой прием</c:v>
                </c:pt>
                <c:pt idx="1">
                  <c:v>квота</c:v>
                </c:pt>
                <c:pt idx="2">
                  <c:v>общий конкурс</c:v>
                </c:pt>
              </c:strCache>
            </c:strRef>
          </c:cat>
          <c:val>
            <c:numRef>
              <c:f>Лист3!$B$2:$B$4</c:f>
              <c:numCache>
                <c:formatCode>General</c:formatCode>
                <c:ptCount val="3"/>
                <c:pt idx="0">
                  <c:v>96</c:v>
                </c:pt>
                <c:pt idx="1">
                  <c:v>3</c:v>
                </c:pt>
                <c:pt idx="2">
                  <c:v>51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>
              <a:latin typeface="Arial Black" pitchFamily="34" charset="0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Лист4!$B$1</c:f>
              <c:strCache>
                <c:ptCount val="1"/>
                <c:pt idx="0">
                  <c:v>Стоматология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Лист4!$A$2:$A$4</c:f>
              <c:strCache>
                <c:ptCount val="3"/>
                <c:pt idx="0">
                  <c:v>целевой прием</c:v>
                </c:pt>
                <c:pt idx="1">
                  <c:v>квота</c:v>
                </c:pt>
                <c:pt idx="2">
                  <c:v>общий конкурс</c:v>
                </c:pt>
              </c:strCache>
            </c:strRef>
          </c:cat>
          <c:val>
            <c:numRef>
              <c:f>Лист4!$B$2:$B$4</c:f>
              <c:numCache>
                <c:formatCode>General</c:formatCode>
                <c:ptCount val="3"/>
                <c:pt idx="0">
                  <c:v>10</c:v>
                </c:pt>
                <c:pt idx="1">
                  <c:v>2</c:v>
                </c:pt>
                <c:pt idx="2">
                  <c:v>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600">
              <a:latin typeface="Arial Black" pitchFamily="34" charset="0"/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Лист5!$B$1</c:f>
              <c:strCache>
                <c:ptCount val="1"/>
                <c:pt idx="0">
                  <c:v>Мед-проф.дело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Lbls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Лист5!$A$2:$A$4</c:f>
              <c:strCache>
                <c:ptCount val="3"/>
                <c:pt idx="0">
                  <c:v>целевой прием</c:v>
                </c:pt>
                <c:pt idx="1">
                  <c:v>квота</c:v>
                </c:pt>
                <c:pt idx="2">
                  <c:v>общий конкурс</c:v>
                </c:pt>
              </c:strCache>
            </c:strRef>
          </c:cat>
          <c:val>
            <c:numRef>
              <c:f>Лист5!$B$2:$B$4</c:f>
              <c:numCache>
                <c:formatCode>General</c:formatCode>
                <c:ptCount val="3"/>
                <c:pt idx="0">
                  <c:v>5</c:v>
                </c:pt>
                <c:pt idx="1">
                  <c:v>0</c:v>
                </c:pt>
                <c:pt idx="2">
                  <c:v>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Arial Black" pitchFamily="34" charset="0"/>
              </a:rPr>
              <a:t>целевой прием</a:t>
            </a:r>
          </a:p>
        </c:rich>
      </c:tx>
      <c:layout/>
    </c:title>
    <c:plotArea>
      <c:layout/>
      <c:lineChart>
        <c:grouping val="stacked"/>
        <c:ser>
          <c:idx val="0"/>
          <c:order val="0"/>
          <c:tx>
            <c:strRef>
              <c:f>Лист12!$A$2</c:f>
              <c:strCache>
                <c:ptCount val="1"/>
                <c:pt idx="0">
                  <c:v>целевой прием</c:v>
                </c:pt>
              </c:strCache>
            </c:strRef>
          </c:tx>
          <c:dLbls>
            <c:dLbl>
              <c:idx val="0"/>
              <c:layout>
                <c:manualLayout>
                  <c:x val="-1.2962872234198437E-2"/>
                  <c:y val="-2.9090705481421907E-2"/>
                </c:manualLayout>
              </c:layout>
              <c:showVal val="1"/>
            </c:dLbl>
            <c:dLbl>
              <c:idx val="3"/>
              <c:layout>
                <c:manualLayout>
                  <c:x val="0"/>
                  <c:y val="-1.3888888888888897E-2"/>
                </c:manualLayout>
              </c:layout>
              <c:showVal val="1"/>
            </c:dLbl>
            <c:dLbl>
              <c:idx val="4"/>
              <c:layout>
                <c:manualLayout>
                  <c:x val="-3.888888888888889E-2"/>
                  <c:y val="5.0925925925925861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Лист12!$B$1:$F$1</c:f>
              <c:strCache>
                <c:ptCount val="5"/>
                <c:pt idx="0">
                  <c:v>Лечебное дело</c:v>
                </c:pt>
                <c:pt idx="1">
                  <c:v>Педиатрия</c:v>
                </c:pt>
                <c:pt idx="2">
                  <c:v>Стоматология</c:v>
                </c:pt>
                <c:pt idx="3">
                  <c:v>Фармация</c:v>
                </c:pt>
                <c:pt idx="4">
                  <c:v>Мед-проф.дело</c:v>
                </c:pt>
              </c:strCache>
            </c:strRef>
          </c:cat>
          <c:val>
            <c:numRef>
              <c:f>Лист12!$B$2:$F$2</c:f>
              <c:numCache>
                <c:formatCode>General</c:formatCode>
                <c:ptCount val="5"/>
                <c:pt idx="0">
                  <c:v>72.19</c:v>
                </c:pt>
                <c:pt idx="1">
                  <c:v>67.22</c:v>
                </c:pt>
                <c:pt idx="2">
                  <c:v>71.63</c:v>
                </c:pt>
                <c:pt idx="3">
                  <c:v>66.33</c:v>
                </c:pt>
                <c:pt idx="4">
                  <c:v>63.87</c:v>
                </c:pt>
              </c:numCache>
            </c:numRef>
          </c:val>
        </c:ser>
        <c:marker val="1"/>
        <c:axId val="62214912"/>
        <c:axId val="62227200"/>
      </c:lineChart>
      <c:catAx>
        <c:axId val="6221491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 b="1">
                <a:latin typeface="Arial Rounded MT Bold" pitchFamily="34" charset="0"/>
              </a:defRPr>
            </a:pPr>
            <a:endParaRPr lang="ru-RU"/>
          </a:p>
        </c:txPr>
        <c:crossAx val="62227200"/>
        <c:crosses val="autoZero"/>
        <c:auto val="1"/>
        <c:lblAlgn val="ctr"/>
        <c:lblOffset val="100"/>
      </c:catAx>
      <c:valAx>
        <c:axId val="6222720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2214912"/>
        <c:crosses val="autoZero"/>
        <c:crossBetween val="between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Arial Black" pitchFamily="34" charset="0"/>
              </a:rPr>
              <a:t>Квота приема лиц, имеющих особое право</a:t>
            </a:r>
          </a:p>
        </c:rich>
      </c:tx>
      <c:layout>
        <c:manualLayout>
          <c:xMode val="edge"/>
          <c:yMode val="edge"/>
          <c:x val="7.713493113661278E-2"/>
          <c:y val="1.8327519997921919E-2"/>
        </c:manualLayout>
      </c:layout>
    </c:title>
    <c:plotArea>
      <c:layout/>
      <c:lineChart>
        <c:grouping val="stacked"/>
        <c:ser>
          <c:idx val="0"/>
          <c:order val="0"/>
          <c:tx>
            <c:strRef>
              <c:f>Лист13!$A$2</c:f>
              <c:strCache>
                <c:ptCount val="1"/>
                <c:pt idx="0">
                  <c:v>Квота приема лиц, имеющих особое право</c:v>
                </c:pt>
              </c:strCache>
            </c:strRef>
          </c:tx>
          <c:dLbls>
            <c:dLbl>
              <c:idx val="0"/>
              <c:layout>
                <c:manualLayout>
                  <c:x val="-4.1666666666666692E-2"/>
                  <c:y val="-5.5555555555555525E-2"/>
                </c:manualLayout>
              </c:layout>
              <c:showVal val="1"/>
            </c:dLbl>
            <c:dLbl>
              <c:idx val="1"/>
              <c:layout>
                <c:manualLayout>
                  <c:x val="-1.1111111111111117E-2"/>
                  <c:y val="3.7037037037037049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4.1666666666666664E-2"/>
                </c:manualLayout>
              </c:layout>
              <c:showVal val="1"/>
            </c:dLbl>
            <c:dLbl>
              <c:idx val="3"/>
              <c:layout>
                <c:manualLayout>
                  <c:x val="-2.9922849220716977E-2"/>
                  <c:y val="-5.9039147294093201E-2"/>
                </c:manualLayout>
              </c:layout>
              <c:showVal val="1"/>
            </c:dLbl>
            <c:dLbl>
              <c:idx val="4"/>
              <c:layout>
                <c:manualLayout>
                  <c:x val="-1.4906540644210254E-2"/>
                  <c:y val="-6.1760134613469714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Лист13!$B$1:$F$1</c:f>
              <c:strCache>
                <c:ptCount val="5"/>
                <c:pt idx="0">
                  <c:v>Лечебное дело</c:v>
                </c:pt>
                <c:pt idx="1">
                  <c:v>Педиатрия</c:v>
                </c:pt>
                <c:pt idx="2">
                  <c:v>Стоматология</c:v>
                </c:pt>
                <c:pt idx="3">
                  <c:v>Фармация</c:v>
                </c:pt>
                <c:pt idx="4">
                  <c:v>Кл.психология</c:v>
                </c:pt>
              </c:strCache>
            </c:strRef>
          </c:cat>
          <c:val>
            <c:numRef>
              <c:f>Лист13!$B$2:$F$2</c:f>
              <c:numCache>
                <c:formatCode>General</c:formatCode>
                <c:ptCount val="5"/>
                <c:pt idx="0">
                  <c:v>59.78</c:v>
                </c:pt>
                <c:pt idx="1">
                  <c:v>58.11</c:v>
                </c:pt>
                <c:pt idx="2">
                  <c:v>77.5</c:v>
                </c:pt>
                <c:pt idx="3">
                  <c:v>76.67</c:v>
                </c:pt>
                <c:pt idx="4">
                  <c:v>70.67</c:v>
                </c:pt>
              </c:numCache>
            </c:numRef>
          </c:val>
        </c:ser>
        <c:marker val="1"/>
        <c:axId val="102445056"/>
        <c:axId val="103743872"/>
      </c:lineChart>
      <c:catAx>
        <c:axId val="102445056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latin typeface="Arial Rounded MT Bold" pitchFamily="34" charset="0"/>
              </a:defRPr>
            </a:pPr>
            <a:endParaRPr lang="ru-RU"/>
          </a:p>
        </c:txPr>
        <c:crossAx val="103743872"/>
        <c:crosses val="autoZero"/>
        <c:auto val="1"/>
        <c:lblAlgn val="ctr"/>
        <c:lblOffset val="100"/>
      </c:catAx>
      <c:valAx>
        <c:axId val="10374387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02445056"/>
        <c:crosses val="autoZero"/>
        <c:crossBetween val="between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>
                <a:latin typeface="Arial Black" pitchFamily="34" charset="0"/>
              </a:rPr>
              <a:t>общий конкурс</a:t>
            </a:r>
          </a:p>
        </c:rich>
      </c:tx>
      <c:layout/>
    </c:title>
    <c:plotArea>
      <c:layout/>
      <c:lineChart>
        <c:grouping val="stacked"/>
        <c:ser>
          <c:idx val="0"/>
          <c:order val="0"/>
          <c:tx>
            <c:strRef>
              <c:f>Лист15!$A$2</c:f>
              <c:strCache>
                <c:ptCount val="1"/>
                <c:pt idx="0">
                  <c:v>общий конкурс</c:v>
                </c:pt>
              </c:strCache>
            </c:strRef>
          </c:tx>
          <c:dLbls>
            <c:dLbl>
              <c:idx val="0"/>
              <c:layout>
                <c:manualLayout>
                  <c:x val="-6.4646012180937422E-3"/>
                  <c:y val="-2.2503406519608974E-2"/>
                </c:manualLayout>
              </c:layout>
              <c:showVal val="1"/>
            </c:dLbl>
            <c:dLbl>
              <c:idx val="1"/>
              <c:layout>
                <c:manualLayout>
                  <c:x val="-4.8484509135703182E-3"/>
                  <c:y val="3.3755109779413456E-2"/>
                </c:manualLayout>
              </c:layout>
              <c:showVal val="1"/>
            </c:dLbl>
            <c:dLbl>
              <c:idx val="2"/>
              <c:layout>
                <c:manualLayout>
                  <c:x val="3.2323006090468785E-3"/>
                  <c:y val="-4.219388722426682E-2"/>
                </c:manualLayout>
              </c:layout>
              <c:showVal val="1"/>
            </c:dLbl>
            <c:dLbl>
              <c:idx val="3"/>
              <c:layout>
                <c:manualLayout>
                  <c:x val="-3.8787607308562545E-2"/>
                  <c:y val="4.219388722426682E-2"/>
                </c:manualLayout>
              </c:layout>
              <c:showVal val="1"/>
            </c:dLbl>
            <c:dLbl>
              <c:idx val="4"/>
              <c:layout>
                <c:manualLayout>
                  <c:x val="-4.6868358831179742E-2"/>
                  <c:y val="-4.781973885416909E-2"/>
                </c:manualLayout>
              </c:layout>
              <c:showVal val="1"/>
            </c:dLbl>
            <c:dLbl>
              <c:idx val="5"/>
              <c:layout>
                <c:manualLayout>
                  <c:x val="-2.7474555176898469E-2"/>
                  <c:y val="-5.3445590484071284E-2"/>
                </c:manualLayout>
              </c:layout>
              <c:showVal val="1"/>
            </c:dLbl>
            <c:dLbl>
              <c:idx val="6"/>
              <c:layout>
                <c:manualLayout>
                  <c:x val="-1.6161503045234393E-2"/>
                  <c:y val="2.5316332334560095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Лист15!$B$1:$I$1</c:f>
              <c:strCache>
                <c:ptCount val="8"/>
                <c:pt idx="0">
                  <c:v>Лечебное дело</c:v>
                </c:pt>
                <c:pt idx="1">
                  <c:v>Педиатрия</c:v>
                </c:pt>
                <c:pt idx="2">
                  <c:v>Стоматология</c:v>
                </c:pt>
                <c:pt idx="3">
                  <c:v>Фармация</c:v>
                </c:pt>
                <c:pt idx="4">
                  <c:v>Мед-проф.дело</c:v>
                </c:pt>
                <c:pt idx="5">
                  <c:v>Мед.биохимия</c:v>
                </c:pt>
                <c:pt idx="6">
                  <c:v>Мед.биофизика</c:v>
                </c:pt>
                <c:pt idx="7">
                  <c:v>Кл.психология</c:v>
                </c:pt>
              </c:strCache>
            </c:strRef>
          </c:cat>
          <c:val>
            <c:numRef>
              <c:f>Лист15!$B$2:$I$2</c:f>
              <c:numCache>
                <c:formatCode>General</c:formatCode>
                <c:ptCount val="8"/>
                <c:pt idx="0">
                  <c:v>88.42</c:v>
                </c:pt>
                <c:pt idx="1">
                  <c:v>79.900000000000006</c:v>
                </c:pt>
                <c:pt idx="2">
                  <c:v>85.1</c:v>
                </c:pt>
                <c:pt idx="3">
                  <c:v>78.239999999999995</c:v>
                </c:pt>
                <c:pt idx="4">
                  <c:v>76.33</c:v>
                </c:pt>
                <c:pt idx="5">
                  <c:v>75.53</c:v>
                </c:pt>
                <c:pt idx="6">
                  <c:v>70.709999999999994</c:v>
                </c:pt>
                <c:pt idx="7">
                  <c:v>74.62</c:v>
                </c:pt>
              </c:numCache>
            </c:numRef>
          </c:val>
        </c:ser>
        <c:marker val="1"/>
        <c:axId val="153766528"/>
        <c:axId val="153803776"/>
      </c:lineChart>
      <c:catAx>
        <c:axId val="15376652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3803776"/>
        <c:crosses val="autoZero"/>
        <c:auto val="1"/>
        <c:lblAlgn val="ctr"/>
        <c:lblOffset val="100"/>
      </c:catAx>
      <c:valAx>
        <c:axId val="1538037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53766528"/>
        <c:crosses val="autoZero"/>
        <c:crossBetween val="between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>
                <a:latin typeface="Arial Black" pitchFamily="34" charset="0"/>
              </a:rPr>
              <a:t>Коммерческие </a:t>
            </a:r>
            <a:r>
              <a:rPr lang="ru-RU" dirty="0">
                <a:latin typeface="Arial Black" pitchFamily="34" charset="0"/>
              </a:rPr>
              <a:t>места</a:t>
            </a:r>
          </a:p>
        </c:rich>
      </c:tx>
      <c:layout/>
    </c:title>
    <c:plotArea>
      <c:layout/>
      <c:lineChart>
        <c:grouping val="stacked"/>
        <c:ser>
          <c:idx val="0"/>
          <c:order val="0"/>
          <c:tx>
            <c:strRef>
              <c:f>Лист16!$A$2</c:f>
              <c:strCache>
                <c:ptCount val="1"/>
                <c:pt idx="0">
                  <c:v>коммерческие места</c:v>
                </c:pt>
              </c:strCache>
            </c:strRef>
          </c:tx>
          <c:dLbls>
            <c:dLbl>
              <c:idx val="0"/>
              <c:layout>
                <c:manualLayout>
                  <c:x val="4.7618714329708475E-3"/>
                  <c:y val="2.0333961879196595E-2"/>
                </c:manualLayout>
              </c:layout>
              <c:showVal val="1"/>
            </c:dLbl>
            <c:dLbl>
              <c:idx val="1"/>
              <c:layout>
                <c:manualLayout>
                  <c:x val="-4.7618714329708475E-3"/>
                  <c:y val="-3.1953368667308933E-2"/>
                </c:manualLayout>
              </c:layout>
              <c:showVal val="1"/>
            </c:dLbl>
            <c:dLbl>
              <c:idx val="4"/>
              <c:layout>
                <c:manualLayout>
                  <c:x val="-4.7618714329708475E-3"/>
                  <c:y val="2.6143665273252768E-2"/>
                </c:manualLayout>
              </c:layout>
              <c:showVal val="1"/>
            </c:dLbl>
            <c:dLbl>
              <c:idx val="6"/>
              <c:layout>
                <c:manualLayout>
                  <c:x val="-1.5872904776569492E-3"/>
                  <c:y val="-5.2287330546505535E-2"/>
                </c:manualLayout>
              </c:layout>
              <c:showVal val="1"/>
            </c:dLbl>
            <c:dLbl>
              <c:idx val="7"/>
              <c:layout>
                <c:manualLayout>
                  <c:x val="-3.1745809553138985E-3"/>
                  <c:y val="3.7763072061365109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Лист16!$B$1:$I$1</c:f>
              <c:strCache>
                <c:ptCount val="8"/>
                <c:pt idx="0">
                  <c:v>Лечебное дело</c:v>
                </c:pt>
                <c:pt idx="1">
                  <c:v>Педиатрия</c:v>
                </c:pt>
                <c:pt idx="2">
                  <c:v>Стоматология</c:v>
                </c:pt>
                <c:pt idx="3">
                  <c:v>Фармация</c:v>
                </c:pt>
                <c:pt idx="4">
                  <c:v>Мед-проф.дело</c:v>
                </c:pt>
                <c:pt idx="5">
                  <c:v>Мед.биохимия</c:v>
                </c:pt>
                <c:pt idx="6">
                  <c:v>Мед.биофизика</c:v>
                </c:pt>
                <c:pt idx="7">
                  <c:v>Клин.психология</c:v>
                </c:pt>
              </c:strCache>
            </c:strRef>
          </c:cat>
          <c:val>
            <c:numRef>
              <c:f>Лист16!$B$2:$I$2</c:f>
              <c:numCache>
                <c:formatCode>General</c:formatCode>
                <c:ptCount val="8"/>
                <c:pt idx="0">
                  <c:v>67.59</c:v>
                </c:pt>
                <c:pt idx="1">
                  <c:v>59.94</c:v>
                </c:pt>
                <c:pt idx="2">
                  <c:v>58.76</c:v>
                </c:pt>
                <c:pt idx="3">
                  <c:v>62.18</c:v>
                </c:pt>
                <c:pt idx="4">
                  <c:v>57.93</c:v>
                </c:pt>
                <c:pt idx="5">
                  <c:v>63.33</c:v>
                </c:pt>
                <c:pt idx="6">
                  <c:v>57.5</c:v>
                </c:pt>
                <c:pt idx="7">
                  <c:v>57.76</c:v>
                </c:pt>
              </c:numCache>
            </c:numRef>
          </c:val>
        </c:ser>
        <c:marker val="1"/>
        <c:axId val="65958656"/>
        <c:axId val="65960960"/>
      </c:lineChart>
      <c:catAx>
        <c:axId val="65958656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latin typeface="Arial Rounded MT Bold" pitchFamily="34" charset="0"/>
              </a:defRPr>
            </a:pPr>
            <a:endParaRPr lang="ru-RU"/>
          </a:p>
        </c:txPr>
        <c:crossAx val="65960960"/>
        <c:crosses val="autoZero"/>
        <c:auto val="1"/>
        <c:lblAlgn val="ctr"/>
        <c:lblOffset val="100"/>
      </c:catAx>
      <c:valAx>
        <c:axId val="6596096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958656"/>
        <c:crosses val="autoZero"/>
        <c:crossBetween val="between"/>
      </c:valAx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Лист7!$A$2</c:f>
              <c:strCache>
                <c:ptCount val="1"/>
                <c:pt idx="0">
                  <c:v>Педиатрия </c:v>
                </c:pt>
              </c:strCache>
            </c:strRef>
          </c:tx>
          <c:dLbls>
            <c:dLbl>
              <c:idx val="0"/>
              <c:layout>
                <c:manualLayout>
                  <c:x val="-1.6666666666666666E-2"/>
                  <c:y val="5.0925925925925972E-2"/>
                </c:manualLayout>
              </c:layout>
              <c:showVal val="1"/>
            </c:dLbl>
            <c:dLbl>
              <c:idx val="1"/>
              <c:layout>
                <c:manualLayout>
                  <c:x val="1.1111111111111112E-2"/>
                  <c:y val="5.5555555555555552E-2"/>
                </c:manualLayout>
              </c:layout>
              <c:showVal val="1"/>
            </c:dLbl>
            <c:dLbl>
              <c:idx val="2"/>
              <c:layout>
                <c:manualLayout>
                  <c:x val="1.1111111111111112E-2"/>
                  <c:y val="8.796296296296296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Лист7!$B$1:$F$1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Лист7!$B$2:$F$2</c:f>
              <c:numCache>
                <c:formatCode>General</c:formatCode>
                <c:ptCount val="5"/>
                <c:pt idx="0">
                  <c:v>199</c:v>
                </c:pt>
                <c:pt idx="1">
                  <c:v>201</c:v>
                </c:pt>
                <c:pt idx="2">
                  <c:v>224</c:v>
                </c:pt>
                <c:pt idx="3">
                  <c:v>189</c:v>
                </c:pt>
                <c:pt idx="4">
                  <c:v>232</c:v>
                </c:pt>
              </c:numCache>
            </c:numRef>
          </c:val>
        </c:ser>
        <c:marker val="1"/>
        <c:axId val="134451968"/>
        <c:axId val="153765376"/>
      </c:lineChart>
      <c:catAx>
        <c:axId val="1344519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153765376"/>
        <c:crosses val="autoZero"/>
        <c:auto val="1"/>
        <c:lblAlgn val="ctr"/>
        <c:lblOffset val="100"/>
      </c:catAx>
      <c:valAx>
        <c:axId val="1537653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34451968"/>
        <c:crosses val="autoZero"/>
        <c:crossBetween val="between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Лист6!$A$2</c:f>
              <c:strCache>
                <c:ptCount val="1"/>
                <c:pt idx="0">
                  <c:v>Лечебное дело </c:v>
                </c:pt>
              </c:strCache>
            </c:strRef>
          </c:tx>
          <c:dLbls>
            <c:dLbl>
              <c:idx val="0"/>
              <c:layout>
                <c:manualLayout>
                  <c:x val="-3.6111111111111135E-2"/>
                  <c:y val="-8.333333333333334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Лист6!$B$1:$F$1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Лист6!$B$2:$F$2</c:f>
              <c:numCache>
                <c:formatCode>General</c:formatCode>
                <c:ptCount val="5"/>
                <c:pt idx="0">
                  <c:v>222</c:v>
                </c:pt>
                <c:pt idx="1">
                  <c:v>223</c:v>
                </c:pt>
                <c:pt idx="2">
                  <c:v>244</c:v>
                </c:pt>
                <c:pt idx="3">
                  <c:v>220</c:v>
                </c:pt>
                <c:pt idx="4">
                  <c:v>248</c:v>
                </c:pt>
              </c:numCache>
            </c:numRef>
          </c:val>
        </c:ser>
        <c:marker val="1"/>
        <c:axId val="129220608"/>
        <c:axId val="134454656"/>
      </c:lineChart>
      <c:catAx>
        <c:axId val="1292206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134454656"/>
        <c:crosses val="autoZero"/>
        <c:auto val="1"/>
        <c:lblAlgn val="ctr"/>
        <c:lblOffset val="100"/>
      </c:catAx>
      <c:valAx>
        <c:axId val="13445465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29220608"/>
        <c:crosses val="autoZero"/>
        <c:crossBetween val="between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Лист8!$A$2</c:f>
              <c:strCache>
                <c:ptCount val="1"/>
                <c:pt idx="0">
                  <c:v>Стоматология </c:v>
                </c:pt>
              </c:strCache>
            </c:strRef>
          </c:tx>
          <c:dLbls>
            <c:dLbl>
              <c:idx val="0"/>
              <c:layout>
                <c:manualLayout>
                  <c:x val="-5.0000000000000024E-2"/>
                  <c:y val="-6.0185185185185161E-2"/>
                </c:manualLayout>
              </c:layout>
              <c:showVal val="1"/>
            </c:dLbl>
            <c:dLbl>
              <c:idx val="2"/>
              <c:layout>
                <c:manualLayout>
                  <c:x val="-1.6666666666666673E-2"/>
                  <c:y val="5.5555555555555525E-2"/>
                </c:manualLayout>
              </c:layout>
              <c:showVal val="1"/>
            </c:dLbl>
            <c:dLbl>
              <c:idx val="3"/>
              <c:layout>
                <c:manualLayout>
                  <c:x val="-5.5555555555555558E-3"/>
                  <c:y val="5.555555555555552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Лист8!$B$1:$F$1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Лист8!$B$2:$F$2</c:f>
              <c:numCache>
                <c:formatCode>General</c:formatCode>
                <c:ptCount val="5"/>
                <c:pt idx="0">
                  <c:v>219</c:v>
                </c:pt>
                <c:pt idx="1">
                  <c:v>218</c:v>
                </c:pt>
                <c:pt idx="2">
                  <c:v>250</c:v>
                </c:pt>
                <c:pt idx="3">
                  <c:v>252</c:v>
                </c:pt>
                <c:pt idx="4">
                  <c:v>254</c:v>
                </c:pt>
              </c:numCache>
            </c:numRef>
          </c:val>
        </c:ser>
        <c:marker val="1"/>
        <c:axId val="82147968"/>
        <c:axId val="101304576"/>
      </c:lineChart>
      <c:catAx>
        <c:axId val="821479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101304576"/>
        <c:crosses val="autoZero"/>
        <c:auto val="1"/>
        <c:lblAlgn val="ctr"/>
        <c:lblOffset val="100"/>
      </c:catAx>
      <c:valAx>
        <c:axId val="1013045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2147968"/>
        <c:crosses val="autoZero"/>
        <c:crossBetween val="between"/>
      </c:valAx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Лист9!$A$2</c:f>
              <c:strCache>
                <c:ptCount val="1"/>
                <c:pt idx="0">
                  <c:v>Фармация </c:v>
                </c:pt>
              </c:strCache>
            </c:strRef>
          </c:tx>
          <c:dLbls>
            <c:dLbl>
              <c:idx val="0"/>
              <c:layout>
                <c:manualLayout>
                  <c:x val="-1.3888888888888897E-2"/>
                  <c:y val="6.9444444444444503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2.3148148148148188E-2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-2.7777777777777776E-2"/>
                </c:manualLayout>
              </c:layout>
              <c:showVal val="1"/>
            </c:dLbl>
            <c:dLbl>
              <c:idx val="3"/>
              <c:layout>
                <c:manualLayout>
                  <c:x val="-5.5555555555555558E-3"/>
                  <c:y val="5.5555555555555525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1.3888888888888897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Лист9!$B$1:$F$1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Лист9!$B$2:$F$2</c:f>
              <c:numCache>
                <c:formatCode>General</c:formatCode>
                <c:ptCount val="5"/>
                <c:pt idx="0">
                  <c:v>223</c:v>
                </c:pt>
                <c:pt idx="1">
                  <c:v>223</c:v>
                </c:pt>
                <c:pt idx="2">
                  <c:v>262</c:v>
                </c:pt>
                <c:pt idx="3">
                  <c:v>212</c:v>
                </c:pt>
                <c:pt idx="4">
                  <c:v>218</c:v>
                </c:pt>
              </c:numCache>
            </c:numRef>
          </c:val>
        </c:ser>
        <c:marker val="1"/>
        <c:axId val="65472768"/>
        <c:axId val="65496960"/>
      </c:lineChart>
      <c:catAx>
        <c:axId val="65472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65496960"/>
        <c:crosses val="autoZero"/>
        <c:auto val="1"/>
        <c:lblAlgn val="ctr"/>
        <c:lblOffset val="100"/>
      </c:catAx>
      <c:valAx>
        <c:axId val="6549696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472768"/>
        <c:crosses val="autoZero"/>
        <c:crossBetween val="between"/>
      </c:valAx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stacked"/>
        <c:ser>
          <c:idx val="0"/>
          <c:order val="0"/>
          <c:tx>
            <c:strRef>
              <c:f>Лист10!$A$2</c:f>
              <c:strCache>
                <c:ptCount val="1"/>
                <c:pt idx="0">
                  <c:v>Медико-профилактическое дело </c:v>
                </c:pt>
              </c:strCache>
            </c:strRef>
          </c:tx>
          <c:marker>
            <c:spPr>
              <a:solidFill>
                <a:srgbClr val="FF0000"/>
              </a:solidFill>
            </c:spPr>
          </c:marker>
          <c:dLbls>
            <c:dLbl>
              <c:idx val="0"/>
              <c:layout>
                <c:manualLayout>
                  <c:x val="0"/>
                  <c:y val="3.6655039995843838E-2"/>
                </c:manualLayout>
              </c:layout>
              <c:showVal val="1"/>
            </c:dLbl>
            <c:dLbl>
              <c:idx val="1"/>
              <c:layout>
                <c:manualLayout>
                  <c:x val="-2.936215132354038E-17"/>
                  <c:y val="2.4436693330562559E-2"/>
                </c:manualLayout>
              </c:layout>
              <c:showVal val="1"/>
            </c:dLbl>
            <c:dLbl>
              <c:idx val="2"/>
              <c:layout>
                <c:manualLayout>
                  <c:x val="-4.8047711756102245E-3"/>
                  <c:y val="5.8037146660086074E-2"/>
                </c:manualLayout>
              </c:layout>
              <c:showVal val="1"/>
            </c:dLbl>
            <c:dLbl>
              <c:idx val="3"/>
              <c:layout>
                <c:manualLayout>
                  <c:x val="3.20318078374015E-3"/>
                  <c:y val="2.1382106664242239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Лист10!$B$1:$F$1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Лист10!$B$2:$F$2</c:f>
              <c:numCache>
                <c:formatCode>General</c:formatCode>
                <c:ptCount val="5"/>
                <c:pt idx="0">
                  <c:v>201</c:v>
                </c:pt>
                <c:pt idx="1">
                  <c:v>190</c:v>
                </c:pt>
                <c:pt idx="2">
                  <c:v>218</c:v>
                </c:pt>
                <c:pt idx="3">
                  <c:v>188</c:v>
                </c:pt>
                <c:pt idx="4">
                  <c:v>226</c:v>
                </c:pt>
              </c:numCache>
            </c:numRef>
          </c:val>
        </c:ser>
        <c:ser>
          <c:idx val="1"/>
          <c:order val="1"/>
          <c:tx>
            <c:strRef>
              <c:f>Лист10!$A$3</c:f>
              <c:strCache>
                <c:ptCount val="1"/>
                <c:pt idx="0">
                  <c:v>Медицинская биохимия </c:v>
                </c:pt>
              </c:strCache>
            </c:strRef>
          </c:tx>
          <c:dLbls>
            <c:dLbl>
              <c:idx val="0"/>
              <c:layout>
                <c:manualLayout>
                  <c:x val="-8.0079519593503744E-3"/>
                  <c:y val="3.6655039995843894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Лист10!$B$1:$F$1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Лист10!$B$3:$F$3</c:f>
              <c:numCache>
                <c:formatCode>General</c:formatCode>
                <c:ptCount val="5"/>
                <c:pt idx="0">
                  <c:v>207</c:v>
                </c:pt>
                <c:pt idx="1">
                  <c:v>187</c:v>
                </c:pt>
                <c:pt idx="2">
                  <c:v>225</c:v>
                </c:pt>
                <c:pt idx="3">
                  <c:v>194</c:v>
                </c:pt>
                <c:pt idx="4">
                  <c:v>217</c:v>
                </c:pt>
              </c:numCache>
            </c:numRef>
          </c:val>
        </c:ser>
        <c:ser>
          <c:idx val="2"/>
          <c:order val="2"/>
          <c:tx>
            <c:strRef>
              <c:f>Лист10!$A$4</c:f>
              <c:strCache>
                <c:ptCount val="1"/>
                <c:pt idx="0">
                  <c:v>Медицинская биофизика </c:v>
                </c:pt>
              </c:strCache>
            </c:strRef>
          </c:tx>
          <c:dLbls>
            <c:dLbl>
              <c:idx val="0"/>
              <c:layout>
                <c:manualLayout>
                  <c:x val="-1.7617494310570823E-2"/>
                  <c:y val="-2.443669333056257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Лист10!$B$1:$F$1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Лист10!$B$4:$F$4</c:f>
              <c:numCache>
                <c:formatCode>General</c:formatCode>
                <c:ptCount val="5"/>
                <c:pt idx="0">
                  <c:v>183</c:v>
                </c:pt>
                <c:pt idx="1">
                  <c:v>184</c:v>
                </c:pt>
                <c:pt idx="2">
                  <c:v>190</c:v>
                </c:pt>
                <c:pt idx="3">
                  <c:v>167</c:v>
                </c:pt>
                <c:pt idx="4">
                  <c:v>194</c:v>
                </c:pt>
              </c:numCache>
            </c:numRef>
          </c:val>
        </c:ser>
        <c:marker val="1"/>
        <c:axId val="139975296"/>
        <c:axId val="139981952"/>
      </c:lineChart>
      <c:catAx>
        <c:axId val="13997529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139981952"/>
        <c:crosses val="autoZero"/>
        <c:auto val="1"/>
        <c:lblAlgn val="ctr"/>
        <c:lblOffset val="100"/>
      </c:catAx>
      <c:valAx>
        <c:axId val="13998195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139975296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>
              <a:latin typeface="Arial Black" pitchFamily="34" charset="0"/>
            </a:defRPr>
          </a:pPr>
          <a:endParaRPr lang="ru-RU"/>
        </a:p>
      </c:txPr>
    </c:legend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plotArea>
      <c:layout/>
      <c:lineChart>
        <c:grouping val="stacked"/>
        <c:ser>
          <c:idx val="0"/>
          <c:order val="0"/>
          <c:tx>
            <c:strRef>
              <c:f>Лист11!$A$2</c:f>
              <c:strCache>
                <c:ptCount val="1"/>
                <c:pt idx="0">
                  <c:v>Клиническая психология 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Лист11!$B$1:$F$1</c:f>
              <c:numCache>
                <c:formatCode>General</c:formatCode>
                <c:ptCount val="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</c:numCache>
            </c:numRef>
          </c:cat>
          <c:val>
            <c:numRef>
              <c:f>Лист11!$B$2:$F$2</c:f>
              <c:numCache>
                <c:formatCode>General</c:formatCode>
                <c:ptCount val="5"/>
                <c:pt idx="0">
                  <c:v>193</c:v>
                </c:pt>
                <c:pt idx="1">
                  <c:v>185</c:v>
                </c:pt>
                <c:pt idx="2">
                  <c:v>213</c:v>
                </c:pt>
                <c:pt idx="3">
                  <c:v>205</c:v>
                </c:pt>
                <c:pt idx="4">
                  <c:v>214</c:v>
                </c:pt>
              </c:numCache>
            </c:numRef>
          </c:val>
        </c:ser>
        <c:marker val="1"/>
        <c:axId val="84945536"/>
        <c:axId val="103777024"/>
      </c:lineChart>
      <c:catAx>
        <c:axId val="849455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+mj-lt"/>
              </a:defRPr>
            </a:pPr>
            <a:endParaRPr lang="ru-RU"/>
          </a:p>
        </c:txPr>
        <c:crossAx val="103777024"/>
        <c:crosses val="autoZero"/>
        <c:auto val="1"/>
        <c:lblAlgn val="ctr"/>
        <c:lblOffset val="100"/>
      </c:catAx>
      <c:valAx>
        <c:axId val="1037770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84945536"/>
        <c:crosses val="autoZero"/>
        <c:crossBetween val="between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758669-5BE0-4E3C-8BF6-74BD310DD3F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4F19D8-72A6-46A9-A463-D2A27D73F53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5943F-F101-48F5-AF83-1ED5A9F245C9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18454A-7CAD-4CD1-AA0B-9A9F0BA2EB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37FA28D-2C4A-4BDA-A3ED-D1D069ECF804}" type="datetimeFigureOut">
              <a:rPr lang="ru-RU" smtClean="0"/>
              <a:pPr/>
              <a:t>06.09.2015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50BC506-45F2-432F-96EA-C96B56B2DFFD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28662" y="1785926"/>
            <a:ext cx="7643866" cy="2214578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ru-RU" sz="3000" b="1" dirty="0" smtClean="0"/>
              <a:t>ИТОГИ ПРИЁМА НА </a:t>
            </a:r>
            <a:r>
              <a:rPr lang="ru-RU" sz="3000" b="1" dirty="0" smtClean="0"/>
              <a:t>ОБРАЗОВАТЕЛЬНЫЕ </a:t>
            </a:r>
            <a:r>
              <a:rPr lang="ru-RU" sz="3000" b="1" dirty="0" smtClean="0"/>
              <a:t>ПРОГРАММЫ В </a:t>
            </a:r>
            <a:r>
              <a:rPr lang="ru-RU" sz="3000" b="1" dirty="0" smtClean="0"/>
              <a:t>2015 </a:t>
            </a:r>
            <a:r>
              <a:rPr lang="ru-RU" sz="3000" b="1" dirty="0" smtClean="0"/>
              <a:t>ГОДУ </a:t>
            </a:r>
            <a:endParaRPr lang="ru-RU" sz="3000" b="1" dirty="0"/>
          </a:p>
        </p:txBody>
      </p:sp>
      <p:sp>
        <p:nvSpPr>
          <p:cNvPr id="9" name="Заголовок 3"/>
          <p:cNvSpPr txBox="1">
            <a:spLocks/>
          </p:cNvSpPr>
          <p:nvPr/>
        </p:nvSpPr>
        <p:spPr>
          <a:xfrm>
            <a:off x="1071538" y="4572008"/>
            <a:ext cx="7643866" cy="1500198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Ответственный секретарь приёмной комиссии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Пименова Н.В.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07.09.2015</a:t>
            </a:r>
            <a:endParaRPr kumimoji="0" lang="ru-RU" sz="2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7550" y="0"/>
            <a:ext cx="20764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b="1" dirty="0" smtClean="0"/>
              <a:t>Особенности приемной кампании 2015 года</a:t>
            </a:r>
            <a:endParaRPr lang="ru-RU" sz="3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Увеличенное количество мест для целевого приема</a:t>
            </a:r>
          </a:p>
          <a:p>
            <a:pPr marL="514350" indent="-514350">
              <a:buAutoNum type="arabicPeriod"/>
            </a:pPr>
            <a:r>
              <a:rPr lang="ru-RU" dirty="0" smtClean="0"/>
              <a:t>Учет индивидуальных достижений поступающих</a:t>
            </a:r>
          </a:p>
          <a:p>
            <a:pPr marL="514350" indent="-514350">
              <a:buAutoNum type="arabicPeriod"/>
            </a:pPr>
            <a:r>
              <a:rPr lang="ru-RU" dirty="0" smtClean="0"/>
              <a:t>Отдельный конкурс для иностранных граждан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Зачисление в первую волну 80% поступающих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Прием на </a:t>
            </a:r>
            <a:r>
              <a:rPr lang="ru-RU" dirty="0" err="1" smtClean="0"/>
              <a:t>бакалавриат</a:t>
            </a:r>
            <a:r>
              <a:rPr lang="ru-RU" dirty="0" smtClean="0"/>
              <a:t> с дистанционной формой обучения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2016" y="0"/>
            <a:ext cx="1751984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305800" cy="3286148"/>
          </a:xfrm>
        </p:spPr>
        <p:txBody>
          <a:bodyPr>
            <a:normAutofit/>
          </a:bodyPr>
          <a:lstStyle/>
          <a:p>
            <a:r>
              <a:rPr lang="ru-RU" sz="2600" u="sng" dirty="0" smtClean="0">
                <a:solidFill>
                  <a:schemeClr val="tx1"/>
                </a:solidFill>
              </a:rPr>
              <a:t>Количество абитуриентов</a:t>
            </a:r>
            <a:r>
              <a:rPr lang="ru-RU" sz="2600" dirty="0" smtClean="0">
                <a:solidFill>
                  <a:schemeClr val="tx1"/>
                </a:solidFill>
              </a:rPr>
              <a:t> - 3504</a:t>
            </a:r>
            <a:r>
              <a:rPr lang="ru-RU" sz="2600" u="sng" dirty="0" smtClean="0">
                <a:solidFill>
                  <a:schemeClr val="tx1"/>
                </a:solidFill>
              </a:rPr>
              <a:t/>
            </a:r>
            <a:br>
              <a:rPr lang="ru-RU" sz="2600" u="sng" dirty="0" smtClean="0">
                <a:solidFill>
                  <a:schemeClr val="tx1"/>
                </a:solidFill>
              </a:rPr>
            </a:br>
            <a:r>
              <a:rPr lang="ru-RU" sz="2600" u="sng" dirty="0" smtClean="0">
                <a:solidFill>
                  <a:schemeClr val="tx1"/>
                </a:solidFill>
              </a:rPr>
              <a:t/>
            </a:r>
            <a:br>
              <a:rPr lang="ru-RU" sz="2600" u="sng" dirty="0" smtClean="0">
                <a:solidFill>
                  <a:schemeClr val="tx1"/>
                </a:solidFill>
              </a:rPr>
            </a:br>
            <a:r>
              <a:rPr lang="ru-RU" sz="2600" u="sng" dirty="0" smtClean="0">
                <a:solidFill>
                  <a:schemeClr val="tx1"/>
                </a:solidFill>
              </a:rPr>
              <a:t>Количество поданных заявлений</a:t>
            </a:r>
            <a:r>
              <a:rPr lang="ru-RU" sz="2600" dirty="0" smtClean="0">
                <a:solidFill>
                  <a:schemeClr val="tx1"/>
                </a:solidFill>
              </a:rPr>
              <a:t>:</a:t>
            </a:r>
            <a:br>
              <a:rPr lang="ru-RU" sz="2600" dirty="0" smtClean="0">
                <a:solidFill>
                  <a:schemeClr val="tx1"/>
                </a:solidFill>
              </a:rPr>
            </a:br>
            <a:r>
              <a:rPr lang="ru-RU" sz="2600" dirty="0" smtClean="0">
                <a:solidFill>
                  <a:schemeClr val="tx1"/>
                </a:solidFill>
              </a:rPr>
              <a:t>на бюджетные места – 5740,</a:t>
            </a:r>
            <a:br>
              <a:rPr lang="ru-RU" sz="2600" dirty="0" smtClean="0">
                <a:solidFill>
                  <a:schemeClr val="tx1"/>
                </a:solidFill>
              </a:rPr>
            </a:br>
            <a:r>
              <a:rPr lang="ru-RU" sz="2600" dirty="0" smtClean="0">
                <a:solidFill>
                  <a:schemeClr val="tx1"/>
                </a:solidFill>
              </a:rPr>
              <a:t>на места по договорам об оказании платных образовательных услуг - 2543</a:t>
            </a:r>
            <a:endParaRPr lang="ru-RU" sz="26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29454" y="0"/>
            <a:ext cx="20764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142976" y="500042"/>
            <a:ext cx="6457968" cy="804860"/>
          </a:xfrm>
        </p:spPr>
        <p:txBody>
          <a:bodyPr/>
          <a:lstStyle/>
          <a:p>
            <a:pPr algn="ctr"/>
            <a:r>
              <a:rPr lang="ru-RU" b="1" dirty="0" smtClean="0"/>
              <a:t>Общее количество абитуриентов, поступивших в </a:t>
            </a:r>
            <a:r>
              <a:rPr lang="ru-RU" b="1" dirty="0" smtClean="0"/>
              <a:t>НГМУ в 2015 г.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857224" y="1357298"/>
          <a:ext cx="7858181" cy="51783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2447"/>
                <a:gridCol w="1057832"/>
                <a:gridCol w="1489207"/>
                <a:gridCol w="928695"/>
              </a:tblGrid>
              <a:tr h="4263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Бюджет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Коммерция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Всего</a:t>
                      </a:r>
                      <a:endParaRPr lang="ru-RU" sz="1600" dirty="0"/>
                    </a:p>
                  </a:txBody>
                  <a:tcPr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Лечебное дело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226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214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440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Педиатрия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152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276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Стоматология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122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142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Медико-профилактическое дело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Медицинская биохимия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Медицинская биофизика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Фармация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Клиническая психология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Социальная </a:t>
                      </a:r>
                      <a:r>
                        <a:rPr lang="ru-RU" sz="1800" dirty="0" smtClean="0"/>
                        <a:t>работа (заочная)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Менеджмент (заочная)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Фармация (СПО)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  <a:endParaRPr lang="ru-RU" sz="18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9600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ВСЕГО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488</a:t>
                      </a:r>
                      <a:endParaRPr lang="ru-RU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708</a:t>
                      </a:r>
                      <a:endParaRPr lang="ru-RU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1196</a:t>
                      </a:r>
                      <a:endParaRPr lang="ru-RU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0"/>
            <a:ext cx="1714480" cy="1258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10334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Количество поступивших </a:t>
            </a:r>
            <a:endParaRPr lang="ru-RU" sz="2400" dirty="0">
              <a:latin typeface="Arial Black" pitchFamily="34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857224" y="1500174"/>
          <a:ext cx="7643866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0"/>
            <a:ext cx="1785918" cy="131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214414" y="1000108"/>
            <a:ext cx="6457968" cy="804860"/>
          </a:xfrm>
        </p:spPr>
        <p:txBody>
          <a:bodyPr/>
          <a:lstStyle/>
          <a:p>
            <a:pPr algn="ctr"/>
            <a:r>
              <a:rPr lang="ru-RU" b="1" dirty="0" smtClean="0"/>
              <a:t>Форма испытаний зачисленных абитуриентов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28662" y="1857364"/>
          <a:ext cx="7496383" cy="4165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6383"/>
                <a:gridCol w="1080000"/>
                <a:gridCol w="1080000"/>
                <a:gridCol w="1080000"/>
                <a:gridCol w="1080000"/>
              </a:tblGrid>
              <a:tr h="491143">
                <a:tc>
                  <a:txBody>
                    <a:bodyPr/>
                    <a:lstStyle/>
                    <a:p>
                      <a:pPr algn="l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</a:t>
                      </a:r>
                      <a:endParaRPr lang="ru-RU" dirty="0"/>
                    </a:p>
                  </a:txBody>
                  <a:tcPr/>
                </a:tc>
              </a:tr>
              <a:tr h="847727">
                <a:tc>
                  <a:txBody>
                    <a:bodyPr/>
                    <a:lstStyle/>
                    <a:p>
                      <a:pPr algn="l"/>
                      <a:r>
                        <a:rPr lang="ru-RU" sz="2200" dirty="0" smtClean="0"/>
                        <a:t>По результатам ЕГЭ</a:t>
                      </a:r>
                      <a:endParaRPr lang="ru-RU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815 (69,7%)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1041 (77,9%)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595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(86,4%)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802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(69, 6%)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491143"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/>
                        <a:t>По результатам вступительных испытаний, проводимых университетом самостоятельно</a:t>
                      </a:r>
                      <a:endParaRPr lang="ru-RU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355 (30,1%)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295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(22</a:t>
                      </a:r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(13,6%)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343 (29,7%)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211040">
                <a:tc>
                  <a:txBody>
                    <a:bodyPr/>
                    <a:lstStyle/>
                    <a:p>
                      <a:pPr algn="l"/>
                      <a:r>
                        <a:rPr lang="ru-RU" sz="2200" dirty="0" smtClean="0"/>
                        <a:t>Без экзаменов</a:t>
                      </a:r>
                      <a:endParaRPr lang="ru-RU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0"/>
            <a:ext cx="1643042" cy="1205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214282" y="107154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/>
        </p:nvGraphicFramePr>
        <p:xfrm>
          <a:off x="4786314" y="1071546"/>
          <a:ext cx="41433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357158" y="392906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572000" y="385762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214414" y="1000108"/>
            <a:ext cx="6457968" cy="804860"/>
          </a:xfrm>
        </p:spPr>
        <p:txBody>
          <a:bodyPr/>
          <a:lstStyle/>
          <a:p>
            <a:pPr algn="ctr"/>
            <a:r>
              <a:rPr lang="ru-RU" b="1" dirty="0" smtClean="0"/>
              <a:t>Категории и количество абитуриентов, поступивших </a:t>
            </a:r>
            <a:r>
              <a:rPr lang="ru-RU" b="1" dirty="0" smtClean="0"/>
              <a:t>на места в пределах квоты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85720" y="1857364"/>
          <a:ext cx="8358248" cy="45977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8138"/>
                <a:gridCol w="813245"/>
                <a:gridCol w="813245"/>
                <a:gridCol w="858405"/>
                <a:gridCol w="858405"/>
                <a:gridCol w="858405"/>
                <a:gridCol w="858405"/>
              </a:tblGrid>
              <a:tr h="49114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</a:t>
                      </a:r>
                      <a:endParaRPr lang="ru-RU" dirty="0"/>
                    </a:p>
                  </a:txBody>
                  <a:tcPr/>
                </a:tc>
              </a:tr>
              <a:tr h="847727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Дети-сироты и дети, оставшиеся без попечения родителей</a:t>
                      </a:r>
                      <a:endParaRPr lang="ru-RU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491143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Дети-инвалиды и инвалиды</a:t>
                      </a:r>
                      <a:endParaRPr lang="ru-RU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2110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Граждане, уволенные с военной службы и поступающие по рекомендациям командиров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491143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Ветераны боевых действий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491143">
                <a:tc>
                  <a:txBody>
                    <a:bodyPr/>
                    <a:lstStyle/>
                    <a:p>
                      <a:r>
                        <a:rPr lang="ru-RU" sz="2200" dirty="0" smtClean="0"/>
                        <a:t>ВСЕГО</a:t>
                      </a:r>
                      <a:endParaRPr lang="ru-RU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endParaRPr lang="ru-RU" sz="2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9350" y="0"/>
            <a:ext cx="1654650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b="1" dirty="0" smtClean="0"/>
              <a:t>Средний балл ЕГЭ зачисленных на обучение по программам </a:t>
            </a:r>
            <a:r>
              <a:rPr lang="ru-RU" sz="3000" b="1" dirty="0" err="1" smtClean="0"/>
              <a:t>специалитета</a:t>
            </a:r>
            <a:endParaRPr lang="ru-RU" sz="3000" b="1" dirty="0"/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000100" y="2000240"/>
          <a:ext cx="6858048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b="1" dirty="0" smtClean="0"/>
              <a:t>Средний балл ЕГЭ зачисленных на обучение по программам </a:t>
            </a:r>
            <a:r>
              <a:rPr lang="ru-RU" sz="3000" b="1" dirty="0" err="1" smtClean="0"/>
              <a:t>специалитета</a:t>
            </a:r>
            <a:endParaRPr lang="ru-RU" sz="30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071538" y="2143116"/>
          <a:ext cx="7215222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b="1" dirty="0" smtClean="0"/>
              <a:t>Средний балл ЕГЭ зачисленных на обучение по программам </a:t>
            </a:r>
            <a:r>
              <a:rPr lang="ru-RU" sz="3000" b="1" dirty="0" err="1" smtClean="0"/>
              <a:t>специалитета</a:t>
            </a:r>
            <a:endParaRPr lang="ru-RU" sz="3000" b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428596" y="2057400"/>
          <a:ext cx="7858180" cy="4514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000" b="1" dirty="0" smtClean="0"/>
              <a:t>Средний балл ЕГЭ зачисленных на обучение по программам </a:t>
            </a:r>
            <a:r>
              <a:rPr lang="ru-RU" sz="3000" b="1" dirty="0" err="1" smtClean="0"/>
              <a:t>специалитета</a:t>
            </a:r>
            <a:endParaRPr lang="ru-RU" sz="30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28596" y="2057400"/>
          <a:ext cx="8001056" cy="4371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305800" cy="724648"/>
          </a:xfrm>
        </p:spPr>
        <p:txBody>
          <a:bodyPr>
            <a:normAutofit/>
          </a:bodyPr>
          <a:lstStyle/>
          <a:p>
            <a:r>
              <a:rPr lang="ru-RU" sz="3000" b="1" dirty="0" smtClean="0"/>
              <a:t>Проходной балл на места по общему конкурсу</a:t>
            </a:r>
            <a:endParaRPr lang="ru-RU" sz="30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4572000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/>
        </p:nvGraphicFramePr>
        <p:xfrm>
          <a:off x="142844" y="192880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305800" cy="724648"/>
          </a:xfrm>
        </p:spPr>
        <p:txBody>
          <a:bodyPr>
            <a:normAutofit/>
          </a:bodyPr>
          <a:lstStyle/>
          <a:p>
            <a:r>
              <a:rPr lang="ru-RU" sz="3000" b="1" dirty="0" smtClean="0"/>
              <a:t>Проходной балл на места по общему конкурсу</a:t>
            </a:r>
            <a:endParaRPr lang="ru-RU" sz="3000" b="1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14282" y="192880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4572000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305800" cy="724648"/>
          </a:xfrm>
        </p:spPr>
        <p:txBody>
          <a:bodyPr>
            <a:normAutofit/>
          </a:bodyPr>
          <a:lstStyle/>
          <a:p>
            <a:r>
              <a:rPr lang="ru-RU" sz="3000" b="1" dirty="0" smtClean="0"/>
              <a:t>Проходной балл на места по общему конкурсу</a:t>
            </a:r>
            <a:endParaRPr lang="ru-RU" sz="3000" b="1" dirty="0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785786" y="2057400"/>
          <a:ext cx="7929618" cy="4157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305800" cy="724648"/>
          </a:xfrm>
        </p:spPr>
        <p:txBody>
          <a:bodyPr>
            <a:normAutofit/>
          </a:bodyPr>
          <a:lstStyle/>
          <a:p>
            <a:r>
              <a:rPr lang="ru-RU" sz="3000" b="1" dirty="0" smtClean="0"/>
              <a:t>Проходной балл на места по общему конкурсу</a:t>
            </a:r>
            <a:endParaRPr lang="ru-RU" sz="3000" b="1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286000" y="20574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00100" y="857232"/>
            <a:ext cx="6457968" cy="804860"/>
          </a:xfrm>
        </p:spPr>
        <p:txBody>
          <a:bodyPr/>
          <a:lstStyle/>
          <a:p>
            <a:pPr algn="ctr"/>
            <a:r>
              <a:rPr lang="ru-RU" b="1" dirty="0" smtClean="0"/>
              <a:t>Минимальный балл на места по договорам </a:t>
            </a:r>
            <a:br>
              <a:rPr lang="ru-RU" b="1" dirty="0" smtClean="0"/>
            </a:br>
            <a:r>
              <a:rPr lang="ru-RU" b="1" dirty="0" smtClean="0"/>
              <a:t>с оплатой стоимости обучения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14282" y="1714488"/>
          <a:ext cx="8643995" cy="4972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0124"/>
                <a:gridCol w="941263"/>
                <a:gridCol w="1074440"/>
                <a:gridCol w="974542"/>
                <a:gridCol w="974542"/>
                <a:gridCol w="974542"/>
                <a:gridCol w="974542"/>
              </a:tblGrid>
              <a:tr h="42635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2010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2011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2012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2015</a:t>
                      </a:r>
                      <a:endParaRPr lang="ru-RU" dirty="0"/>
                    </a:p>
                  </a:txBody>
                  <a:tcPr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Лечебное дело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38528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Педиатрия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109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Стоматология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110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107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111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Медико-профилактическое дело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124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129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Медицинская биохимия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106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135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Медицинская биофизика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119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Фармация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114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168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Клиническая психология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105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140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Социальная работа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99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108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148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419642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Менеджмент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118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3000" b="1" dirty="0" smtClean="0"/>
              <a:t>Учет индивидуальных достижений</a:t>
            </a:r>
            <a:endParaRPr lang="ru-RU" sz="3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428736"/>
          <a:ext cx="8358245" cy="494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98525"/>
                <a:gridCol w="1194035"/>
                <a:gridCol w="2865685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баллов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поступивших</a:t>
                      </a:r>
                      <a:r>
                        <a:rPr lang="ru-RU" baseline="0" dirty="0" smtClean="0"/>
                        <a:t> с</a:t>
                      </a:r>
                      <a:r>
                        <a:rPr lang="ru-RU" dirty="0" smtClean="0"/>
                        <a:t> начисленными дополнительными баллами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j-lt"/>
                        </a:rPr>
                        <a:t>Аттестат с отличием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5 баллов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102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Диплом победителя (призера) научно-практической </a:t>
                      </a:r>
                      <a:r>
                        <a:rPr kumimoji="0" lang="ru-RU" sz="1800" kern="120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конкурс-конференции</a:t>
                      </a:r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студентов и молодых ученых «АВИЦЕННА–2015»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3 балла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2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Диплом победителя или призера Олимпиады НГМУ по биологии, химии, русскому языку 2015 года 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2-3 балла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62 (из 85)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Диплом победителя  или призера Олимпиады НГМУ по оказанию неотложной помощи 2015 года 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2-3 балла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+mj-lt"/>
                        </a:rPr>
                        <a:t>4 (из 4)</a:t>
                      </a:r>
                      <a:endParaRPr lang="ru-RU" dirty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71538" y="1357298"/>
            <a:ext cx="6457968" cy="804860"/>
          </a:xfrm>
        </p:spPr>
        <p:txBody>
          <a:bodyPr/>
          <a:lstStyle/>
          <a:p>
            <a:pPr algn="ctr"/>
            <a:r>
              <a:rPr lang="ru-RU" b="1" dirty="0" smtClean="0"/>
              <a:t>Средний балл зачисленных, имеющих результаты ЕГЭ</a:t>
            </a:r>
            <a:endParaRPr lang="ru-RU" b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428728" y="2285992"/>
          <a:ext cx="6000792" cy="140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2636"/>
                <a:gridCol w="1298156"/>
              </a:tblGrid>
              <a:tr h="419642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На места,</a:t>
                      </a:r>
                      <a:r>
                        <a:rPr lang="ru-RU" sz="2000" b="1" baseline="0" dirty="0" smtClean="0"/>
                        <a:t> финансируемые из бюджета РФ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72,9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385284"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На места по договорам </a:t>
                      </a:r>
                      <a:br>
                        <a:rPr lang="ru-RU" sz="2000" b="1" dirty="0" smtClean="0"/>
                      </a:br>
                      <a:r>
                        <a:rPr lang="ru-RU" sz="2000" b="1" dirty="0" smtClean="0"/>
                        <a:t>с оплатой стоимости обучения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latin typeface="Arial" pitchFamily="34" charset="0"/>
                          <a:cs typeface="Arial" pitchFamily="34" charset="0"/>
                        </a:rPr>
                        <a:t>60,6</a:t>
                      </a:r>
                      <a:endParaRPr lang="ru-RU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0"/>
            <a:ext cx="1643042" cy="1205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000" b="1" dirty="0" smtClean="0"/>
              <a:t>Предложения</a:t>
            </a:r>
            <a:endParaRPr lang="ru-RU" sz="3000" b="1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2661818"/>
            <a:ext cx="87154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68288" lvl="0" indent="-268288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80975" algn="l"/>
              </a:tabLst>
            </a:pPr>
            <a:r>
              <a:rPr lang="ru-RU" sz="2000" dirty="0" smtClean="0">
                <a:latin typeface="+mj-lt"/>
              </a:rPr>
              <a:t>Продолжить опыт проведения Олимпиад по русскому языку, химии и биологии</a:t>
            </a:r>
          </a:p>
          <a:p>
            <a:pPr marL="268288" lvl="0" indent="-268288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80975" algn="l"/>
              </a:tabLst>
            </a:pPr>
            <a:r>
              <a:rPr lang="ru-RU" sz="2000" dirty="0" smtClean="0">
                <a:latin typeface="+mj-lt"/>
              </a:rPr>
              <a:t>Дни </a:t>
            </a:r>
            <a:r>
              <a:rPr lang="ru-RU" sz="2000" dirty="0" smtClean="0">
                <a:latin typeface="+mj-lt"/>
              </a:rPr>
              <a:t>открытых </a:t>
            </a:r>
            <a:r>
              <a:rPr lang="ru-RU" sz="2000" dirty="0" smtClean="0">
                <a:latin typeface="+mj-lt"/>
              </a:rPr>
              <a:t>дверей провести осенью 2015 г. и весной 2016 г.</a:t>
            </a:r>
            <a:endParaRPr lang="ru-RU" sz="2000" dirty="0" smtClean="0">
              <a:latin typeface="+mj-lt"/>
            </a:endParaRPr>
          </a:p>
          <a:p>
            <a:pPr marL="268288" lvl="0" indent="-268288" algn="just" fontAlgn="base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tabLst>
                <a:tab pos="180975" algn="l"/>
              </a:tabLst>
            </a:pPr>
            <a:r>
              <a:rPr lang="ru-RU" sz="2000" dirty="0" smtClean="0">
                <a:latin typeface="+mj-lt"/>
              </a:rPr>
              <a:t>Изменить вектор отбора поступающих </a:t>
            </a:r>
            <a:r>
              <a:rPr lang="ru-RU" sz="2000" dirty="0" smtClean="0">
                <a:latin typeface="+mj-lt"/>
              </a:rPr>
              <a:t>на места </a:t>
            </a:r>
            <a:r>
              <a:rPr lang="ru-RU" sz="2000" dirty="0" smtClean="0">
                <a:latin typeface="+mj-lt"/>
              </a:rPr>
              <a:t>целевого приема</a:t>
            </a:r>
            <a:endParaRPr lang="ru-RU" sz="2000" dirty="0" smtClean="0">
              <a:latin typeface="+mj-lt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7550" y="0"/>
            <a:ext cx="207645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357290" y="785794"/>
            <a:ext cx="7000924" cy="785818"/>
          </a:xfrm>
        </p:spPr>
        <p:txBody>
          <a:bodyPr/>
          <a:lstStyle/>
          <a:p>
            <a:pPr algn="ctr"/>
            <a:r>
              <a:rPr lang="ru-RU" b="1" dirty="0" smtClean="0"/>
              <a:t>БЛАГОДАРЮ ЗА ВНИМАНИЕ!</a:t>
            </a:r>
            <a:endParaRPr lang="ru-RU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285992"/>
            <a:ext cx="5238750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1579</TotalTime>
  <Words>612</Words>
  <Application>Microsoft Office PowerPoint</Application>
  <PresentationFormat>Экран (4:3)</PresentationFormat>
  <Paragraphs>291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Поток</vt:lpstr>
      <vt:lpstr>ИТОГИ ПРИЁМА НА ОБРАЗОВАТЕЛЬНЫЕ ПРОГРАММЫ В 2015 ГОДУ </vt:lpstr>
      <vt:lpstr>Особенности приемной кампании 2015 года</vt:lpstr>
      <vt:lpstr>Количество абитуриентов - 3504  Количество поданных заявлений: на бюджетные места – 5740, на места по договорам об оказании платных образовательных услуг - 2543</vt:lpstr>
      <vt:lpstr>Общее количество абитуриентов, поступивших в НГМУ в 2015 г.</vt:lpstr>
      <vt:lpstr>Количество поступивших </vt:lpstr>
      <vt:lpstr>Форма испытаний зачисленных абитуриентов</vt:lpstr>
      <vt:lpstr>Слайд 7</vt:lpstr>
      <vt:lpstr>Категории и количество абитуриентов, поступивших на места в пределах квоты</vt:lpstr>
      <vt:lpstr>Средний балл ЕГЭ зачисленных на обучение по программам специалитета</vt:lpstr>
      <vt:lpstr>Средний балл ЕГЭ зачисленных на обучение по программам специалитета</vt:lpstr>
      <vt:lpstr>Средний балл ЕГЭ зачисленных на обучение по программам специалитета</vt:lpstr>
      <vt:lpstr>Средний балл ЕГЭ зачисленных на обучение по программам специалитета</vt:lpstr>
      <vt:lpstr>Проходной балл на места по общему конкурсу</vt:lpstr>
      <vt:lpstr>Проходной балл на места по общему конкурсу</vt:lpstr>
      <vt:lpstr>Проходной балл на места по общему конкурсу</vt:lpstr>
      <vt:lpstr>Проходной балл на места по общему конкурсу</vt:lpstr>
      <vt:lpstr>Минимальный балл на места по договорам  с оплатой стоимости обучения</vt:lpstr>
      <vt:lpstr>Учет индивидуальных достижений</vt:lpstr>
      <vt:lpstr>Средний балл зачисленных, имеющих результаты ЕГЭ</vt:lpstr>
      <vt:lpstr>Предложения</vt:lpstr>
      <vt:lpstr>БЛАГОДАРЮ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Nabster</cp:lastModifiedBy>
  <cp:revision>197</cp:revision>
  <dcterms:created xsi:type="dcterms:W3CDTF">2012-09-09T06:26:12Z</dcterms:created>
  <dcterms:modified xsi:type="dcterms:W3CDTF">2015-09-06T08:37:02Z</dcterms:modified>
</cp:coreProperties>
</file>