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26"/>
  </p:notesMasterIdLst>
  <p:sldIdLst>
    <p:sldId id="256" r:id="rId2"/>
    <p:sldId id="273" r:id="rId3"/>
    <p:sldId id="257" r:id="rId4"/>
    <p:sldId id="277" r:id="rId5"/>
    <p:sldId id="274" r:id="rId6"/>
    <p:sldId id="275" r:id="rId7"/>
    <p:sldId id="282" r:id="rId8"/>
    <p:sldId id="276" r:id="rId9"/>
    <p:sldId id="258" r:id="rId10"/>
    <p:sldId id="259" r:id="rId11"/>
    <p:sldId id="260" r:id="rId12"/>
    <p:sldId id="283" r:id="rId13"/>
    <p:sldId id="284" r:id="rId14"/>
    <p:sldId id="264" r:id="rId15"/>
    <p:sldId id="265" r:id="rId16"/>
    <p:sldId id="280" r:id="rId17"/>
    <p:sldId id="267" r:id="rId18"/>
    <p:sldId id="281" r:id="rId19"/>
    <p:sldId id="270" r:id="rId20"/>
    <p:sldId id="272" r:id="rId21"/>
    <p:sldId id="269" r:id="rId22"/>
    <p:sldId id="266" r:id="rId23"/>
    <p:sldId id="262" r:id="rId24"/>
    <p:sldId id="263" r:id="rId25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94599" autoAdjust="0"/>
  </p:normalViewPr>
  <p:slideViewPr>
    <p:cSldViewPr>
      <p:cViewPr>
        <p:scale>
          <a:sx n="65" d="100"/>
          <a:sy n="65" d="100"/>
        </p:scale>
        <p:origin x="-1306" y="-8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433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3553A525-4879-7826-2C19-BE48F75C7A4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A72C8158-FC34-B1D2-4DFF-54B018ECD05C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8EC1086-95F5-47D4-94CF-8E527164042C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:a16="http://schemas.microsoft.com/office/drawing/2014/main" id="{687701AF-794A-AF13-CCBF-4BA3F9AFDF0F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:a16="http://schemas.microsoft.com/office/drawing/2014/main" id="{97C3A832-C601-9CF6-CE9B-75B19EDCD55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C4441F88-F7C6-1ED6-9C8A-2F6FBFDA4BEB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66BF42F-7144-24D0-165C-DC39CE6C8F4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8F0382B7-4A91-4153-90A9-770A523BC459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Образ слайда 1">
            <a:extLst>
              <a:ext uri="{FF2B5EF4-FFF2-40B4-BE49-F238E27FC236}">
                <a16:creationId xmlns:a16="http://schemas.microsoft.com/office/drawing/2014/main" id="{89C9C0EE-1D64-2EEA-CD62-DA75F5D78799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Заметки 2">
            <a:extLst>
              <a:ext uri="{FF2B5EF4-FFF2-40B4-BE49-F238E27FC236}">
                <a16:creationId xmlns:a16="http://schemas.microsoft.com/office/drawing/2014/main" id="{6A93232E-6453-5E83-C947-6FBD452227E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/>
          </a:p>
        </p:txBody>
      </p:sp>
      <p:sp>
        <p:nvSpPr>
          <p:cNvPr id="30724" name="Номер слайда 3">
            <a:extLst>
              <a:ext uri="{FF2B5EF4-FFF2-40B4-BE49-F238E27FC236}">
                <a16:creationId xmlns:a16="http://schemas.microsoft.com/office/drawing/2014/main" id="{C0A7EA27-6B12-4EEC-E2D9-5662D83C5B8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E3155649-A879-4218-917D-AE9B36C4AECA}" type="slidenum">
              <a:rPr lang="ru-RU" altLang="ru-RU"/>
              <a:pPr eaLnBrk="1" hangingPunct="1"/>
              <a:t>6</a:t>
            </a:fld>
            <a:endParaRPr lang="ru-RU" alt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олилиния 8">
            <a:extLst>
              <a:ext uri="{FF2B5EF4-FFF2-40B4-BE49-F238E27FC236}">
                <a16:creationId xmlns:a16="http://schemas.microsoft.com/office/drawing/2014/main" id="{5A60CCC9-13D0-11F8-90E4-8CA4D9E8A398}"/>
              </a:ext>
            </a:extLst>
          </p:cNvPr>
          <p:cNvSpPr>
            <a:spLocks/>
          </p:cNvSpPr>
          <p:nvPr/>
        </p:nvSpPr>
        <p:spPr bwMode="auto">
          <a:xfrm>
            <a:off x="0" y="4751388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3" name="Полилиния 10">
            <a:extLst>
              <a:ext uri="{FF2B5EF4-FFF2-40B4-BE49-F238E27FC236}">
                <a16:creationId xmlns:a16="http://schemas.microsoft.com/office/drawing/2014/main" id="{DCD791EE-996C-7B3C-7E2F-471EB613C58A}"/>
              </a:ext>
            </a:extLst>
          </p:cNvPr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4" name="Дата 29">
            <a:extLst>
              <a:ext uri="{FF2B5EF4-FFF2-40B4-BE49-F238E27FC236}">
                <a16:creationId xmlns:a16="http://schemas.microsoft.com/office/drawing/2014/main" id="{68A7128A-FCB9-55B6-0FB0-C0F1C4D5F3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9CC4C3-75A9-4B9C-99C2-719E594C5BDB}" type="datetimeFigureOut">
              <a:rPr lang="ru-RU"/>
              <a:pPr>
                <a:defRPr/>
              </a:pPr>
              <a:t>26.11.2023</a:t>
            </a:fld>
            <a:endParaRPr lang="ru-RU" dirty="0"/>
          </a:p>
        </p:txBody>
      </p:sp>
      <p:sp>
        <p:nvSpPr>
          <p:cNvPr id="5" name="Нижний колонтитул 18">
            <a:extLst>
              <a:ext uri="{FF2B5EF4-FFF2-40B4-BE49-F238E27FC236}">
                <a16:creationId xmlns:a16="http://schemas.microsoft.com/office/drawing/2014/main" id="{B4D7BB1F-4F53-0A7F-2EB0-32974FC714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6">
            <a:extLst>
              <a:ext uri="{FF2B5EF4-FFF2-40B4-BE49-F238E27FC236}">
                <a16:creationId xmlns:a16="http://schemas.microsoft.com/office/drawing/2014/main" id="{783CCF24-753D-5C43-9CB1-F3502C16D5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F26944-1295-4943-B35D-8615304F199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8159935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9">
            <a:extLst>
              <a:ext uri="{FF2B5EF4-FFF2-40B4-BE49-F238E27FC236}">
                <a16:creationId xmlns:a16="http://schemas.microsoft.com/office/drawing/2014/main" id="{DAF6DD7C-5570-FC42-B66F-EBD473BCCE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2198D7-7067-46D8-9151-393D6E4EB62C}" type="datetimeFigureOut">
              <a:rPr lang="ru-RU"/>
              <a:pPr>
                <a:defRPr/>
              </a:pPr>
              <a:t>26.11.2023</a:t>
            </a:fld>
            <a:endParaRPr lang="ru-RU" dirty="0"/>
          </a:p>
        </p:txBody>
      </p:sp>
      <p:sp>
        <p:nvSpPr>
          <p:cNvPr id="5" name="Нижний колонтитул 21">
            <a:extLst>
              <a:ext uri="{FF2B5EF4-FFF2-40B4-BE49-F238E27FC236}">
                <a16:creationId xmlns:a16="http://schemas.microsoft.com/office/drawing/2014/main" id="{D1E8DD26-0EE5-466D-CAE2-E65BBE9CE5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>
            <a:extLst>
              <a:ext uri="{FF2B5EF4-FFF2-40B4-BE49-F238E27FC236}">
                <a16:creationId xmlns:a16="http://schemas.microsoft.com/office/drawing/2014/main" id="{27B36EF5-442F-8092-1CEF-E03D5ABA29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4B5F30-16EA-4C9F-A864-696A9BF60088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9158332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олилиния 8">
            <a:extLst>
              <a:ext uri="{FF2B5EF4-FFF2-40B4-BE49-F238E27FC236}">
                <a16:creationId xmlns:a16="http://schemas.microsoft.com/office/drawing/2014/main" id="{F9D9842C-DD81-6D0B-9E2C-013454FDBB82}"/>
              </a:ext>
            </a:extLst>
          </p:cNvPr>
          <p:cNvSpPr>
            <a:spLocks/>
          </p:cNvSpPr>
          <p:nvPr/>
        </p:nvSpPr>
        <p:spPr bwMode="auto">
          <a:xfrm>
            <a:off x="0" y="4751388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5" name="Полилиния 10">
            <a:extLst>
              <a:ext uri="{FF2B5EF4-FFF2-40B4-BE49-F238E27FC236}">
                <a16:creationId xmlns:a16="http://schemas.microsoft.com/office/drawing/2014/main" id="{C9D3D66E-C37E-9983-B358-B2F5E54BF0BB}"/>
              </a:ext>
            </a:extLst>
          </p:cNvPr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Дата 3">
            <a:extLst>
              <a:ext uri="{FF2B5EF4-FFF2-40B4-BE49-F238E27FC236}">
                <a16:creationId xmlns:a16="http://schemas.microsoft.com/office/drawing/2014/main" id="{F28FB5D7-540E-83F5-FF8E-54FEA2A05F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9467A6-2B19-4C57-8F7A-E644F67CFEB6}" type="datetimeFigureOut">
              <a:rPr lang="ru-RU"/>
              <a:pPr>
                <a:defRPr/>
              </a:pPr>
              <a:t>26.11.2023</a:t>
            </a:fld>
            <a:endParaRPr lang="ru-RU" dirty="0"/>
          </a:p>
        </p:txBody>
      </p:sp>
      <p:sp>
        <p:nvSpPr>
          <p:cNvPr id="7" name="Нижний колонтитул 4">
            <a:extLst>
              <a:ext uri="{FF2B5EF4-FFF2-40B4-BE49-F238E27FC236}">
                <a16:creationId xmlns:a16="http://schemas.microsoft.com/office/drawing/2014/main" id="{25CCA3E8-0078-8FC9-E7BB-11AD9A33A6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5">
            <a:extLst>
              <a:ext uri="{FF2B5EF4-FFF2-40B4-BE49-F238E27FC236}">
                <a16:creationId xmlns:a16="http://schemas.microsoft.com/office/drawing/2014/main" id="{35E153B5-D08A-C6A7-AAD0-F8AC94BF5F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E55DF9-BA2F-42BB-BDAC-AF70023F131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7380338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Дата 9">
            <a:extLst>
              <a:ext uri="{FF2B5EF4-FFF2-40B4-BE49-F238E27FC236}">
                <a16:creationId xmlns:a16="http://schemas.microsoft.com/office/drawing/2014/main" id="{A367D484-4720-1885-DA6E-7C17C2688E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930B70-DF8D-4B7A-A882-9D7F3A9A2615}" type="datetimeFigureOut">
              <a:rPr lang="ru-RU"/>
              <a:pPr>
                <a:defRPr/>
              </a:pPr>
              <a:t>26.11.2023</a:t>
            </a:fld>
            <a:endParaRPr lang="ru-RU" dirty="0"/>
          </a:p>
        </p:txBody>
      </p:sp>
      <p:sp>
        <p:nvSpPr>
          <p:cNvPr id="6" name="Нижний колонтитул 21">
            <a:extLst>
              <a:ext uri="{FF2B5EF4-FFF2-40B4-BE49-F238E27FC236}">
                <a16:creationId xmlns:a16="http://schemas.microsoft.com/office/drawing/2014/main" id="{E673BFE4-C473-4F5A-B7BD-7E1E0241B9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>
            <a:extLst>
              <a:ext uri="{FF2B5EF4-FFF2-40B4-BE49-F238E27FC236}">
                <a16:creationId xmlns:a16="http://schemas.microsoft.com/office/drawing/2014/main" id="{A6D567F2-297A-FC31-9CB7-76FD6D607F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A5E7C3-0D2B-4193-A180-A45E76ED55F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6359600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>
            <a:extLst>
              <a:ext uri="{FF2B5EF4-FFF2-40B4-BE49-F238E27FC236}">
                <a16:creationId xmlns:a16="http://schemas.microsoft.com/office/drawing/2014/main" id="{995E5F0D-C48C-24C2-0590-721EAF68DB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793857-9446-4931-ACE5-594EBB9E1355}" type="datetimeFigureOut">
              <a:rPr lang="ru-RU"/>
              <a:pPr>
                <a:defRPr/>
              </a:pPr>
              <a:t>26.11.2023</a:t>
            </a:fld>
            <a:endParaRPr lang="ru-RU" dirty="0"/>
          </a:p>
        </p:txBody>
      </p:sp>
      <p:sp>
        <p:nvSpPr>
          <p:cNvPr id="8" name="Нижний колонтитул 21">
            <a:extLst>
              <a:ext uri="{FF2B5EF4-FFF2-40B4-BE49-F238E27FC236}">
                <a16:creationId xmlns:a16="http://schemas.microsoft.com/office/drawing/2014/main" id="{4C874F33-17E6-92B8-AE7A-25BAFA78E8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7">
            <a:extLst>
              <a:ext uri="{FF2B5EF4-FFF2-40B4-BE49-F238E27FC236}">
                <a16:creationId xmlns:a16="http://schemas.microsoft.com/office/drawing/2014/main" id="{7407E149-A778-A7DE-82D7-910EFE5DB2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FCE0C9-E683-4AB3-ADFA-57166A8C5C28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5883476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/>
          <a:lstStyle>
            <a:lvl1pPr algn="l">
              <a:defRPr sz="46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Дата 9">
            <a:extLst>
              <a:ext uri="{FF2B5EF4-FFF2-40B4-BE49-F238E27FC236}">
                <a16:creationId xmlns:a16="http://schemas.microsoft.com/office/drawing/2014/main" id="{319879CC-D117-5254-2BEA-34D4D85653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553DDF-E1A5-4351-966B-282D55B5E344}" type="datetimeFigureOut">
              <a:rPr lang="ru-RU"/>
              <a:pPr>
                <a:defRPr/>
              </a:pPr>
              <a:t>26.11.2023</a:t>
            </a:fld>
            <a:endParaRPr lang="ru-RU" dirty="0"/>
          </a:p>
        </p:txBody>
      </p:sp>
      <p:sp>
        <p:nvSpPr>
          <p:cNvPr id="4" name="Нижний колонтитул 21">
            <a:extLst>
              <a:ext uri="{FF2B5EF4-FFF2-40B4-BE49-F238E27FC236}">
                <a16:creationId xmlns:a16="http://schemas.microsoft.com/office/drawing/2014/main" id="{0CE2FFC2-61CF-617A-AD9E-F7711AC4F9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17">
            <a:extLst>
              <a:ext uri="{FF2B5EF4-FFF2-40B4-BE49-F238E27FC236}">
                <a16:creationId xmlns:a16="http://schemas.microsoft.com/office/drawing/2014/main" id="{60EADB83-FC70-E6E2-4D80-6A9CED7697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11AA4B-AF66-4CEE-A8FC-5DE595C3F5E8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8395965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>
            <a:extLst>
              <a:ext uri="{FF2B5EF4-FFF2-40B4-BE49-F238E27FC236}">
                <a16:creationId xmlns:a16="http://schemas.microsoft.com/office/drawing/2014/main" id="{CBF98419-6691-4526-EF0E-1BD99CE46D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230FDE-9103-4A6E-9F6F-C14A93922006}" type="datetimeFigureOut">
              <a:rPr lang="ru-RU"/>
              <a:pPr>
                <a:defRPr/>
              </a:pPr>
              <a:t>26.11.2023</a:t>
            </a:fld>
            <a:endParaRPr lang="ru-RU" dirty="0"/>
          </a:p>
        </p:txBody>
      </p:sp>
      <p:sp>
        <p:nvSpPr>
          <p:cNvPr id="3" name="Нижний колонтитул 21">
            <a:extLst>
              <a:ext uri="{FF2B5EF4-FFF2-40B4-BE49-F238E27FC236}">
                <a16:creationId xmlns:a16="http://schemas.microsoft.com/office/drawing/2014/main" id="{F5B12FFC-9E6B-1B7E-C6DA-D8AB8A3802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17">
            <a:extLst>
              <a:ext uri="{FF2B5EF4-FFF2-40B4-BE49-F238E27FC236}">
                <a16:creationId xmlns:a16="http://schemas.microsoft.com/office/drawing/2014/main" id="{54F4D64A-A5CA-BB25-E84A-6F4056A12E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D6822D-C22A-40A3-A0F3-F180F744A5AA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2355795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2003690-0EFD-5189-3998-B2020CEAF1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18BFFA-2BE2-4C17-8E8C-C11C759F9529}" type="datetimeFigureOut">
              <a:rPr lang="ru-RU"/>
              <a:pPr>
                <a:defRPr/>
              </a:pPr>
              <a:t>26.11.2023</a:t>
            </a:fld>
            <a:endParaRPr lang="ru-RU" dirty="0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53187FA-494F-46A8-E731-E2EB90D531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8109DCCC-28EB-92F1-F44C-AB41138829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156575" y="6421438"/>
            <a:ext cx="762000" cy="365125"/>
          </a:xfrm>
        </p:spPr>
        <p:txBody>
          <a:bodyPr/>
          <a:lstStyle>
            <a:lvl1pPr>
              <a:defRPr/>
            </a:lvl1pPr>
          </a:lstStyle>
          <a:p>
            <a:fld id="{5F0201E6-0D9B-484D-84FB-DD0DEC8F2748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5844781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dirty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9">
            <a:extLst>
              <a:ext uri="{FF2B5EF4-FFF2-40B4-BE49-F238E27FC236}">
                <a16:creationId xmlns:a16="http://schemas.microsoft.com/office/drawing/2014/main" id="{FA26FEF8-DB21-4EE1-879D-356C604775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C5E620-617B-4DCF-B039-ED03A3F8FBD0}" type="datetimeFigureOut">
              <a:rPr lang="ru-RU"/>
              <a:pPr>
                <a:defRPr/>
              </a:pPr>
              <a:t>26.11.2023</a:t>
            </a:fld>
            <a:endParaRPr lang="ru-RU" dirty="0"/>
          </a:p>
        </p:txBody>
      </p:sp>
      <p:sp>
        <p:nvSpPr>
          <p:cNvPr id="6" name="Нижний колонтитул 21">
            <a:extLst>
              <a:ext uri="{FF2B5EF4-FFF2-40B4-BE49-F238E27FC236}">
                <a16:creationId xmlns:a16="http://schemas.microsoft.com/office/drawing/2014/main" id="{6846F227-2303-DC23-5D1B-091BFF05FA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>
            <a:extLst>
              <a:ext uri="{FF2B5EF4-FFF2-40B4-BE49-F238E27FC236}">
                <a16:creationId xmlns:a16="http://schemas.microsoft.com/office/drawing/2014/main" id="{CE1B7DE6-F989-69F7-45EE-020239527A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39BEDE-5ECD-49F5-8EB9-F9815524907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9588539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9">
            <a:extLst>
              <a:ext uri="{FF2B5EF4-FFF2-40B4-BE49-F238E27FC236}">
                <a16:creationId xmlns:a16="http://schemas.microsoft.com/office/drawing/2014/main" id="{6C647CEB-C0C5-64FB-28B5-27F39AA1C5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ACC4BD-0E54-487A-A2CE-2C1A41C79F89}" type="datetimeFigureOut">
              <a:rPr lang="ru-RU"/>
              <a:pPr>
                <a:defRPr/>
              </a:pPr>
              <a:t>26.11.2023</a:t>
            </a:fld>
            <a:endParaRPr lang="ru-RU" dirty="0"/>
          </a:p>
        </p:txBody>
      </p:sp>
      <p:sp>
        <p:nvSpPr>
          <p:cNvPr id="5" name="Нижний колонтитул 21">
            <a:extLst>
              <a:ext uri="{FF2B5EF4-FFF2-40B4-BE49-F238E27FC236}">
                <a16:creationId xmlns:a16="http://schemas.microsoft.com/office/drawing/2014/main" id="{9334EEE9-9D9A-5B6D-475C-E4220BB52C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>
            <a:extLst>
              <a:ext uri="{FF2B5EF4-FFF2-40B4-BE49-F238E27FC236}">
                <a16:creationId xmlns:a16="http://schemas.microsoft.com/office/drawing/2014/main" id="{4DF76445-FDF0-4D58-AE50-EEB2CCD354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E75CA8-7DA2-4F01-916A-6E9DC865C6CF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5239099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9">
            <a:extLst>
              <a:ext uri="{FF2B5EF4-FFF2-40B4-BE49-F238E27FC236}">
                <a16:creationId xmlns:a16="http://schemas.microsoft.com/office/drawing/2014/main" id="{AC1BBAD8-9C29-C785-013C-A4B9A4D0C2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273EED-9312-4122-9BFB-083097036D50}" type="datetimeFigureOut">
              <a:rPr lang="ru-RU"/>
              <a:pPr>
                <a:defRPr/>
              </a:pPr>
              <a:t>26.11.2023</a:t>
            </a:fld>
            <a:endParaRPr lang="ru-RU" dirty="0"/>
          </a:p>
        </p:txBody>
      </p:sp>
      <p:sp>
        <p:nvSpPr>
          <p:cNvPr id="5" name="Нижний колонтитул 21">
            <a:extLst>
              <a:ext uri="{FF2B5EF4-FFF2-40B4-BE49-F238E27FC236}">
                <a16:creationId xmlns:a16="http://schemas.microsoft.com/office/drawing/2014/main" id="{FE79A875-813A-C9B3-CA88-6525C5F838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>
            <a:extLst>
              <a:ext uri="{FF2B5EF4-FFF2-40B4-BE49-F238E27FC236}">
                <a16:creationId xmlns:a16="http://schemas.microsoft.com/office/drawing/2014/main" id="{C53B2B98-D248-9DC0-8A80-3857AF8ED7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B00823-8818-41A8-A21D-8189DE811548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106546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олилиния 11">
            <a:extLst>
              <a:ext uri="{FF2B5EF4-FFF2-40B4-BE49-F238E27FC236}">
                <a16:creationId xmlns:a16="http://schemas.microsoft.com/office/drawing/2014/main" id="{5C15BBB8-529F-358B-4788-B3A18649A3E1}"/>
              </a:ext>
            </a:extLst>
          </p:cNvPr>
          <p:cNvSpPr>
            <a:spLocks/>
          </p:cNvSpPr>
          <p:nvPr/>
        </p:nvSpPr>
        <p:spPr bwMode="auto">
          <a:xfrm>
            <a:off x="0" y="4751388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6" name="Полилиния 15">
            <a:extLst>
              <a:ext uri="{FF2B5EF4-FFF2-40B4-BE49-F238E27FC236}">
                <a16:creationId xmlns:a16="http://schemas.microsoft.com/office/drawing/2014/main" id="{3DAF42F5-EA8A-AA78-8F97-764A6A4E85BD}"/>
              </a:ext>
            </a:extLst>
          </p:cNvPr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028" name="Заголовок 8">
            <a:extLst>
              <a:ext uri="{FF2B5EF4-FFF2-40B4-BE49-F238E27FC236}">
                <a16:creationId xmlns:a16="http://schemas.microsoft.com/office/drawing/2014/main" id="{85F26D78-4E19-ECCB-452A-CD74E14E207A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7467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45720" tIns="45720" rIns="4572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  <a:endParaRPr lang="en-US" altLang="ru-RU"/>
          </a:p>
        </p:txBody>
      </p:sp>
      <p:sp>
        <p:nvSpPr>
          <p:cNvPr id="1029" name="Текст 29">
            <a:extLst>
              <a:ext uri="{FF2B5EF4-FFF2-40B4-BE49-F238E27FC236}">
                <a16:creationId xmlns:a16="http://schemas.microsoft.com/office/drawing/2014/main" id="{5E012675-F319-17D4-3DE6-6507D959DE2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7467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  <a:endParaRPr lang="en-US" altLang="ru-RU"/>
          </a:p>
        </p:txBody>
      </p:sp>
      <p:sp>
        <p:nvSpPr>
          <p:cNvPr id="10" name="Дата 9">
            <a:extLst>
              <a:ext uri="{FF2B5EF4-FFF2-40B4-BE49-F238E27FC236}">
                <a16:creationId xmlns:a16="http://schemas.microsoft.com/office/drawing/2014/main" id="{F9D89AB1-44F7-ACAA-9445-35C9F2EF9FE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421438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2">
                    <a:shade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8003D95-D5C3-4325-B21B-C2E163BBA928}" type="datetimeFigureOut">
              <a:rPr lang="ru-RU"/>
              <a:pPr>
                <a:defRPr/>
              </a:pPr>
              <a:t>26.11.2023</a:t>
            </a:fld>
            <a:endParaRPr lang="ru-RU" dirty="0"/>
          </a:p>
        </p:txBody>
      </p:sp>
      <p:sp>
        <p:nvSpPr>
          <p:cNvPr id="22" name="Нижний колонтитул 21">
            <a:extLst>
              <a:ext uri="{FF2B5EF4-FFF2-40B4-BE49-F238E27FC236}">
                <a16:creationId xmlns:a16="http://schemas.microsoft.com/office/drawing/2014/main" id="{F1EFEC77-98CC-740A-EE42-FDC8B1EF5DC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421438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2">
                    <a:shade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Номер слайда 17">
            <a:extLst>
              <a:ext uri="{FF2B5EF4-FFF2-40B4-BE49-F238E27FC236}">
                <a16:creationId xmlns:a16="http://schemas.microsoft.com/office/drawing/2014/main" id="{433EC8DE-5CC4-CC22-C746-8F65D4EC869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153400" y="6421438"/>
            <a:ext cx="762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000">
                <a:solidFill>
                  <a:srgbClr val="AFADA5"/>
                </a:solidFill>
                <a:latin typeface="Cambria" panose="02040503050406030204" pitchFamily="18" charset="0"/>
              </a:defRPr>
            </a:lvl1pPr>
          </a:lstStyle>
          <a:p>
            <a:fld id="{47CD7D33-5729-4E3F-A4C1-596F0A00BA3B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99" r:id="rId1"/>
    <p:sldLayoutId id="2147483891" r:id="rId2"/>
    <p:sldLayoutId id="2147483900" r:id="rId3"/>
    <p:sldLayoutId id="2147483892" r:id="rId4"/>
    <p:sldLayoutId id="2147483893" r:id="rId5"/>
    <p:sldLayoutId id="2147483894" r:id="rId6"/>
    <p:sldLayoutId id="2147483895" r:id="rId7"/>
    <p:sldLayoutId id="2147483901" r:id="rId8"/>
    <p:sldLayoutId id="2147483896" r:id="rId9"/>
    <p:sldLayoutId id="2147483897" r:id="rId10"/>
    <p:sldLayoutId id="2147483898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</a:defRPr>
      </a:lvl9pPr>
    </p:titleStyle>
    <p:bodyStyle>
      <a:lvl1pPr marL="419100" indent="-382588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anose="05020102010507070707" pitchFamily="18" charset="2"/>
        <a:buChar char="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13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90000"/>
        <a:buFont typeface="Wingdings 2" panose="05020102010507070707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4888" indent="-255588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Arial" panose="020B0604020202020204" pitchFamily="34" charset="0"/>
        <a:buChar char="○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79525" indent="-236538" algn="l" rtl="0" eaLnBrk="0" fontAlgn="base" hangingPunct="0">
        <a:spcBef>
          <a:spcPct val="20000"/>
        </a:spcBef>
        <a:spcAft>
          <a:spcPct val="0"/>
        </a:spcAft>
        <a:buClr>
          <a:srgbClr val="6BB1C9"/>
        </a:buClr>
        <a:buSzPct val="90000"/>
        <a:buFont typeface="Wingdings 2" panose="05020102010507070707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89075" indent="-182563" algn="l" rtl="0" eaLnBrk="0" fontAlgn="base" hangingPunct="0">
        <a:spcBef>
          <a:spcPct val="20000"/>
        </a:spcBef>
        <a:spcAft>
          <a:spcPct val="0"/>
        </a:spcAft>
        <a:buClr>
          <a:srgbClr val="6585CF"/>
        </a:buClr>
        <a:buSzPct val="100000"/>
        <a:buFont typeface="Arial" panose="020B0604020202020204" pitchFamily="34" charset="0"/>
        <a:buChar char="-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hyperlink" Target="http://ngmu.ru/department/2643" TargetMode="Externa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8E7527-33B2-6EC6-C810-DC44688677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419872" y="1916832"/>
            <a:ext cx="5326360" cy="1470025"/>
          </a:xfrm>
          <a:ln>
            <a:miter lim="800000"/>
            <a:headEnd/>
            <a:tailEnd/>
          </a:ln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i="1">
                <a:effectLst/>
              </a:rPr>
              <a:t>Профессору </a:t>
            </a:r>
            <a:br>
              <a:rPr lang="ru-RU" i="1">
                <a:effectLst/>
              </a:rPr>
            </a:br>
            <a:r>
              <a:rPr lang="ru-RU" i="1">
                <a:effectLst/>
              </a:rPr>
              <a:t>Дёмину Аристарху Александровичу</a:t>
            </a:r>
            <a:br>
              <a:rPr lang="ru-RU" i="1">
                <a:effectLst/>
              </a:rPr>
            </a:br>
            <a:r>
              <a:rPr lang="ru-RU" i="1">
                <a:effectLst/>
              </a:rPr>
              <a:t>(1918-1977 гг.)</a:t>
            </a:r>
          </a:p>
        </p:txBody>
      </p:sp>
      <p:sp>
        <p:nvSpPr>
          <p:cNvPr id="5123" name="Подзаголовок 2">
            <a:extLst>
              <a:ext uri="{FF2B5EF4-FFF2-40B4-BE49-F238E27FC236}">
                <a16:creationId xmlns:a16="http://schemas.microsoft.com/office/drawing/2014/main" id="{E3FCBE94-F909-881E-F480-A961F2D814D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276600" y="4508500"/>
            <a:ext cx="5472113" cy="504825"/>
          </a:xfrm>
        </p:spPr>
        <p:txBody>
          <a:bodyPr/>
          <a:lstStyle/>
          <a:p>
            <a:pPr eaLnBrk="1" hangingPunct="1"/>
            <a:r>
              <a:rPr lang="ru-RU" altLang="ru-RU" sz="3200" b="1">
                <a:solidFill>
                  <a:srgbClr val="C00000"/>
                </a:solidFill>
              </a:rPr>
              <a:t>105 лет со дня рождения</a:t>
            </a:r>
          </a:p>
        </p:txBody>
      </p:sp>
      <p:sp>
        <p:nvSpPr>
          <p:cNvPr id="5124" name="Прямоугольник 5">
            <a:extLst>
              <a:ext uri="{FF2B5EF4-FFF2-40B4-BE49-F238E27FC236}">
                <a16:creationId xmlns:a16="http://schemas.microsoft.com/office/drawing/2014/main" id="{256724EA-D933-D7D0-2BB6-E2C2A361D9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0113" y="476250"/>
            <a:ext cx="69119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5125" name="Прямоугольник 6">
            <a:extLst>
              <a:ext uri="{FF2B5EF4-FFF2-40B4-BE49-F238E27FC236}">
                <a16:creationId xmlns:a16="http://schemas.microsoft.com/office/drawing/2014/main" id="{538E11C2-4938-ADFF-DE7C-CE2F20F922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15888"/>
            <a:ext cx="9144000" cy="1477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ru-RU" altLang="ru-RU">
                <a:solidFill>
                  <a:schemeClr val="bg1"/>
                </a:solidFill>
              </a:rPr>
              <a:t>Федеральное государственное бюджетное образовательное учреждение</a:t>
            </a:r>
            <a:endParaRPr lang="ru-RU" altLang="ru-RU" sz="800">
              <a:solidFill>
                <a:schemeClr val="bg1"/>
              </a:solidFill>
            </a:endParaRPr>
          </a:p>
          <a:p>
            <a:pPr algn="ctr"/>
            <a:r>
              <a:rPr lang="ru-RU" altLang="ru-RU">
                <a:solidFill>
                  <a:schemeClr val="bg1"/>
                </a:solidFill>
              </a:rPr>
              <a:t>Высшего образования</a:t>
            </a:r>
            <a:endParaRPr lang="ru-RU" altLang="ru-RU" sz="800">
              <a:solidFill>
                <a:schemeClr val="bg1"/>
              </a:solidFill>
            </a:endParaRPr>
          </a:p>
          <a:p>
            <a:pPr algn="ctr"/>
            <a:r>
              <a:rPr lang="ru-RU" altLang="ru-RU">
                <a:solidFill>
                  <a:schemeClr val="bg1"/>
                </a:solidFill>
              </a:rPr>
              <a:t>«Новосибирский государственный медицинский университет»</a:t>
            </a:r>
            <a:endParaRPr lang="ru-RU" altLang="ru-RU" sz="800">
              <a:solidFill>
                <a:schemeClr val="bg1"/>
              </a:solidFill>
            </a:endParaRPr>
          </a:p>
          <a:p>
            <a:pPr algn="ctr"/>
            <a:r>
              <a:rPr lang="ru-RU" altLang="ru-RU">
                <a:solidFill>
                  <a:schemeClr val="bg1"/>
                </a:solidFill>
              </a:rPr>
              <a:t>Министерства здравоохранения Российской Федерации</a:t>
            </a:r>
            <a:endParaRPr lang="ru-RU" altLang="ru-RU" sz="800">
              <a:solidFill>
                <a:schemeClr val="bg1"/>
              </a:solidFill>
            </a:endParaRPr>
          </a:p>
          <a:p>
            <a:pPr algn="ctr"/>
            <a:r>
              <a:rPr lang="ru-RU" altLang="ru-RU">
                <a:solidFill>
                  <a:schemeClr val="bg1"/>
                </a:solidFill>
              </a:rPr>
              <a:t>(ФГБОУ ВО НГМУ Минздрава России)</a:t>
            </a:r>
          </a:p>
        </p:txBody>
      </p:sp>
      <p:sp>
        <p:nvSpPr>
          <p:cNvPr id="5126" name="Прямоугольник 9">
            <a:extLst>
              <a:ext uri="{FF2B5EF4-FFF2-40B4-BE49-F238E27FC236}">
                <a16:creationId xmlns:a16="http://schemas.microsoft.com/office/drawing/2014/main" id="{2390009E-AE6E-0650-8833-2DA8209149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92500" y="6092825"/>
            <a:ext cx="22177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>
                <a:solidFill>
                  <a:schemeClr val="bg1"/>
                </a:solidFill>
              </a:rPr>
              <a:t>Новосибирск, 2023</a:t>
            </a:r>
          </a:p>
        </p:txBody>
      </p:sp>
      <p:pic>
        <p:nvPicPr>
          <p:cNvPr id="7175" name="Picture 8" descr="C:\Users\user\Desktop\5c5293205ffa9_demin.jpg">
            <a:extLst>
              <a:ext uri="{FF2B5EF4-FFF2-40B4-BE49-F238E27FC236}">
                <a16:creationId xmlns:a16="http://schemas.microsoft.com/office/drawing/2014/main" id="{9B1500F0-2DB8-DF6F-11A9-C12CDBEBF9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 b="14697"/>
          <a:stretch>
            <a:fillRect/>
          </a:stretch>
        </p:blipFill>
        <p:spPr bwMode="auto">
          <a:xfrm>
            <a:off x="323528" y="1628800"/>
            <a:ext cx="3269494" cy="417646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Содержимое 2">
            <a:extLst>
              <a:ext uri="{FF2B5EF4-FFF2-40B4-BE49-F238E27FC236}">
                <a16:creationId xmlns:a16="http://schemas.microsoft.com/office/drawing/2014/main" id="{6261B569-221E-14FD-41ED-F52BC3963B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650" y="1196975"/>
            <a:ext cx="7467600" cy="4525963"/>
          </a:xfrm>
        </p:spPr>
        <p:txBody>
          <a:bodyPr/>
          <a:lstStyle/>
          <a:p>
            <a:pPr algn="ctr">
              <a:buFont typeface="Wingdings 2" panose="05020102010507070707" pitchFamily="18" charset="2"/>
              <a:buNone/>
            </a:pPr>
            <a:r>
              <a:rPr lang="ru-RU" altLang="ru-RU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29 сентября 2023 года – </a:t>
            </a:r>
          </a:p>
          <a:p>
            <a:pPr algn="ctr">
              <a:buFont typeface="Wingdings 2" panose="05020102010507070707" pitchFamily="18" charset="2"/>
              <a:buNone/>
            </a:pPr>
            <a:r>
              <a:rPr lang="ru-RU" altLang="ru-RU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105 лет со дня рождения </a:t>
            </a:r>
          </a:p>
          <a:p>
            <a:pPr algn="ctr">
              <a:buFont typeface="Wingdings 2" panose="05020102010507070707" pitchFamily="18" charset="2"/>
              <a:buNone/>
            </a:pPr>
            <a:r>
              <a:rPr lang="ru-RU" altLang="ru-RU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профессора, основателя Новосибирской школы терапевтов, заведующего кафедрой госпитальной терапии (1953-1977 гг.), члена–корреспондента АМН СССР, </a:t>
            </a:r>
          </a:p>
          <a:p>
            <a:pPr algn="ctr">
              <a:buFont typeface="Wingdings 2" panose="05020102010507070707" pitchFamily="18" charset="2"/>
              <a:buNone/>
            </a:pPr>
            <a:r>
              <a:rPr lang="ru-RU" altLang="ru-RU" b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Аристарха Александровича Дёмина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Содержимое 2">
            <a:extLst>
              <a:ext uri="{FF2B5EF4-FFF2-40B4-BE49-F238E27FC236}">
                <a16:creationId xmlns:a16="http://schemas.microsoft.com/office/drawing/2014/main" id="{FFADC416-E35A-3B65-9E4F-CF016F5121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750" y="981075"/>
            <a:ext cx="7467600" cy="4525963"/>
          </a:xfrm>
        </p:spPr>
        <p:txBody>
          <a:bodyPr/>
          <a:lstStyle/>
          <a:p>
            <a:pPr algn="ctr" eaLnBrk="1" hangingPunct="1">
              <a:buFont typeface="Wingdings 2" panose="05020102010507070707" pitchFamily="18" charset="2"/>
              <a:buNone/>
            </a:pPr>
            <a:r>
              <a:rPr lang="ru-RU" altLang="ru-RU" sz="28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Дёмин Аристарх Александрович родился в 1918 году в семье священнослужителя Александра Ивановича Дёмина и его супруги Антонины Ивановны Дёминой (Тихомировой).</a:t>
            </a:r>
          </a:p>
        </p:txBody>
      </p:sp>
      <p:pic>
        <p:nvPicPr>
          <p:cNvPr id="8196" name="Picture 4" descr="C:\Users\user\Desktop\Дёмин А.А\2023-09-20_002.jpg">
            <a:extLst>
              <a:ext uri="{FF2B5EF4-FFF2-40B4-BE49-F238E27FC236}">
                <a16:creationId xmlns:a16="http://schemas.microsoft.com/office/drawing/2014/main" id="{5E38C0FD-D7E7-9460-6887-ACBD436AEE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lum bright="-10000"/>
          </a:blip>
          <a:srcRect l="56553" t="18346" r="16236" b="53867"/>
          <a:stretch>
            <a:fillRect/>
          </a:stretch>
        </p:blipFill>
        <p:spPr bwMode="auto">
          <a:xfrm>
            <a:off x="6948264" y="3501008"/>
            <a:ext cx="1589714" cy="223224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197" name="Picture 5" descr="C:\Users\user\Desktop\Дёмин А.А\2023-09-20_002.jpg">
            <a:extLst>
              <a:ext uri="{FF2B5EF4-FFF2-40B4-BE49-F238E27FC236}">
                <a16:creationId xmlns:a16="http://schemas.microsoft.com/office/drawing/2014/main" id="{EA0A2DEB-D138-BB50-04BA-B0FB4C9BE1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lum bright="-10000" contrast="10000"/>
          </a:blip>
          <a:srcRect l="22155" t="17764" r="48517" b="53162"/>
          <a:stretch>
            <a:fillRect/>
          </a:stretch>
        </p:blipFill>
        <p:spPr bwMode="auto">
          <a:xfrm>
            <a:off x="611560" y="3475378"/>
            <a:ext cx="1656184" cy="225787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173" name="TextBox 5">
            <a:extLst>
              <a:ext uri="{FF2B5EF4-FFF2-40B4-BE49-F238E27FC236}">
                <a16:creationId xmlns:a16="http://schemas.microsoft.com/office/drawing/2014/main" id="{A7FACD6F-C77B-EDD7-135B-07D23A7276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6913" y="5805488"/>
            <a:ext cx="156210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1600" i="1">
                <a:solidFill>
                  <a:schemeClr val="bg1"/>
                </a:solidFill>
              </a:rPr>
              <a:t>Отец –</a:t>
            </a:r>
          </a:p>
          <a:p>
            <a:pPr algn="ctr" eaLnBrk="1" hangingPunct="1"/>
            <a:r>
              <a:rPr lang="ru-RU" altLang="ru-RU" sz="1600" i="1">
                <a:solidFill>
                  <a:schemeClr val="bg1"/>
                </a:solidFill>
              </a:rPr>
              <a:t> А.И. Дёмин</a:t>
            </a:r>
          </a:p>
          <a:p>
            <a:pPr algn="ctr" eaLnBrk="1" hangingPunct="1"/>
            <a:r>
              <a:rPr lang="ru-RU" altLang="ru-RU" sz="1600" i="1">
                <a:solidFill>
                  <a:schemeClr val="bg1"/>
                </a:solidFill>
              </a:rPr>
              <a:t>(1895-1937гг.)</a:t>
            </a:r>
          </a:p>
        </p:txBody>
      </p:sp>
      <p:sp>
        <p:nvSpPr>
          <p:cNvPr id="7174" name="TextBox 6">
            <a:extLst>
              <a:ext uri="{FF2B5EF4-FFF2-40B4-BE49-F238E27FC236}">
                <a16:creationId xmlns:a16="http://schemas.microsoft.com/office/drawing/2014/main" id="{F7A15A26-16B6-5B81-31D7-2068453B8C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48488" y="5805488"/>
            <a:ext cx="1733550" cy="862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1600" i="1">
                <a:solidFill>
                  <a:schemeClr val="bg1"/>
                </a:solidFill>
              </a:rPr>
              <a:t>Мать –</a:t>
            </a:r>
          </a:p>
          <a:p>
            <a:pPr algn="ctr" eaLnBrk="1" hangingPunct="1"/>
            <a:r>
              <a:rPr lang="ru-RU" altLang="ru-RU" sz="1600" i="1">
                <a:solidFill>
                  <a:schemeClr val="bg1"/>
                </a:solidFill>
              </a:rPr>
              <a:t> А.И. Дёмина</a:t>
            </a:r>
          </a:p>
          <a:p>
            <a:pPr algn="ctr" eaLnBrk="1" hangingPunct="1"/>
            <a:r>
              <a:rPr lang="ru-RU" altLang="ru-RU" sz="1600" i="1">
                <a:solidFill>
                  <a:schemeClr val="bg1"/>
                </a:solidFill>
              </a:rPr>
              <a:t>(1898-1993гг.)</a:t>
            </a:r>
          </a:p>
        </p:txBody>
      </p:sp>
      <p:pic>
        <p:nvPicPr>
          <p:cNvPr id="7175" name="Picture 6" descr="C:\Users\user\Desktop\по работе\картинки для выставок\1640596727_26-almode-ru-p-ukrasheniya-dlya-vorda-28.png">
            <a:extLst>
              <a:ext uri="{FF2B5EF4-FFF2-40B4-BE49-F238E27FC236}">
                <a16:creationId xmlns:a16="http://schemas.microsoft.com/office/drawing/2014/main" id="{157DB7D1-6C6C-1B9C-58EA-363C613458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75" y="3429000"/>
            <a:ext cx="3663950" cy="206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Содержимое 2">
            <a:extLst>
              <a:ext uri="{FF2B5EF4-FFF2-40B4-BE49-F238E27FC236}">
                <a16:creationId xmlns:a16="http://schemas.microsoft.com/office/drawing/2014/main" id="{B1028CA6-0C55-1D5F-7AEE-C76E723D77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5288" y="1484313"/>
            <a:ext cx="4392612" cy="4525962"/>
          </a:xfrm>
        </p:spPr>
        <p:txBody>
          <a:bodyPr/>
          <a:lstStyle/>
          <a:p>
            <a:pPr algn="ctr" eaLnBrk="1" hangingPunct="1">
              <a:buClr>
                <a:srgbClr val="C00000"/>
              </a:buClr>
              <a:buFont typeface="Wingdings 2" panose="05020102010507070707" pitchFamily="18" charset="2"/>
              <a:buNone/>
            </a:pPr>
            <a:r>
              <a:rPr lang="ru-RU" altLang="ru-RU" sz="28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1937 году Аристарх Александрович с отличием окончил московскую среднюю школу №424 (Лефортово) и поступил в 3-й Московский медицинский институт. </a:t>
            </a:r>
          </a:p>
          <a:p>
            <a:endParaRPr lang="ru-RU" altLang="ru-RU"/>
          </a:p>
        </p:txBody>
      </p:sp>
      <p:pic>
        <p:nvPicPr>
          <p:cNvPr id="35842" name="Picture 2" descr="C:\Users\user\Desktop\Дёмин А.А\2023-09-20_002.jpg">
            <a:extLst>
              <a:ext uri="{FF2B5EF4-FFF2-40B4-BE49-F238E27FC236}">
                <a16:creationId xmlns:a16="http://schemas.microsoft.com/office/drawing/2014/main" id="{B3A26156-42C7-6EB5-7749-669BA4374F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lum bright="-20000" contrast="10000"/>
          </a:blip>
          <a:srcRect l="22566" t="55250" r="51444" b="20180"/>
          <a:stretch>
            <a:fillRect/>
          </a:stretch>
        </p:blipFill>
        <p:spPr bwMode="auto">
          <a:xfrm>
            <a:off x="5220072" y="1628800"/>
            <a:ext cx="2808312" cy="365080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196" name="TextBox 4">
            <a:extLst>
              <a:ext uri="{FF2B5EF4-FFF2-40B4-BE49-F238E27FC236}">
                <a16:creationId xmlns:a16="http://schemas.microsoft.com/office/drawing/2014/main" id="{E06CC391-BD1B-9869-B377-C5AA241E15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19700" y="5373688"/>
            <a:ext cx="29718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1600" i="1">
                <a:solidFill>
                  <a:schemeClr val="bg1"/>
                </a:solidFill>
              </a:rPr>
              <a:t>А.А. Дёмин – учащийся </a:t>
            </a:r>
          </a:p>
          <a:p>
            <a:pPr algn="ctr" eaLnBrk="1" hangingPunct="1"/>
            <a:r>
              <a:rPr lang="ru-RU" altLang="ru-RU" sz="1600" i="1">
                <a:solidFill>
                  <a:schemeClr val="bg1"/>
                </a:solidFill>
              </a:rPr>
              <a:t>ср. школы №424 г. Москвы</a:t>
            </a:r>
          </a:p>
          <a:p>
            <a:pPr algn="ctr" eaLnBrk="1" hangingPunct="1"/>
            <a:r>
              <a:rPr lang="ru-RU" altLang="ru-RU" sz="1600" i="1">
                <a:solidFill>
                  <a:schemeClr val="bg1"/>
                </a:solidFill>
              </a:rPr>
              <a:t>(1932 год)</a:t>
            </a:r>
          </a:p>
          <a:p>
            <a:pPr eaLnBrk="1" hangingPunct="1"/>
            <a:endParaRPr lang="ru-RU" altLang="ru-RU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Содержимое 2">
            <a:extLst>
              <a:ext uri="{FF2B5EF4-FFF2-40B4-BE49-F238E27FC236}">
                <a16:creationId xmlns:a16="http://schemas.microsoft.com/office/drawing/2014/main" id="{5B4CCECE-1727-AF2E-F31C-A8819431F0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213" y="1412875"/>
            <a:ext cx="7467600" cy="4525963"/>
          </a:xfrm>
        </p:spPr>
        <p:txBody>
          <a:bodyPr/>
          <a:lstStyle/>
          <a:p>
            <a:pPr algn="ctr">
              <a:buFont typeface="Wingdings 2" panose="05020102010507070707" pitchFamily="18" charset="2"/>
              <a:buNone/>
            </a:pPr>
            <a:r>
              <a:rPr lang="ru-RU" altLang="ru-RU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Последние годы обучения в институте Дёмина А.А. пришлись на начало Великой Отечественной войны. </a:t>
            </a:r>
          </a:p>
          <a:p>
            <a:pPr algn="ctr">
              <a:buFont typeface="Wingdings 2" panose="05020102010507070707" pitchFamily="18" charset="2"/>
              <a:buNone/>
            </a:pPr>
            <a:r>
              <a:rPr lang="ru-RU" altLang="ru-RU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июне 1941 года студентам старших курсов медицинских институтов приказом министра здравоохранения СССР было присвоено звание врачей  и они были направлены на фронт.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Содержимое 2">
            <a:extLst>
              <a:ext uri="{FF2B5EF4-FFF2-40B4-BE49-F238E27FC236}">
                <a16:creationId xmlns:a16="http://schemas.microsoft.com/office/drawing/2014/main" id="{F9C0D6E6-0369-2355-C10A-F619D96D5A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36613"/>
            <a:ext cx="5724525" cy="3887787"/>
          </a:xfrm>
        </p:spPr>
        <p:txBody>
          <a:bodyPr/>
          <a:lstStyle/>
          <a:p>
            <a:pPr algn="ctr" eaLnBrk="1" hangingPunct="1"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ru-RU" altLang="ru-RU"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Войну А.А. Дёмин прошёл в должности военврача 3-го ранга, затем старшего врача (хирурга) полка. Капитан Аристарх Александрович Дёмин участвовал в боях за Москву, Воронеж, Курск, Киев, Житомир, Тернополь. Принимал участие в боевых действиях на территории Германии и Чехословакии. Был награжден орденами Красной звезды, Отечественной войны I и II степени, медалями</a:t>
            </a:r>
            <a:r>
              <a:rPr lang="ru-RU" altLang="ru-RU" sz="32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altLang="ru-RU" sz="280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43" name="Picture 2" descr="C:\Users\user\Desktop\5c529320604d5_demin6.jpg">
            <a:extLst>
              <a:ext uri="{FF2B5EF4-FFF2-40B4-BE49-F238E27FC236}">
                <a16:creationId xmlns:a16="http://schemas.microsoft.com/office/drawing/2014/main" id="{655B0AB9-C8D6-87C3-8F19-D7CCC0A854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525" y="908050"/>
            <a:ext cx="2892425" cy="433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4" name="TextBox 4">
            <a:extLst>
              <a:ext uri="{FF2B5EF4-FFF2-40B4-BE49-F238E27FC236}">
                <a16:creationId xmlns:a16="http://schemas.microsoft.com/office/drawing/2014/main" id="{697B8D71-54EE-EE9B-7307-510ACE5D72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84888" y="5445125"/>
            <a:ext cx="221615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1600" i="1">
                <a:solidFill>
                  <a:schemeClr val="bg1"/>
                </a:solidFill>
              </a:rPr>
              <a:t>Старший врач полка</a:t>
            </a:r>
          </a:p>
          <a:p>
            <a:pPr algn="ctr" eaLnBrk="1" hangingPunct="1"/>
            <a:r>
              <a:rPr lang="ru-RU" altLang="ru-RU" sz="1600" i="1">
                <a:solidFill>
                  <a:schemeClr val="bg1"/>
                </a:solidFill>
              </a:rPr>
              <a:t>А.А. Дёмин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5" descr="C:\Users\user\Desktop\Дёмин А.А\2023-09-20_003.jpg">
            <a:extLst>
              <a:ext uri="{FF2B5EF4-FFF2-40B4-BE49-F238E27FC236}">
                <a16:creationId xmlns:a16="http://schemas.microsoft.com/office/drawing/2014/main" id="{BB8A1B9C-A53E-DC53-B0D7-31CB63A30A58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32" t="21388" r="20044" b="59450"/>
          <a:stretch>
            <a:fillRect/>
          </a:stretch>
        </p:blipFill>
        <p:spPr>
          <a:xfrm>
            <a:off x="395288" y="2060575"/>
            <a:ext cx="3671887" cy="2103438"/>
          </a:xfrm>
          <a:noFill/>
        </p:spPr>
      </p:pic>
      <p:sp>
        <p:nvSpPr>
          <p:cNvPr id="11267" name="TextBox 4">
            <a:extLst>
              <a:ext uri="{FF2B5EF4-FFF2-40B4-BE49-F238E27FC236}">
                <a16:creationId xmlns:a16="http://schemas.microsoft.com/office/drawing/2014/main" id="{78C26654-E28A-7E19-4717-415EE9F1C30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4292600"/>
            <a:ext cx="333375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1600" i="1">
                <a:solidFill>
                  <a:schemeClr val="bg1"/>
                </a:solidFill>
              </a:rPr>
              <a:t>Профессор А.А. Дёмин </a:t>
            </a:r>
          </a:p>
          <a:p>
            <a:pPr algn="ctr" eaLnBrk="1" hangingPunct="1"/>
            <a:r>
              <a:rPr lang="ru-RU" altLang="ru-RU" sz="1600" i="1">
                <a:solidFill>
                  <a:schemeClr val="bg1"/>
                </a:solidFill>
              </a:rPr>
              <a:t>и академик Е.М. Тареев </a:t>
            </a:r>
          </a:p>
          <a:p>
            <a:pPr algn="ctr" eaLnBrk="1" hangingPunct="1"/>
            <a:r>
              <a:rPr lang="ru-RU" altLang="ru-RU" sz="1600" i="1">
                <a:solidFill>
                  <a:schemeClr val="bg1"/>
                </a:solidFill>
              </a:rPr>
              <a:t>Ленинград (Санкт-Петербург), </a:t>
            </a:r>
          </a:p>
          <a:p>
            <a:pPr algn="ctr" eaLnBrk="1" hangingPunct="1"/>
            <a:r>
              <a:rPr lang="ru-RU" altLang="ru-RU" sz="1600" i="1">
                <a:solidFill>
                  <a:schemeClr val="bg1"/>
                </a:solidFill>
              </a:rPr>
              <a:t>1960 год</a:t>
            </a:r>
          </a:p>
        </p:txBody>
      </p:sp>
      <p:sp>
        <p:nvSpPr>
          <p:cNvPr id="11268" name="TextBox 5">
            <a:extLst>
              <a:ext uri="{FF2B5EF4-FFF2-40B4-BE49-F238E27FC236}">
                <a16:creationId xmlns:a16="http://schemas.microsoft.com/office/drawing/2014/main" id="{842CB017-C23F-B15D-EFA2-A885784E2C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35375" y="1557338"/>
            <a:ext cx="5256213" cy="397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2800">
                <a:solidFill>
                  <a:schemeClr val="bg1"/>
                </a:solidFill>
              </a:rPr>
              <a:t>После демобилизации </a:t>
            </a:r>
          </a:p>
          <a:p>
            <a:pPr algn="ctr" eaLnBrk="1" hangingPunct="1"/>
            <a:r>
              <a:rPr lang="ru-RU" altLang="ru-RU" sz="2800">
                <a:solidFill>
                  <a:schemeClr val="bg1"/>
                </a:solidFill>
              </a:rPr>
              <a:t>в 1945 году, </a:t>
            </a:r>
          </a:p>
          <a:p>
            <a:pPr algn="ctr" eaLnBrk="1" hangingPunct="1"/>
            <a:r>
              <a:rPr lang="ru-RU" altLang="ru-RU" sz="2800">
                <a:solidFill>
                  <a:schemeClr val="bg1"/>
                </a:solidFill>
              </a:rPr>
              <a:t>Аристарх Александрович</a:t>
            </a:r>
          </a:p>
          <a:p>
            <a:pPr algn="ctr" eaLnBrk="1" hangingPunct="1"/>
            <a:r>
              <a:rPr lang="ru-RU" altLang="ru-RU" sz="2800">
                <a:solidFill>
                  <a:schemeClr val="bg1"/>
                </a:solidFill>
              </a:rPr>
              <a:t>поступил в ординатуру </a:t>
            </a:r>
          </a:p>
          <a:p>
            <a:pPr algn="ctr" eaLnBrk="1" hangingPunct="1"/>
            <a:r>
              <a:rPr lang="ru-RU" altLang="ru-RU" sz="2800">
                <a:solidFill>
                  <a:schemeClr val="bg1"/>
                </a:solidFill>
              </a:rPr>
              <a:t>и работал до 1953 года </a:t>
            </a:r>
          </a:p>
          <a:p>
            <a:pPr algn="ctr" eaLnBrk="1" hangingPunct="1"/>
            <a:r>
              <a:rPr lang="ru-RU" altLang="ru-RU" sz="2800">
                <a:solidFill>
                  <a:schemeClr val="bg1"/>
                </a:solidFill>
              </a:rPr>
              <a:t>на кафедре терапии </a:t>
            </a:r>
          </a:p>
          <a:p>
            <a:pPr algn="ctr" eaLnBrk="1" hangingPunct="1"/>
            <a:r>
              <a:rPr lang="ru-RU" altLang="ru-RU" sz="2800">
                <a:solidFill>
                  <a:schemeClr val="bg1"/>
                </a:solidFill>
              </a:rPr>
              <a:t>1-го ММИ им. И.М. Сеченова под руководством академика  АМН СССР Е.М Тареева.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Содержимое 2">
            <a:extLst>
              <a:ext uri="{FF2B5EF4-FFF2-40B4-BE49-F238E27FC236}">
                <a16:creationId xmlns:a16="http://schemas.microsoft.com/office/drawing/2014/main" id="{23A31F2F-73AC-BC6F-5CEF-7D6BC69627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67175" y="836613"/>
            <a:ext cx="4608513" cy="4525962"/>
          </a:xfrm>
        </p:spPr>
        <p:txBody>
          <a:bodyPr/>
          <a:lstStyle/>
          <a:p>
            <a:pPr algn="ctr">
              <a:buFont typeface="Wingdings 2" panose="05020102010507070707" pitchFamily="18" charset="2"/>
              <a:buNone/>
            </a:pPr>
            <a:r>
              <a:rPr lang="ru-RU" altLang="ru-RU" sz="28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1953 году, </a:t>
            </a:r>
          </a:p>
          <a:p>
            <a:pPr algn="ctr">
              <a:buFont typeface="Wingdings 2" panose="05020102010507070707" pitchFamily="18" charset="2"/>
              <a:buNone/>
            </a:pPr>
            <a:r>
              <a:rPr lang="ru-RU" altLang="ru-RU" sz="28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 приглашению профессора  Залесского Г.Д. – директора Новосибирского медицинского института, Дёмин А.А. возглавляет кафедру госпитальной терапии лечебного факультета НГМИ. </a:t>
            </a:r>
          </a:p>
        </p:txBody>
      </p:sp>
      <p:pic>
        <p:nvPicPr>
          <p:cNvPr id="12291" name="Picture 4" descr="C:\Users\user\Desktop\Дёмин А.А\2023-09-20_003.jpg">
            <a:extLst>
              <a:ext uri="{FF2B5EF4-FFF2-40B4-BE49-F238E27FC236}">
                <a16:creationId xmlns:a16="http://schemas.microsoft.com/office/drawing/2014/main" id="{0F8D11CE-25B1-175C-72AE-40DE7B9CEB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342" t="48950" r="16791" b="26900"/>
          <a:stretch>
            <a:fillRect/>
          </a:stretch>
        </p:blipFill>
        <p:spPr bwMode="auto">
          <a:xfrm>
            <a:off x="323850" y="2098675"/>
            <a:ext cx="4103688" cy="2482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2" name="TextBox 4">
            <a:extLst>
              <a:ext uri="{FF2B5EF4-FFF2-40B4-BE49-F238E27FC236}">
                <a16:creationId xmlns:a16="http://schemas.microsoft.com/office/drawing/2014/main" id="{0E1F356D-E5E9-D980-F3D4-F1F9E84DA1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188" y="4652963"/>
            <a:ext cx="3640137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1600" i="1">
                <a:solidFill>
                  <a:schemeClr val="bg1"/>
                </a:solidFill>
              </a:rPr>
              <a:t>Дёмин А.А.:</a:t>
            </a:r>
          </a:p>
          <a:p>
            <a:pPr algn="ctr" eaLnBrk="1" hangingPunct="1"/>
            <a:r>
              <a:rPr lang="ru-RU" altLang="ru-RU" sz="1600" i="1">
                <a:solidFill>
                  <a:schemeClr val="bg1"/>
                </a:solidFill>
              </a:rPr>
              <a:t>обсуждение клинической ситуации,</a:t>
            </a:r>
          </a:p>
          <a:p>
            <a:pPr algn="ctr" eaLnBrk="1" hangingPunct="1"/>
            <a:r>
              <a:rPr lang="ru-RU" altLang="ru-RU" sz="1600" i="1">
                <a:solidFill>
                  <a:schemeClr val="bg1"/>
                </a:solidFill>
              </a:rPr>
              <a:t>1963 год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Содержимое 2">
            <a:extLst>
              <a:ext uri="{FF2B5EF4-FFF2-40B4-BE49-F238E27FC236}">
                <a16:creationId xmlns:a16="http://schemas.microsoft.com/office/drawing/2014/main" id="{406EC268-74ED-F0BF-5216-5F9B3666B5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750" y="908050"/>
            <a:ext cx="7931150" cy="4525963"/>
          </a:xfrm>
        </p:spPr>
        <p:txBody>
          <a:bodyPr/>
          <a:lstStyle/>
          <a:p>
            <a:pPr algn="ctr" eaLnBrk="1" hangingPunct="1">
              <a:buFont typeface="Wingdings 2" panose="05020102010507070707" pitchFamily="18" charset="2"/>
              <a:buNone/>
            </a:pPr>
            <a:r>
              <a:rPr lang="ru-RU" altLang="ru-RU"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Аристарх Александрович Демин заведовал кафедрой внутренних болезней с 1953 по 1977 гг. </a:t>
            </a:r>
          </a:p>
          <a:p>
            <a:pPr algn="ctr" eaLnBrk="1" hangingPunct="1">
              <a:buFont typeface="Wingdings 2" panose="05020102010507070707" pitchFamily="18" charset="2"/>
              <a:buNone/>
            </a:pPr>
            <a:r>
              <a:rPr lang="ru-RU" altLang="ru-RU"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Все, кто работал с профессором отзывались о нём как о человеке интеллигентном, талантливом ученом и воспитателе, преданном своему делу. </a:t>
            </a:r>
          </a:p>
        </p:txBody>
      </p:sp>
      <p:pic>
        <p:nvPicPr>
          <p:cNvPr id="13315" name="Picture 4" descr="C:\Users\user\Desktop\Дёмин А.А\2023-09-20_007.jpg">
            <a:extLst>
              <a:ext uri="{FF2B5EF4-FFF2-40B4-BE49-F238E27FC236}">
                <a16:creationId xmlns:a16="http://schemas.microsoft.com/office/drawing/2014/main" id="{11D74F3F-8CB1-7EA3-8D9C-77E16FC0E5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84" t="20644" r="27847" b="57265"/>
          <a:stretch>
            <a:fillRect/>
          </a:stretch>
        </p:blipFill>
        <p:spPr bwMode="auto">
          <a:xfrm>
            <a:off x="2916238" y="3141663"/>
            <a:ext cx="3454400" cy="2125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6" name="TextBox 4">
            <a:extLst>
              <a:ext uri="{FF2B5EF4-FFF2-40B4-BE49-F238E27FC236}">
                <a16:creationId xmlns:a16="http://schemas.microsoft.com/office/drawing/2014/main" id="{67965BA7-9972-C11E-6503-4A95C7389C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32138" y="5445125"/>
            <a:ext cx="3109912" cy="86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1600" i="1">
                <a:solidFill>
                  <a:schemeClr val="bg1"/>
                </a:solidFill>
              </a:rPr>
              <a:t>Поздравление профессора </a:t>
            </a:r>
          </a:p>
          <a:p>
            <a:pPr algn="ctr" eaLnBrk="1" hangingPunct="1"/>
            <a:r>
              <a:rPr lang="ru-RU" altLang="ru-RU" sz="1600" i="1">
                <a:solidFill>
                  <a:schemeClr val="bg1"/>
                </a:solidFill>
              </a:rPr>
              <a:t>А.А. Дёмина с днём рождения,</a:t>
            </a:r>
          </a:p>
          <a:p>
            <a:pPr algn="ctr" eaLnBrk="1" hangingPunct="1"/>
            <a:r>
              <a:rPr lang="ru-RU" altLang="ru-RU" sz="1600" i="1">
                <a:solidFill>
                  <a:schemeClr val="bg1"/>
                </a:solidFill>
              </a:rPr>
              <a:t>29.09.1976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Содержимое 2">
            <a:extLst>
              <a:ext uri="{FF2B5EF4-FFF2-40B4-BE49-F238E27FC236}">
                <a16:creationId xmlns:a16="http://schemas.microsoft.com/office/drawing/2014/main" id="{BAC82C7A-AF70-BF6E-564A-84FA20AAA3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8313" y="620713"/>
            <a:ext cx="8002587" cy="4525962"/>
          </a:xfrm>
        </p:spPr>
        <p:txBody>
          <a:bodyPr/>
          <a:lstStyle/>
          <a:p>
            <a:pPr algn="ctr" eaLnBrk="1" hangingPunct="1">
              <a:buFont typeface="Wingdings 2" panose="05020102010507070707" pitchFamily="18" charset="2"/>
              <a:buNone/>
            </a:pPr>
            <a:r>
              <a:rPr lang="ru-RU" altLang="ru-RU"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 24 года, которые кафедра работала под руководством А.А. Демина, было защищено 46 диссертаций. Учениками профессора являются: член-корр. АМН СССР, профессор Л.Д. Сидорова, профессор М.И. Лосева, профессор В.А. Галенок, профессор Ал. А. Демин, доцент </a:t>
            </a:r>
          </a:p>
          <a:p>
            <a:pPr algn="ctr" eaLnBrk="1" hangingPunct="1">
              <a:buFont typeface="Wingdings 2" panose="05020102010507070707" pitchFamily="18" charset="2"/>
              <a:buNone/>
            </a:pPr>
            <a:r>
              <a:rPr lang="ru-RU" altLang="ru-RU"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Л.А. Иерусалимская.</a:t>
            </a:r>
          </a:p>
        </p:txBody>
      </p:sp>
      <p:pic>
        <p:nvPicPr>
          <p:cNvPr id="14339" name="Picture 5" descr="C:\Users\user\Desktop\Дёмин А.А\2023-09-20_005.jpg">
            <a:extLst>
              <a:ext uri="{FF2B5EF4-FFF2-40B4-BE49-F238E27FC236}">
                <a16:creationId xmlns:a16="http://schemas.microsoft.com/office/drawing/2014/main" id="{CF4EB9F9-FD88-7DB1-DED6-E5DE9A6DD1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322" t="16840" r="20586" b="56300"/>
          <a:stretch>
            <a:fillRect/>
          </a:stretch>
        </p:blipFill>
        <p:spPr bwMode="auto">
          <a:xfrm>
            <a:off x="1116013" y="3716338"/>
            <a:ext cx="2392362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0" name="Picture 6" descr="C:\Users\user\Desktop\Дёмин А.А\2023-09-20_006.jpg">
            <a:extLst>
              <a:ext uri="{FF2B5EF4-FFF2-40B4-BE49-F238E27FC236}">
                <a16:creationId xmlns:a16="http://schemas.microsoft.com/office/drawing/2014/main" id="{34525607-4DE7-BB9D-B0DF-29C96EDD18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19" t="13251" r="31229" b="57350"/>
          <a:stretch>
            <a:fillRect/>
          </a:stretch>
        </p:blipFill>
        <p:spPr bwMode="auto">
          <a:xfrm>
            <a:off x="5795963" y="3500438"/>
            <a:ext cx="1728787" cy="201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1" name="TextBox 5">
            <a:extLst>
              <a:ext uri="{FF2B5EF4-FFF2-40B4-BE49-F238E27FC236}">
                <a16:creationId xmlns:a16="http://schemas.microsoft.com/office/drawing/2014/main" id="{0296DAD7-0960-51E0-B9E3-8636864EDFB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0113" y="5589588"/>
            <a:ext cx="282575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1600" i="1">
                <a:solidFill>
                  <a:schemeClr val="bg1"/>
                </a:solidFill>
              </a:rPr>
              <a:t>Профессор Дёмин А.А. </a:t>
            </a:r>
          </a:p>
          <a:p>
            <a:pPr algn="ctr" eaLnBrk="1" hangingPunct="1"/>
            <a:r>
              <a:rPr lang="ru-RU" altLang="ru-RU" sz="1600" i="1">
                <a:solidFill>
                  <a:schemeClr val="bg1"/>
                </a:solidFill>
              </a:rPr>
              <a:t>ведёт клинический разбор,</a:t>
            </a:r>
          </a:p>
          <a:p>
            <a:pPr algn="ctr" eaLnBrk="1" hangingPunct="1"/>
            <a:r>
              <a:rPr lang="ru-RU" altLang="ru-RU" sz="1600" i="1">
                <a:solidFill>
                  <a:schemeClr val="bg1"/>
                </a:solidFill>
              </a:rPr>
              <a:t>1973 год</a:t>
            </a:r>
          </a:p>
        </p:txBody>
      </p:sp>
      <p:sp>
        <p:nvSpPr>
          <p:cNvPr id="14342" name="TextBox 6">
            <a:extLst>
              <a:ext uri="{FF2B5EF4-FFF2-40B4-BE49-F238E27FC236}">
                <a16:creationId xmlns:a16="http://schemas.microsoft.com/office/drawing/2014/main" id="{C9C05123-D26E-5235-00CE-003429E585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35600" y="5503863"/>
            <a:ext cx="2459038" cy="135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sz="1600" i="1">
                <a:solidFill>
                  <a:schemeClr val="bg1"/>
                </a:solidFill>
              </a:rPr>
              <a:t>Профессор Дёмин А.А.</a:t>
            </a:r>
          </a:p>
          <a:p>
            <a:pPr eaLnBrk="1" hangingPunct="1"/>
            <a:r>
              <a:rPr lang="ru-RU" altLang="ru-RU" sz="1600" i="1">
                <a:solidFill>
                  <a:schemeClr val="bg1"/>
                </a:solidFill>
              </a:rPr>
              <a:t>в гематологическом </a:t>
            </a:r>
          </a:p>
          <a:p>
            <a:pPr eaLnBrk="1" hangingPunct="1"/>
            <a:r>
              <a:rPr lang="ru-RU" altLang="ru-RU" sz="1600" i="1">
                <a:solidFill>
                  <a:schemeClr val="bg1"/>
                </a:solidFill>
              </a:rPr>
              <a:t>кабинете клиники,</a:t>
            </a:r>
          </a:p>
          <a:p>
            <a:pPr eaLnBrk="1" hangingPunct="1"/>
            <a:r>
              <a:rPr lang="ru-RU" altLang="ru-RU" sz="1600" i="1">
                <a:solidFill>
                  <a:schemeClr val="bg1"/>
                </a:solidFill>
              </a:rPr>
              <a:t>1962 год</a:t>
            </a:r>
          </a:p>
          <a:p>
            <a:pPr eaLnBrk="1" hangingPunct="1"/>
            <a:endParaRPr lang="ru-RU" altLang="ru-RU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Содержимое 2">
            <a:extLst>
              <a:ext uri="{FF2B5EF4-FFF2-40B4-BE49-F238E27FC236}">
                <a16:creationId xmlns:a16="http://schemas.microsoft.com/office/drawing/2014/main" id="{528847DD-B856-F7E6-13B8-DB9B1CE6CC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750" y="404813"/>
            <a:ext cx="7467600" cy="4525962"/>
          </a:xfrm>
        </p:spPr>
        <p:txBody>
          <a:bodyPr/>
          <a:lstStyle/>
          <a:p>
            <a:pPr algn="ctr" eaLnBrk="1" hangingPunct="1">
              <a:buFont typeface="Wingdings 2" panose="05020102010507070707" pitchFamily="18" charset="2"/>
              <a:buNone/>
            </a:pPr>
            <a:r>
              <a:rPr lang="ru-RU" altLang="ru-RU" sz="28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Под руководством профессора А.А. Демина основными научными проблемами кафедры были этиология, патогенез, клиника и лечение затяжного септического эндокардита, коллагенозы, острые и хронические лейкозы, гипопластические состояния, а также проблемы лечения гормональными препаратами, клинических вариантов лекарственной болезни, изменения клинической картины заболеваний под влиянием антибиотикотерапии, разрабатывались новые методы лечения ревматоидного полиартрита и т.д.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Содержимое 2">
            <a:extLst>
              <a:ext uri="{FF2B5EF4-FFF2-40B4-BE49-F238E27FC236}">
                <a16:creationId xmlns:a16="http://schemas.microsoft.com/office/drawing/2014/main" id="{3159BC30-CFD2-C080-52CF-538B2CAADB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1188" y="1484313"/>
            <a:ext cx="7467600" cy="4525962"/>
          </a:xfrm>
        </p:spPr>
        <p:txBody>
          <a:bodyPr/>
          <a:lstStyle/>
          <a:p>
            <a:pPr algn="ctr">
              <a:buFont typeface="Wingdings 2" panose="05020102010507070707" pitchFamily="18" charset="2"/>
              <a:buNone/>
            </a:pPr>
            <a:r>
              <a:rPr lang="ru-RU" altLang="ru-RU"/>
              <a:t>    </a:t>
            </a:r>
            <a:r>
              <a:rPr lang="ru-RU" altLang="ru-RU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Труды Аристарха Александровича Демина посвящены различным научным знаниям медицины: гематологии, нефрологии, иммунопатологии, кардиологии, профессиональной и краевой патологии, истории медицины. </a:t>
            </a:r>
          </a:p>
          <a:p>
            <a:pPr algn="ctr">
              <a:buFont typeface="Wingdings 2" panose="05020102010507070707" pitchFamily="18" charset="2"/>
              <a:buNone/>
            </a:pPr>
            <a:endParaRPr lang="ru-RU" altLang="ru-RU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Содержимое 2">
            <a:extLst>
              <a:ext uri="{FF2B5EF4-FFF2-40B4-BE49-F238E27FC236}">
                <a16:creationId xmlns:a16="http://schemas.microsoft.com/office/drawing/2014/main" id="{174091B7-4D08-BD42-43D2-CA05058951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7210425" cy="4525963"/>
          </a:xfrm>
        </p:spPr>
        <p:txBody>
          <a:bodyPr/>
          <a:lstStyle/>
          <a:p>
            <a:pPr algn="ctr">
              <a:buFont typeface="Wingdings 2" panose="05020102010507070707" pitchFamily="18" charset="2"/>
              <a:buNone/>
            </a:pPr>
            <a:r>
              <a:rPr lang="ru-RU" altLang="ru-RU"/>
              <a:t>     </a:t>
            </a:r>
            <a:r>
              <a:rPr lang="ru-RU" altLang="ru-RU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Более подробную информацию о Дёмине Аристархе Александровиче, о его трудах вы сможете узнать из изданий фонда библиотеки НГМУ.</a:t>
            </a:r>
          </a:p>
        </p:txBody>
      </p:sp>
      <p:pic>
        <p:nvPicPr>
          <p:cNvPr id="17411" name="Picture 2" descr="http://ngmu.ru/images/resursy/shapka_07.jpg">
            <a:extLst>
              <a:ext uri="{FF2B5EF4-FFF2-40B4-BE49-F238E27FC236}">
                <a16:creationId xmlns:a16="http://schemas.microsoft.com/office/drawing/2014/main" id="{CAF151B8-47E9-0A4A-36D1-BB7354BAFF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138" y="3541713"/>
            <a:ext cx="3105150" cy="269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Заголовок 1">
            <a:extLst>
              <a:ext uri="{FF2B5EF4-FFF2-40B4-BE49-F238E27FC236}">
                <a16:creationId xmlns:a16="http://schemas.microsoft.com/office/drawing/2014/main" id="{48A807D0-9E74-0B7D-C92B-CD62D7C431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Издания из фонда библиотеки НГМУ</a:t>
            </a:r>
            <a:endParaRPr lang="ru-RU" altLang="ru-RU" b="1">
              <a:solidFill>
                <a:schemeClr val="bg1"/>
              </a:solidFill>
            </a:endParaRPr>
          </a:p>
        </p:txBody>
      </p:sp>
      <p:pic>
        <p:nvPicPr>
          <p:cNvPr id="18435" name="Picture 2" descr="C:\Users\user\Desktop\Дёмин А.А\2023-09-19_001.jpg">
            <a:extLst>
              <a:ext uri="{FF2B5EF4-FFF2-40B4-BE49-F238E27FC236}">
                <a16:creationId xmlns:a16="http://schemas.microsoft.com/office/drawing/2014/main" id="{344493F6-0667-45A4-8575-F42488D6EC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04" t="632" r="36237" b="30956"/>
          <a:stretch>
            <a:fillRect/>
          </a:stretch>
        </p:blipFill>
        <p:spPr bwMode="auto">
          <a:xfrm>
            <a:off x="395288" y="2205038"/>
            <a:ext cx="2016125" cy="309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6" name="Прямоугольник 7">
            <a:extLst>
              <a:ext uri="{FF2B5EF4-FFF2-40B4-BE49-F238E27FC236}">
                <a16:creationId xmlns:a16="http://schemas.microsoft.com/office/drawing/2014/main" id="{659C4FAE-2126-43C8-3FC2-859EB952D9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55875" y="2060575"/>
            <a:ext cx="5957888" cy="3694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>
                <a:solidFill>
                  <a:schemeClr val="bg1"/>
                </a:solidFill>
              </a:rPr>
              <a:t>Неотложные состояния в клинике внутренних болезней : материалы Y конференции / Министерство здравоохранения РСФСР, Всероссийское научное медицинское общество терапевтов, Министерство здравоохранения СССР, Всесоюзное нефрологическое общество, Новосибирский государственный медицинский институт, Новосибирский научно-исследовательский институт патологии кровообращения, Новосибирский облздравотдел. Всероссийская научная конференция терапевтов (5 ; 2-4 июля 1971 г. ; Новосибирск) ; ред.: Е. М. Тареев, А. А. Демин. - Новосибирск : [б. и.], 1971. - 292 c.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>
            <a:extLst>
              <a:ext uri="{FF2B5EF4-FFF2-40B4-BE49-F238E27FC236}">
                <a16:creationId xmlns:a16="http://schemas.microsoft.com/office/drawing/2014/main" id="{45A48601-5567-8A69-F48C-F08BFDA6FA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Издания из фонда библиотеки НГМУ</a:t>
            </a:r>
            <a:endParaRPr lang="ru-RU" altLang="ru-RU" b="1">
              <a:solidFill>
                <a:schemeClr val="bg1"/>
              </a:solidFill>
            </a:endParaRPr>
          </a:p>
        </p:txBody>
      </p:sp>
      <p:sp>
        <p:nvSpPr>
          <p:cNvPr id="19459" name="TextBox 5">
            <a:extLst>
              <a:ext uri="{FF2B5EF4-FFF2-40B4-BE49-F238E27FC236}">
                <a16:creationId xmlns:a16="http://schemas.microsoft.com/office/drawing/2014/main" id="{AEDE7566-24CD-86B6-59C8-5FE0904D83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32363" y="3860800"/>
            <a:ext cx="1841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19460" name="Прямоугольник 6">
            <a:extLst>
              <a:ext uri="{FF2B5EF4-FFF2-40B4-BE49-F238E27FC236}">
                <a16:creationId xmlns:a16="http://schemas.microsoft.com/office/drawing/2014/main" id="{8B98F085-79E0-8216-8539-EB7A1B2BFA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00338" y="4149725"/>
            <a:ext cx="5437187" cy="147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1"/>
            <a:r>
              <a:rPr lang="ru-RU" altLang="ru-RU">
                <a:solidFill>
                  <a:schemeClr val="bg1"/>
                </a:solidFill>
              </a:rPr>
              <a:t>Демин, А. А. Бактериальные эндокардиты / А. А. Демин, А. А. Демин. - М. : Медицина, 1978. - 168 с. : ил. - (Библиотека практического врача. Сердечно-сосудистые заболевания).</a:t>
            </a:r>
          </a:p>
        </p:txBody>
      </p:sp>
      <p:pic>
        <p:nvPicPr>
          <p:cNvPr id="19461" name="Picture 2" descr="C:\Users\user\Desktop\Дёмин А.А\2023-09-19_004.jpg">
            <a:extLst>
              <a:ext uri="{FF2B5EF4-FFF2-40B4-BE49-F238E27FC236}">
                <a16:creationId xmlns:a16="http://schemas.microsoft.com/office/drawing/2014/main" id="{632E6789-1A9B-1A07-8030-230788008008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04" t="632" r="34048" b="32545"/>
          <a:stretch>
            <a:fillRect/>
          </a:stretch>
        </p:blipFill>
        <p:spPr>
          <a:xfrm>
            <a:off x="250825" y="1700213"/>
            <a:ext cx="1944688" cy="2816225"/>
          </a:xfrm>
          <a:noFill/>
        </p:spPr>
      </p:pic>
      <p:sp>
        <p:nvSpPr>
          <p:cNvPr id="19462" name="Прямоугольник 10">
            <a:extLst>
              <a:ext uri="{FF2B5EF4-FFF2-40B4-BE49-F238E27FC236}">
                <a16:creationId xmlns:a16="http://schemas.microsoft.com/office/drawing/2014/main" id="{F9F419D5-7EAF-2457-2D5E-2F605ECB27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8175" y="1844675"/>
            <a:ext cx="5903913" cy="147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1"/>
            <a:r>
              <a:rPr lang="ru-RU" altLang="ru-RU">
                <a:solidFill>
                  <a:schemeClr val="bg1"/>
                </a:solidFill>
              </a:rPr>
              <a:t>Демин, А. А. Клинико-иммунологические аспекты коллагеновых заболеваний / А. А. Демин, В. В. Николаевский ; Всероссийское научное общество терапевтов. - Новосибирск : [б. и.], 1971. - 146 с.</a:t>
            </a:r>
          </a:p>
        </p:txBody>
      </p:sp>
      <p:pic>
        <p:nvPicPr>
          <p:cNvPr id="19463" name="Picture 3" descr="C:\Users\user\Desktop\Дёмин А.А\2023-09-19_002.jpg">
            <a:extLst>
              <a:ext uri="{FF2B5EF4-FFF2-40B4-BE49-F238E27FC236}">
                <a16:creationId xmlns:a16="http://schemas.microsoft.com/office/drawing/2014/main" id="{6707CB7A-7264-8387-4CCC-468EEF1A73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51" t="1701" r="42780" b="32150"/>
          <a:stretch>
            <a:fillRect/>
          </a:stretch>
        </p:blipFill>
        <p:spPr bwMode="auto">
          <a:xfrm>
            <a:off x="1187450" y="3789363"/>
            <a:ext cx="1865313" cy="2765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1">
            <a:extLst>
              <a:ext uri="{FF2B5EF4-FFF2-40B4-BE49-F238E27FC236}">
                <a16:creationId xmlns:a16="http://schemas.microsoft.com/office/drawing/2014/main" id="{A489A6A1-3711-4FDE-F6A6-0AC6C81B3E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Издания из фонда библиотеки НГМУ</a:t>
            </a:r>
            <a:endParaRPr lang="ru-RU" altLang="ru-RU" b="1">
              <a:solidFill>
                <a:schemeClr val="bg1"/>
              </a:solidFill>
            </a:endParaRPr>
          </a:p>
        </p:txBody>
      </p:sp>
      <p:pic>
        <p:nvPicPr>
          <p:cNvPr id="20483" name="Picture 3" descr="C:\Users\user\Desktop\Дёмин А.А\2023-09-19_015.jpg">
            <a:extLst>
              <a:ext uri="{FF2B5EF4-FFF2-40B4-BE49-F238E27FC236}">
                <a16:creationId xmlns:a16="http://schemas.microsoft.com/office/drawing/2014/main" id="{1B95FADE-13AB-F352-4AF9-074F864945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2" t="1231" r="23845" b="13847"/>
          <a:stretch>
            <a:fillRect/>
          </a:stretch>
        </p:blipFill>
        <p:spPr bwMode="auto">
          <a:xfrm>
            <a:off x="250825" y="1700213"/>
            <a:ext cx="1974850" cy="3097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Таблица 4">
            <a:extLst>
              <a:ext uri="{FF2B5EF4-FFF2-40B4-BE49-F238E27FC236}">
                <a16:creationId xmlns:a16="http://schemas.microsoft.com/office/drawing/2014/main" id="{1D225B86-03CD-4F01-2A5E-1C951B80E9B6}"/>
              </a:ext>
            </a:extLst>
          </p:cNvPr>
          <p:cNvGraphicFramePr>
            <a:graphicFrameLocks noGrp="1"/>
          </p:cNvGraphicFramePr>
          <p:nvPr/>
        </p:nvGraphicFramePr>
        <p:xfrm>
          <a:off x="2411413" y="1844675"/>
          <a:ext cx="6732587" cy="1463675"/>
        </p:xfrm>
        <a:graphic>
          <a:graphicData uri="http://schemas.openxmlformats.org/drawingml/2006/table">
            <a:tbl>
              <a:tblPr/>
              <a:tblGrid>
                <a:gridCol w="67325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463675">
                <a:tc>
                  <a:txBody>
                    <a:bodyPr/>
                    <a:lstStyle/>
                    <a:p>
                      <a:r>
                        <a:rPr lang="ru-RU" sz="1800" b="0" dirty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Вопросы теоретической и клинической медицины. Т. XXXIII. Кн.1 / Новосибирский государственный медицинский институт ; ред. Г. Д. Залесский [и др.]. - Новосибирск : [б. и.], 1959. - 262 с. : ил. - (Труды Новосибирского государственного медицинского института ; т. XXXIII) </a:t>
                      </a:r>
                    </a:p>
                  </a:txBody>
                  <a:tcPr marL="91445" marR="91445" marT="45740" marB="4574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0486" name="Rectangle 5">
            <a:extLst>
              <a:ext uri="{FF2B5EF4-FFF2-40B4-BE49-F238E27FC236}">
                <a16:creationId xmlns:a16="http://schemas.microsoft.com/office/drawing/2014/main" id="{547F5DEC-BE5D-D6D1-3A1C-62A94006AE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br>
              <a:rPr lang="ru-RU" altLang="ru-RU"/>
            </a:br>
            <a:endParaRPr lang="ru-RU" altLang="ru-RU"/>
          </a:p>
        </p:txBody>
      </p:sp>
      <p:pic>
        <p:nvPicPr>
          <p:cNvPr id="20487" name="Picture 2" descr="C:\Users\user\Desktop\Дёмин А.А\2023-09-19_014.jpg">
            <a:extLst>
              <a:ext uri="{FF2B5EF4-FFF2-40B4-BE49-F238E27FC236}">
                <a16:creationId xmlns:a16="http://schemas.microsoft.com/office/drawing/2014/main" id="{ED4D1191-43A2-D093-0488-2559BA7ACCF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6" t="632" r="23109" b="15045"/>
          <a:stretch>
            <a:fillRect/>
          </a:stretch>
        </p:blipFill>
        <p:spPr>
          <a:xfrm>
            <a:off x="1763713" y="3644900"/>
            <a:ext cx="1979612" cy="2997200"/>
          </a:xfrm>
          <a:noFill/>
        </p:spPr>
      </p:pic>
      <p:sp>
        <p:nvSpPr>
          <p:cNvPr id="20488" name="Прямоугольник 6">
            <a:extLst>
              <a:ext uri="{FF2B5EF4-FFF2-40B4-BE49-F238E27FC236}">
                <a16:creationId xmlns:a16="http://schemas.microsoft.com/office/drawing/2014/main" id="{A5A47FEC-0F2C-A351-CB0C-5ADC580665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24300" y="4076700"/>
            <a:ext cx="4968875" cy="203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>
                <a:solidFill>
                  <a:schemeClr val="bg1"/>
                </a:solidFill>
              </a:rPr>
              <a:t>Вопросы теоретической и клинической медицины. Т.XXXIII. Кн.2 / Новосибирский государственный медицинский институт ; ред. Г. Д. Залесский [и др.]. - Новосибирск : [б. и.], 1959. - 383 с. : ил. - (Труды Новосибирского государственного медицинского института ; т. XXXIII)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>
            <a:extLst>
              <a:ext uri="{FF2B5EF4-FFF2-40B4-BE49-F238E27FC236}">
                <a16:creationId xmlns:a16="http://schemas.microsoft.com/office/drawing/2014/main" id="{A1EBFEFF-E5CB-35E4-F05B-DB065AF5BC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Издания из фонда библиотеки НГМУ</a:t>
            </a:r>
            <a:endParaRPr lang="ru-RU" altLang="ru-RU" b="1">
              <a:solidFill>
                <a:schemeClr val="bg1"/>
              </a:solidFill>
            </a:endParaRPr>
          </a:p>
        </p:txBody>
      </p:sp>
      <p:pic>
        <p:nvPicPr>
          <p:cNvPr id="21507" name="Picture 3" descr="C:\Users\user\Desktop\Дёмин А.А\2023-09-19_016.jpg">
            <a:extLst>
              <a:ext uri="{FF2B5EF4-FFF2-40B4-BE49-F238E27FC236}">
                <a16:creationId xmlns:a16="http://schemas.microsoft.com/office/drawing/2014/main" id="{E09DDF98-C7E2-D28D-F25A-6F5D490830A2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lum bright="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04" t="2223" r="18733" b="10272"/>
          <a:stretch>
            <a:fillRect/>
          </a:stretch>
        </p:blipFill>
        <p:spPr>
          <a:xfrm>
            <a:off x="395288" y="1773238"/>
            <a:ext cx="1944687" cy="2970212"/>
          </a:xfrm>
          <a:noFill/>
        </p:spPr>
      </p:pic>
      <p:pic>
        <p:nvPicPr>
          <p:cNvPr id="21508" name="Picture 3" descr="C:\Users\user\Desktop\Дёмин А.А\2023-09-19_013.jpg">
            <a:extLst>
              <a:ext uri="{FF2B5EF4-FFF2-40B4-BE49-F238E27FC236}">
                <a16:creationId xmlns:a16="http://schemas.microsoft.com/office/drawing/2014/main" id="{B9E22E6E-4BE2-58A8-FEE8-89A9BA2323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5" t="1160" r="28259" b="29277"/>
          <a:stretch>
            <a:fillRect/>
          </a:stretch>
        </p:blipFill>
        <p:spPr bwMode="auto">
          <a:xfrm>
            <a:off x="1547813" y="3860800"/>
            <a:ext cx="1900237" cy="273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9" name="Прямоугольник 13">
            <a:extLst>
              <a:ext uri="{FF2B5EF4-FFF2-40B4-BE49-F238E27FC236}">
                <a16:creationId xmlns:a16="http://schemas.microsoft.com/office/drawing/2014/main" id="{30E2701E-39F0-9CD5-8CE3-1BF738FED8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11413" y="1773238"/>
            <a:ext cx="6121400" cy="175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>
                <a:solidFill>
                  <a:schemeClr val="bg1"/>
                </a:solidFill>
              </a:rPr>
              <a:t>Альвеолярный эхинококкоз и некоторые вопросы частной хирургии / Новосибирский государственный медицинский институт ; ред. Г. Д. Залесский [и др.]. - Новосибирск : [б. и.], 1961. - 255 с. : ил. - (Труды Новосибирского государственного медицинского института ; т. XXXYI)</a:t>
            </a:r>
          </a:p>
        </p:txBody>
      </p:sp>
      <p:sp>
        <p:nvSpPr>
          <p:cNvPr id="21510" name="Прямоугольник 14">
            <a:extLst>
              <a:ext uri="{FF2B5EF4-FFF2-40B4-BE49-F238E27FC236}">
                <a16:creationId xmlns:a16="http://schemas.microsoft.com/office/drawing/2014/main" id="{EA58859F-F24F-EB42-5C1E-FC4B089FC0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63938" y="3573463"/>
            <a:ext cx="5580062" cy="3138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>
                <a:solidFill>
                  <a:schemeClr val="bg1"/>
                </a:solidFill>
              </a:rPr>
              <a:t>Вопросы природноочаговых болезней Западной Сибири: (по материалам Новосибирской и Томской областей) / Новосибирский государственный медицинский институт, Новосибирская областная санитарно-эпидемиологическая станция ; ред. Г. Д. Залесский [и др.]. - Новосибирск : [б. и.], 1961. - 201 с. - (Труды Новосибирского государственного медицинского института и Новосибирской областной санитарно-эпидемиологической станции ; т. XXXVIII)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Заголовок 1">
            <a:extLst>
              <a:ext uri="{FF2B5EF4-FFF2-40B4-BE49-F238E27FC236}">
                <a16:creationId xmlns:a16="http://schemas.microsoft.com/office/drawing/2014/main" id="{0E69A0EE-622B-D058-D0C5-BF4B2EBCA9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Издания из фонда библиотеки НГМУ</a:t>
            </a:r>
            <a:endParaRPr lang="ru-RU" altLang="ru-RU" b="1">
              <a:solidFill>
                <a:schemeClr val="bg1"/>
              </a:solidFill>
            </a:endParaRPr>
          </a:p>
        </p:txBody>
      </p:sp>
      <p:graphicFrame>
        <p:nvGraphicFramePr>
          <p:cNvPr id="5" name="Таблица 4">
            <a:extLst>
              <a:ext uri="{FF2B5EF4-FFF2-40B4-BE49-F238E27FC236}">
                <a16:creationId xmlns:a16="http://schemas.microsoft.com/office/drawing/2014/main" id="{F73E1B07-6474-18F8-0AEE-86FD1B486834}"/>
              </a:ext>
            </a:extLst>
          </p:cNvPr>
          <p:cNvGraphicFramePr>
            <a:graphicFrameLocks noGrp="1"/>
          </p:cNvGraphicFramePr>
          <p:nvPr/>
        </p:nvGraphicFramePr>
        <p:xfrm>
          <a:off x="3635375" y="2697163"/>
          <a:ext cx="3984625" cy="365602"/>
        </p:xfrm>
        <a:graphic>
          <a:graphicData uri="http://schemas.openxmlformats.org/drawingml/2006/table">
            <a:tbl>
              <a:tblPr/>
              <a:tblGrid>
                <a:gridCol w="39846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65125">
                <a:tc>
                  <a:txBody>
                    <a:bodyPr/>
                    <a:lstStyle/>
                    <a:p>
                      <a:endParaRPr lang="ru-RU" sz="1800" b="0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52" marR="91452" marT="45641" marB="4564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2533" name="Rectangle 5">
            <a:extLst>
              <a:ext uri="{FF2B5EF4-FFF2-40B4-BE49-F238E27FC236}">
                <a16:creationId xmlns:a16="http://schemas.microsoft.com/office/drawing/2014/main" id="{CAA35561-79DF-D5BA-A79A-97F29A739D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br>
              <a:rPr lang="ru-RU" altLang="ru-RU"/>
            </a:br>
            <a:endParaRPr lang="ru-RU" altLang="ru-RU"/>
          </a:p>
        </p:txBody>
      </p:sp>
      <p:pic>
        <p:nvPicPr>
          <p:cNvPr id="22534" name="Picture 2" descr="C:\Users\user\Desktop\Дёмин А.А\2023-09-19_011.jpg">
            <a:extLst>
              <a:ext uri="{FF2B5EF4-FFF2-40B4-BE49-F238E27FC236}">
                <a16:creationId xmlns:a16="http://schemas.microsoft.com/office/drawing/2014/main" id="{BA66FA97-0B4A-CC20-1EE8-3FAE6E789D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25" t="1122" r="34373" b="34093"/>
          <a:stretch>
            <a:fillRect/>
          </a:stretch>
        </p:blipFill>
        <p:spPr bwMode="auto">
          <a:xfrm>
            <a:off x="611188" y="2636838"/>
            <a:ext cx="2089150" cy="297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5" name="Прямоугольник 6">
            <a:extLst>
              <a:ext uri="{FF2B5EF4-FFF2-40B4-BE49-F238E27FC236}">
                <a16:creationId xmlns:a16="http://schemas.microsoft.com/office/drawing/2014/main" id="{94BEE9E7-DCBD-B547-F024-3DFC63DCC3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43213" y="2565400"/>
            <a:ext cx="5670550" cy="313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>
                <a:solidFill>
                  <a:schemeClr val="bg1"/>
                </a:solidFill>
              </a:rPr>
              <a:t>Вопросы офтальмологии : сборник работ, посвященный 45-летию врачебной, научно-педагогической, общественной деятельности и 70-летию со дня рождения заслуженного деятеля науки профессора А. А. Колена / Новосибирский государственный медицинский институт ; Новосибирский государственный медицинский институт. - Новосибирск : Западно-Сибирское книжное издательство, 1965. - 247 с. - (Труды Новосибирского государственного медицинского института ; т. 44) 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Заголовок 1">
            <a:extLst>
              <a:ext uri="{FF2B5EF4-FFF2-40B4-BE49-F238E27FC236}">
                <a16:creationId xmlns:a16="http://schemas.microsoft.com/office/drawing/2014/main" id="{ECBF9A18-45C7-C8F8-E137-4CE537DF84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Издания из фонда библиотеки НГМУ</a:t>
            </a:r>
            <a:endParaRPr lang="ru-RU" altLang="ru-RU" b="1">
              <a:solidFill>
                <a:schemeClr val="bg1"/>
              </a:solidFill>
            </a:endParaRPr>
          </a:p>
        </p:txBody>
      </p:sp>
      <p:graphicFrame>
        <p:nvGraphicFramePr>
          <p:cNvPr id="5" name="Таблица 4">
            <a:extLst>
              <a:ext uri="{FF2B5EF4-FFF2-40B4-BE49-F238E27FC236}">
                <a16:creationId xmlns:a16="http://schemas.microsoft.com/office/drawing/2014/main" id="{74610780-0736-48BD-95BF-1DD19F277524}"/>
              </a:ext>
            </a:extLst>
          </p:cNvPr>
          <p:cNvGraphicFramePr>
            <a:graphicFrameLocks noGrp="1"/>
          </p:cNvGraphicFramePr>
          <p:nvPr/>
        </p:nvGraphicFramePr>
        <p:xfrm>
          <a:off x="2411413" y="1341438"/>
          <a:ext cx="6337300" cy="2416175"/>
        </p:xfrm>
        <a:graphic>
          <a:graphicData uri="http://schemas.openxmlformats.org/drawingml/2006/table">
            <a:tbl>
              <a:tblPr/>
              <a:tblGrid>
                <a:gridCol w="63373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4161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0" dirty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Вопросы теоретической и клинической медицины / Новосибирский государственный медицинский институт ; ред. Г. Д. Залесский [и др.]. - Новосибирск : [б. и.], 1958. - 325 с. - (Труды Новосибирского государственного медицинского института ; т. XXX) </a:t>
                      </a:r>
                    </a:p>
                    <a:p>
                      <a:endParaRPr lang="ru-RU" sz="1800" b="0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9" marR="91449" marT="45718" marB="4571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3557" name="Rectangle 5">
            <a:extLst>
              <a:ext uri="{FF2B5EF4-FFF2-40B4-BE49-F238E27FC236}">
                <a16:creationId xmlns:a16="http://schemas.microsoft.com/office/drawing/2014/main" id="{91A27868-5245-7EA2-0B98-1BDC8FEAD0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br>
              <a:rPr lang="ru-RU" altLang="ru-RU"/>
            </a:br>
            <a:endParaRPr lang="ru-RU" altLang="ru-RU"/>
          </a:p>
        </p:txBody>
      </p:sp>
      <p:graphicFrame>
        <p:nvGraphicFramePr>
          <p:cNvPr id="7" name="Таблица 6">
            <a:extLst>
              <a:ext uri="{FF2B5EF4-FFF2-40B4-BE49-F238E27FC236}">
                <a16:creationId xmlns:a16="http://schemas.microsoft.com/office/drawing/2014/main" id="{6FA30EE4-9116-55C8-E19D-1FA307C50944}"/>
              </a:ext>
            </a:extLst>
          </p:cNvPr>
          <p:cNvGraphicFramePr>
            <a:graphicFrameLocks noGrp="1"/>
          </p:cNvGraphicFramePr>
          <p:nvPr/>
        </p:nvGraphicFramePr>
        <p:xfrm>
          <a:off x="3492500" y="3860800"/>
          <a:ext cx="5329238" cy="2286000"/>
        </p:xfrm>
        <a:graphic>
          <a:graphicData uri="http://schemas.openxmlformats.org/drawingml/2006/table">
            <a:tbl>
              <a:tblPr/>
              <a:tblGrid>
                <a:gridCol w="53292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ru-RU" b="0" dirty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Некоторые вопросы патогенетической терапии злокачественных опухолей (экспериментальные и клинические материалы) / Новосибирский государственный медицинский институт ; ред. Г. Д. Залесский [и др.]. - Новосибирск : [б. и.], 1964. - 226 с. : ил. - (Труды Новосибирского государственного медицинского института ; т. 41) </a:t>
                      </a:r>
                    </a:p>
                  </a:txBody>
                  <a:tcPr marL="91451" marR="9145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3560" name="Rectangle 6">
            <a:extLst>
              <a:ext uri="{FF2B5EF4-FFF2-40B4-BE49-F238E27FC236}">
                <a16:creationId xmlns:a16="http://schemas.microsoft.com/office/drawing/2014/main" id="{809CCB0C-E7F7-393A-D0A2-74B13A670D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br>
              <a:rPr lang="ru-RU" altLang="ru-RU"/>
            </a:br>
            <a:endParaRPr lang="ru-RU" altLang="ru-RU"/>
          </a:p>
        </p:txBody>
      </p:sp>
      <p:pic>
        <p:nvPicPr>
          <p:cNvPr id="23561" name="Picture 3" descr="C:\Users\user\Desktop\Дёмин А.А\2023-09-19_010.jpg">
            <a:extLst>
              <a:ext uri="{FF2B5EF4-FFF2-40B4-BE49-F238E27FC236}">
                <a16:creationId xmlns:a16="http://schemas.microsoft.com/office/drawing/2014/main" id="{912B5A96-B9A8-9BD9-80BC-637326D8A5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5" t="1691" r="30232" b="30658"/>
          <a:stretch>
            <a:fillRect/>
          </a:stretch>
        </p:blipFill>
        <p:spPr bwMode="auto">
          <a:xfrm>
            <a:off x="250825" y="1628775"/>
            <a:ext cx="2087563" cy="288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2" name="Picture 2" descr="C:\Users\user\Desktop\Дёмин А.А\2023-09-19_012.jpg">
            <a:extLst>
              <a:ext uri="{FF2B5EF4-FFF2-40B4-BE49-F238E27FC236}">
                <a16:creationId xmlns:a16="http://schemas.microsoft.com/office/drawing/2014/main" id="{7A407FF3-06B9-B71C-51B2-1B004E9C0D8C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04" t="632" r="34048" b="30956"/>
          <a:stretch>
            <a:fillRect/>
          </a:stretch>
        </p:blipFill>
        <p:spPr>
          <a:xfrm>
            <a:off x="1547813" y="3716338"/>
            <a:ext cx="1893887" cy="2808287"/>
          </a:xfr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Заголовок 1">
            <a:extLst>
              <a:ext uri="{FF2B5EF4-FFF2-40B4-BE49-F238E27FC236}">
                <a16:creationId xmlns:a16="http://schemas.microsoft.com/office/drawing/2014/main" id="{08C17225-51A1-97F6-814A-6351272AB1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Издания из фонда библиотеки НГМУ</a:t>
            </a:r>
            <a:endParaRPr lang="ru-RU" altLang="ru-RU" b="1">
              <a:solidFill>
                <a:schemeClr val="bg1"/>
              </a:solidFill>
            </a:endParaRPr>
          </a:p>
        </p:txBody>
      </p:sp>
      <p:pic>
        <p:nvPicPr>
          <p:cNvPr id="24579" name="Picture 2" descr="C:\Users\user\Desktop\Дёмин А.А\2023-09-19_007.jpg">
            <a:extLst>
              <a:ext uri="{FF2B5EF4-FFF2-40B4-BE49-F238E27FC236}">
                <a16:creationId xmlns:a16="http://schemas.microsoft.com/office/drawing/2014/main" id="{8CC65DD5-5908-40A9-4186-EC7B3AE2AD44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04" t="632" r="34048" b="30956"/>
          <a:stretch>
            <a:fillRect/>
          </a:stretch>
        </p:blipFill>
        <p:spPr>
          <a:xfrm>
            <a:off x="395288" y="1700213"/>
            <a:ext cx="1944687" cy="2881312"/>
          </a:xfrm>
          <a:noFill/>
        </p:spPr>
      </p:pic>
      <p:pic>
        <p:nvPicPr>
          <p:cNvPr id="24580" name="Picture 2" descr="C:\Users\user\Desktop\Дёмин А.А\2023-09-19_003.jpg">
            <a:extLst>
              <a:ext uri="{FF2B5EF4-FFF2-40B4-BE49-F238E27FC236}">
                <a16:creationId xmlns:a16="http://schemas.microsoft.com/office/drawing/2014/main" id="{369BA675-ECA1-46FA-166B-27A8961EA9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7" t="632" r="31860" b="30956"/>
          <a:stretch>
            <a:fillRect/>
          </a:stretch>
        </p:blipFill>
        <p:spPr bwMode="auto">
          <a:xfrm>
            <a:off x="1258888" y="3789363"/>
            <a:ext cx="1944687" cy="279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Таблица 4">
            <a:extLst>
              <a:ext uri="{FF2B5EF4-FFF2-40B4-BE49-F238E27FC236}">
                <a16:creationId xmlns:a16="http://schemas.microsoft.com/office/drawing/2014/main" id="{9EBC8A0B-780A-02F6-B732-49C26DBC58FB}"/>
              </a:ext>
            </a:extLst>
          </p:cNvPr>
          <p:cNvGraphicFramePr>
            <a:graphicFrameLocks noGrp="1"/>
          </p:cNvGraphicFramePr>
          <p:nvPr/>
        </p:nvGraphicFramePr>
        <p:xfrm>
          <a:off x="2627313" y="1628775"/>
          <a:ext cx="6516687" cy="2011666"/>
        </p:xfrm>
        <a:graphic>
          <a:graphicData uri="http://schemas.openxmlformats.org/drawingml/2006/table">
            <a:tbl>
              <a:tblPr/>
              <a:tblGrid>
                <a:gridCol w="65166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011363">
                <a:tc>
                  <a:txBody>
                    <a:bodyPr/>
                    <a:lstStyle/>
                    <a:p>
                      <a:r>
                        <a:rPr lang="ru-RU" sz="1800" b="0" dirty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Эпидемиология, генетика, клиника и терапия </a:t>
                      </a:r>
                      <a:r>
                        <a:rPr lang="ru-RU" sz="1800" b="0" dirty="0" err="1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гемобластозов</a:t>
                      </a:r>
                      <a:r>
                        <a:rPr lang="ru-RU" sz="1800" b="0" dirty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 : научные труды / Министерство здравоохранения РСФСР, Новосибирский государственный медицинский институт ; ред.: </a:t>
                      </a:r>
                    </a:p>
                    <a:p>
                      <a:r>
                        <a:rPr lang="ru-RU" sz="1800" b="0" dirty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А. А. Демин, Ю. П. Никитин. - Новосибирск : [б. и.], </a:t>
                      </a:r>
                    </a:p>
                    <a:p>
                      <a:r>
                        <a:rPr lang="ru-RU" sz="1800" b="0" dirty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1976. - 128 с. : ил. - (Труды Новосибирского государственного медицинского института ; т. 83) </a:t>
                      </a:r>
                    </a:p>
                  </a:txBody>
                  <a:tcPr marL="91447" marR="91447" marT="45713" marB="4571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4583" name="Rectangle 5">
            <a:extLst>
              <a:ext uri="{FF2B5EF4-FFF2-40B4-BE49-F238E27FC236}">
                <a16:creationId xmlns:a16="http://schemas.microsoft.com/office/drawing/2014/main" id="{D6D00F5F-B5C1-ECA1-CCE9-1346EC4737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br>
              <a:rPr lang="ru-RU" altLang="ru-RU"/>
            </a:br>
            <a:endParaRPr lang="ru-RU" altLang="ru-RU"/>
          </a:p>
        </p:txBody>
      </p:sp>
      <p:sp>
        <p:nvSpPr>
          <p:cNvPr id="24584" name="Прямоугольник 6">
            <a:extLst>
              <a:ext uri="{FF2B5EF4-FFF2-40B4-BE49-F238E27FC236}">
                <a16:creationId xmlns:a16="http://schemas.microsoft.com/office/drawing/2014/main" id="{8E1EEBE6-4AFF-F05C-512D-C5009A2D5A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48038" y="3933825"/>
            <a:ext cx="5795962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>
                <a:solidFill>
                  <a:schemeClr val="bg1"/>
                </a:solidFill>
              </a:rPr>
              <a:t>Клиническая фармакология: фармакотерапия основных синдромов в клинике внутренних болезней : научные труды / Министерство здравоохранения СССР, Новосибирский государственный медицинский институт ; ред. </a:t>
            </a:r>
          </a:p>
          <a:p>
            <a:pPr eaLnBrk="1" hangingPunct="1"/>
            <a:r>
              <a:rPr lang="ru-RU" altLang="ru-RU">
                <a:solidFill>
                  <a:schemeClr val="bg1"/>
                </a:solidFill>
              </a:rPr>
              <a:t>А. А. Демин. - Новосибирск : [б. и.], 1976. - 168 с. - (Труды Новосибирского государственного медицинского института ; т. 87)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Заголовок 1">
            <a:extLst>
              <a:ext uri="{FF2B5EF4-FFF2-40B4-BE49-F238E27FC236}">
                <a16:creationId xmlns:a16="http://schemas.microsoft.com/office/drawing/2014/main" id="{C7B16049-E9FC-2877-6C9E-3A035E6DB2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Издания из фонда библиотеки НГМУ</a:t>
            </a:r>
            <a:endParaRPr lang="ru-RU" altLang="ru-RU" b="1">
              <a:solidFill>
                <a:schemeClr val="bg1"/>
              </a:solidFill>
            </a:endParaRPr>
          </a:p>
        </p:txBody>
      </p:sp>
      <p:pic>
        <p:nvPicPr>
          <p:cNvPr id="25603" name="Picture 4" descr="C:\Users\user\Desktop\Дёмин А.А\2023-09-19_006.jpg">
            <a:extLst>
              <a:ext uri="{FF2B5EF4-FFF2-40B4-BE49-F238E27FC236}">
                <a16:creationId xmlns:a16="http://schemas.microsoft.com/office/drawing/2014/main" id="{831B7BAB-D165-D913-6A0E-97E074CCD3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61" t="1085" r="19740" b="16515"/>
          <a:stretch>
            <a:fillRect/>
          </a:stretch>
        </p:blipFill>
        <p:spPr bwMode="auto">
          <a:xfrm>
            <a:off x="323850" y="1679575"/>
            <a:ext cx="1944688" cy="2830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4" name="Прямоугольник 6">
            <a:extLst>
              <a:ext uri="{FF2B5EF4-FFF2-40B4-BE49-F238E27FC236}">
                <a16:creationId xmlns:a16="http://schemas.microsoft.com/office/drawing/2014/main" id="{C9566987-C09E-101C-54AE-0C524B516E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79838" y="4508500"/>
            <a:ext cx="4572000" cy="147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ru-RU" altLang="ru-RU">
                <a:solidFill>
                  <a:schemeClr val="bg1"/>
                </a:solidFill>
              </a:rPr>
              <a:t>Федорова, Г. В. Медицинские династии Западной Сибири в историко-биографических очерках (конец XIX-XXвв.) / Г. В. Федорова, С. Г. Резников. - Омск : [б. и.], 1999. - 495 с.</a:t>
            </a:r>
          </a:p>
        </p:txBody>
      </p:sp>
      <p:sp>
        <p:nvSpPr>
          <p:cNvPr id="25605" name="Прямоугольник 4">
            <a:extLst>
              <a:ext uri="{FF2B5EF4-FFF2-40B4-BE49-F238E27FC236}">
                <a16:creationId xmlns:a16="http://schemas.microsoft.com/office/drawing/2014/main" id="{817D8A6B-E4BC-6635-6F3E-1A4F79D226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84438" y="1628775"/>
            <a:ext cx="6659562" cy="203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>
                <a:solidFill>
                  <a:schemeClr val="bg1"/>
                </a:solidFill>
              </a:rPr>
              <a:t>Терапевтическая школа и прогресс интернологии : юбилейный сборник научных работ, посвященный 70-летию НГМА и основателю Новосибирской школы терапевтов, заведующему кафедрой госпитальной терапии (1953-1977г.г.) члену-корреспонденту АМН СССР Ар.А.Демину / Новосибирская государственная медицинская академия ; ред. А. А. Демин. - Новосибирск : НГТУ, 2005. - 208 с.</a:t>
            </a:r>
          </a:p>
        </p:txBody>
      </p:sp>
      <p:pic>
        <p:nvPicPr>
          <p:cNvPr id="25606" name="Picture 3" descr="C:\Users\user\Desktop\Дёмин А.А\2023-09-19_005.jpg">
            <a:extLst>
              <a:ext uri="{FF2B5EF4-FFF2-40B4-BE49-F238E27FC236}">
                <a16:creationId xmlns:a16="http://schemas.microsoft.com/office/drawing/2014/main" id="{BDCFA13F-EB4F-E117-10E8-DD8E283B157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lum brigh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7" t="632" r="29672" b="30956"/>
          <a:stretch>
            <a:fillRect/>
          </a:stretch>
        </p:blipFill>
        <p:spPr>
          <a:xfrm>
            <a:off x="1547813" y="3716338"/>
            <a:ext cx="2076450" cy="2879725"/>
          </a:xfr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Заголовок 1">
            <a:extLst>
              <a:ext uri="{FF2B5EF4-FFF2-40B4-BE49-F238E27FC236}">
                <a16:creationId xmlns:a16="http://schemas.microsoft.com/office/drawing/2014/main" id="{B27E6C47-F5A9-97AE-0ABB-AD9394414A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Издания из фонда библиотеки НГМУ</a:t>
            </a:r>
            <a:endParaRPr lang="ru-RU" altLang="ru-RU" b="1">
              <a:solidFill>
                <a:schemeClr val="bg1"/>
              </a:solidFill>
            </a:endParaRPr>
          </a:p>
        </p:txBody>
      </p:sp>
      <p:pic>
        <p:nvPicPr>
          <p:cNvPr id="26627" name="Picture 2" descr="C:\Users\user\Desktop\Дёмин А.А\2023-09-19_008.jpg">
            <a:extLst>
              <a:ext uri="{FF2B5EF4-FFF2-40B4-BE49-F238E27FC236}">
                <a16:creationId xmlns:a16="http://schemas.microsoft.com/office/drawing/2014/main" id="{AF829FCD-FCE9-6256-9F9B-549FB7F8FC65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5" t="1102"/>
          <a:stretch>
            <a:fillRect/>
          </a:stretch>
        </p:blipFill>
        <p:spPr>
          <a:xfrm>
            <a:off x="539750" y="1916113"/>
            <a:ext cx="2085975" cy="2881312"/>
          </a:xfrm>
          <a:noFill/>
        </p:spPr>
      </p:pic>
      <p:pic>
        <p:nvPicPr>
          <p:cNvPr id="26628" name="Picture 3" descr="C:\Users\user\Pictures\2023-09-19_009.jpg">
            <a:extLst>
              <a:ext uri="{FF2B5EF4-FFF2-40B4-BE49-F238E27FC236}">
                <a16:creationId xmlns:a16="http://schemas.microsoft.com/office/drawing/2014/main" id="{409691B9-99C7-DE56-F011-3243C0705D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07" t="1534" r="958"/>
          <a:stretch>
            <a:fillRect/>
          </a:stretch>
        </p:blipFill>
        <p:spPr bwMode="auto">
          <a:xfrm>
            <a:off x="6372225" y="3284538"/>
            <a:ext cx="2230438" cy="311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9" name="Прямоугольник 4">
            <a:extLst>
              <a:ext uri="{FF2B5EF4-FFF2-40B4-BE49-F238E27FC236}">
                <a16:creationId xmlns:a16="http://schemas.microsoft.com/office/drawing/2014/main" id="{59AAB3A1-9F57-DBB0-7BC1-546EB92FF0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8313" y="5013325"/>
            <a:ext cx="575945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>
                <a:solidFill>
                  <a:schemeClr val="bg1"/>
                </a:solidFill>
              </a:rPr>
              <a:t>Династии Новосибирского государственного медицинского университета : биография коллективная / ред. И. О. Маринкин. - Новосибирск : ИПЦ НГМУ, 2017. - 208 с.</a:t>
            </a:r>
          </a:p>
        </p:txBody>
      </p:sp>
      <p:sp>
        <p:nvSpPr>
          <p:cNvPr id="26630" name="Прямоугольник 5">
            <a:extLst>
              <a:ext uri="{FF2B5EF4-FFF2-40B4-BE49-F238E27FC236}">
                <a16:creationId xmlns:a16="http://schemas.microsoft.com/office/drawing/2014/main" id="{59B9C909-E901-4866-930F-4C5383FC9B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43213" y="2133600"/>
            <a:ext cx="5761037" cy="92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>
                <a:solidFill>
                  <a:schemeClr val="bg1"/>
                </a:solidFill>
              </a:rPr>
              <a:t>Новосибирская государственная медицинская академия.1935-2005. - Новосибирск : Приобские ведомости, 2005. - 95 с.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Заголовок 1">
            <a:extLst>
              <a:ext uri="{FF2B5EF4-FFF2-40B4-BE49-F238E27FC236}">
                <a16:creationId xmlns:a16="http://schemas.microsoft.com/office/drawing/2014/main" id="{6C63AED7-077F-7CC4-D4B2-D70B9EB74A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Список источников</a:t>
            </a:r>
          </a:p>
        </p:txBody>
      </p:sp>
      <p:sp>
        <p:nvSpPr>
          <p:cNvPr id="27651" name="Содержимое 2">
            <a:extLst>
              <a:ext uri="{FF2B5EF4-FFF2-40B4-BE49-F238E27FC236}">
                <a16:creationId xmlns:a16="http://schemas.microsoft.com/office/drawing/2014/main" id="{986E0A33-6B1B-B729-73E7-FE2C88F0AA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7786688" cy="4525963"/>
          </a:xfrm>
        </p:spPr>
        <p:txBody>
          <a:bodyPr/>
          <a:lstStyle/>
          <a:p>
            <a:pPr>
              <a:buClr>
                <a:srgbClr val="2B71FF"/>
              </a:buClr>
              <a:buFont typeface="Wingdings 2" panose="05020102010507070707" pitchFamily="18" charset="2"/>
              <a:buNone/>
            </a:pPr>
            <a:r>
              <a:rPr lang="ru-RU" altLang="ru-RU" sz="18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1. </a:t>
            </a:r>
            <a:r>
              <a:rPr lang="ru-RU" altLang="ru-RU" sz="18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Династии Новосибирского государственного медицинского университета : биография коллективная / ред. И. О. Маринкин. - Новосибирск : ИПЦ НГМУ, 2017. - 208 с. </a:t>
            </a:r>
            <a:endParaRPr lang="ru-RU" altLang="ru-RU" sz="160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Clr>
                <a:srgbClr val="2B71FF"/>
              </a:buClr>
              <a:buFont typeface="Wingdings 2" panose="05020102010507070707" pitchFamily="18" charset="2"/>
              <a:buNone/>
            </a:pPr>
            <a:r>
              <a:rPr lang="ru-RU" altLang="ru-RU" sz="18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</a:p>
          <a:p>
            <a:pPr>
              <a:buClr>
                <a:srgbClr val="2B71FF"/>
              </a:buClr>
              <a:buFont typeface="Wingdings 2" panose="05020102010507070707" pitchFamily="18" charset="2"/>
              <a:buNone/>
            </a:pPr>
            <a:r>
              <a:rPr lang="ru-RU" altLang="ru-RU" sz="18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2. Ефремов, А. В. Ученые Новосибирского медицинского института в ХХ веке / А. В. Ефремов, В. Д. Новиков, А. Н. Евстропов ; Новосиб. гос. мед. академия. –  Новосибирск : Издательство НГМА, 2001. –  265 с.</a:t>
            </a:r>
            <a:endParaRPr lang="ru-RU" altLang="ru-RU" sz="160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ru-RU" altLang="ru-RU" sz="1800">
                <a:solidFill>
                  <a:schemeClr val="bg1"/>
                </a:solidFill>
                <a:latin typeface="Arial" panose="020B0604020202020204" pitchFamily="34" charset="0"/>
              </a:rPr>
              <a:t>      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ru-RU" altLang="ru-RU" sz="1800">
                <a:solidFill>
                  <a:schemeClr val="bg1"/>
                </a:solidFill>
                <a:latin typeface="Arial" panose="020B0604020202020204" pitchFamily="34" charset="0"/>
              </a:rPr>
              <a:t>      3. Новосибирская государственная медицинская академия.1935-2005. - Новосибирск : Приобские ведомости, 2005. - 95 с.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ru-RU" altLang="ru-RU" sz="18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ru-RU" altLang="ru-RU" sz="18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4. Новосибирский государственный медицинский университет : сайт. – Новосибирск, 1997. – </a:t>
            </a:r>
            <a:r>
              <a:rPr lang="en-US" altLang="ru-RU" sz="18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URL</a:t>
            </a:r>
            <a:r>
              <a:rPr lang="ru-RU" altLang="ru-RU" sz="18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altLang="ru-RU" sz="18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ngmu.ru</a:t>
            </a:r>
            <a:r>
              <a:rPr lang="ru-RU" altLang="ru-RU" sz="18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(дата обращения : 20.06.2023). – Текст : электронный.</a:t>
            </a:r>
          </a:p>
          <a:p>
            <a:pPr eaLnBrk="1" hangingPunct="1">
              <a:buFont typeface="Wingdings 2" panose="05020102010507070707" pitchFamily="18" charset="2"/>
              <a:buNone/>
            </a:pPr>
            <a:endParaRPr lang="ru-RU" altLang="ru-RU" sz="180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eaLnBrk="1" hangingPunct="1"/>
            <a:endParaRPr lang="ru-RU" altLang="ru-RU" sz="180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A42344A2-7B11-1B2D-CBF8-6CFE54479E3B}"/>
              </a:ext>
            </a:extLst>
          </p:cNvPr>
          <p:cNvSpPr/>
          <p:nvPr/>
        </p:nvSpPr>
        <p:spPr>
          <a:xfrm>
            <a:off x="542544" y="1412776"/>
            <a:ext cx="7652608" cy="49859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8800" b="1" dirty="0">
                <a:ln w="3175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Arial" charset="0"/>
                <a:cs typeface="Arial" charset="0"/>
              </a:rPr>
              <a:t>Спасибо </a:t>
            </a:r>
          </a:p>
          <a:p>
            <a:pPr algn="ctr">
              <a:defRPr/>
            </a:pPr>
            <a:r>
              <a:rPr lang="ru-RU" sz="8800" b="1" dirty="0">
                <a:ln w="3175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Arial" charset="0"/>
                <a:cs typeface="Arial" charset="0"/>
              </a:rPr>
              <a:t>за</a:t>
            </a:r>
          </a:p>
          <a:p>
            <a:pPr algn="ctr">
              <a:defRPr/>
            </a:pPr>
            <a:r>
              <a:rPr lang="ru-RU" sz="8800" b="1" dirty="0">
                <a:ln w="3175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Arial" charset="0"/>
                <a:cs typeface="Arial" charset="0"/>
              </a:rPr>
              <a:t>   внимание!  </a:t>
            </a:r>
          </a:p>
          <a:p>
            <a:pPr algn="ctr">
              <a:defRPr/>
            </a:pPr>
            <a:endParaRPr lang="ru-RU" sz="5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хническая">
  <a:themeElements>
    <a:clrScheme name="Другая 42">
      <a:dk1>
        <a:sysClr val="windowText" lastClr="000000"/>
      </a:dk1>
      <a:lt1>
        <a:sysClr val="window" lastClr="FFFFFF"/>
      </a:lt1>
      <a:dk2>
        <a:srgbClr val="8DB3E2"/>
      </a:dk2>
      <a:lt2>
        <a:srgbClr val="EEECE1"/>
      </a:lt2>
      <a:accent1>
        <a:srgbClr val="C00000"/>
      </a:accent1>
      <a:accent2>
        <a:srgbClr val="C0504D"/>
      </a:accent2>
      <a:accent3>
        <a:srgbClr val="9BBB59"/>
      </a:accent3>
      <a:accent4>
        <a:srgbClr val="FEC1FF"/>
      </a:accent4>
      <a:accent5>
        <a:srgbClr val="4BACC6"/>
      </a:accent5>
      <a:accent6>
        <a:srgbClr val="F79646"/>
      </a:accent6>
      <a:hlink>
        <a:srgbClr val="FE66FF"/>
      </a:hlink>
      <a:folHlink>
        <a:srgbClr val="800080"/>
      </a:folHlink>
    </a:clrScheme>
    <a:fontScheme name="Стандартная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1869</TotalTime>
  <Words>1569</Words>
  <Application>Microsoft Office PowerPoint</Application>
  <PresentationFormat>Экран (4:3)</PresentationFormat>
  <Paragraphs>106</Paragraphs>
  <Slides>24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Техническая</vt:lpstr>
      <vt:lpstr>Профессору  Дёмину Аристарху Александровичу (1918-1977 гг.)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Издания из фонда библиотеки НГМУ</vt:lpstr>
      <vt:lpstr>Издания из фонда библиотеки НГМУ</vt:lpstr>
      <vt:lpstr>Издания из фонда библиотеки НГМУ</vt:lpstr>
      <vt:lpstr>Издания из фонда библиотеки НГМУ</vt:lpstr>
      <vt:lpstr>Издания из фонда библиотеки НГМУ</vt:lpstr>
      <vt:lpstr>Издания из фонда библиотеки НГМУ</vt:lpstr>
      <vt:lpstr>Издания из фонда библиотеки НГМУ</vt:lpstr>
      <vt:lpstr>Издания из фонда библиотеки НГМУ</vt:lpstr>
      <vt:lpstr>Издания из фонда библиотеки НГМУ</vt:lpstr>
      <vt:lpstr>Список источников</vt:lpstr>
      <vt:lpstr>Презентация PowerPoint</vt:lpstr>
    </vt:vector>
  </TitlesOfParts>
  <Company>ГОУ ВПО НГМУ Росздрава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Дёмину Аристарху Александровичу (1918-1977 гг)</dc:title>
  <dc:creator>user</dc:creator>
  <cp:lastModifiedBy>user</cp:lastModifiedBy>
  <cp:revision>157</cp:revision>
  <dcterms:created xsi:type="dcterms:W3CDTF">2023-09-13T05:00:48Z</dcterms:created>
  <dcterms:modified xsi:type="dcterms:W3CDTF">2023-11-27T02:38:03Z</dcterms:modified>
</cp:coreProperties>
</file>