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8"/>
  </p:notesMasterIdLst>
  <p:sldIdLst>
    <p:sldId id="256" r:id="rId2"/>
    <p:sldId id="279" r:id="rId3"/>
    <p:sldId id="257" r:id="rId4"/>
    <p:sldId id="261" r:id="rId5"/>
    <p:sldId id="262" r:id="rId6"/>
    <p:sldId id="263" r:id="rId7"/>
    <p:sldId id="276" r:id="rId8"/>
    <p:sldId id="266" r:id="rId9"/>
    <p:sldId id="267" r:id="rId10"/>
    <p:sldId id="268" r:id="rId11"/>
    <p:sldId id="270" r:id="rId12"/>
    <p:sldId id="269" r:id="rId13"/>
    <p:sldId id="277" r:id="rId14"/>
    <p:sldId id="271" r:id="rId15"/>
    <p:sldId id="275" r:id="rId16"/>
    <p:sldId id="278" r:id="rId17"/>
    <p:sldId id="286" r:id="rId18"/>
    <p:sldId id="283" r:id="rId19"/>
    <p:sldId id="284" r:id="rId20"/>
    <p:sldId id="264" r:id="rId21"/>
    <p:sldId id="272" r:id="rId22"/>
    <p:sldId id="280" r:id="rId23"/>
    <p:sldId id="281" r:id="rId24"/>
    <p:sldId id="285" r:id="rId25"/>
    <p:sldId id="273" r:id="rId26"/>
    <p:sldId id="274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1BEB17B-2546-17E7-6CC3-84C87FE5B7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3677709-FFF4-5775-7163-0AF5F5EA6C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885F30-A4AE-4C0C-BAB6-C5855FA9C76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99F93021-6D32-3E09-1FB5-849B53B98AA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C215611F-A068-5F97-A8B9-E98D911683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E1F05BF-AF7D-D413-5E3E-663865EB9A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85BFDD-BA62-B50F-FE13-4029FC0516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CD85A23-45DB-495D-BE41-8E21A4B8299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>
            <a:extLst>
              <a:ext uri="{FF2B5EF4-FFF2-40B4-BE49-F238E27FC236}">
                <a16:creationId xmlns:a16="http://schemas.microsoft.com/office/drawing/2014/main" id="{DF4AD3F7-6744-02A8-645D-1FB67CDF212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>
            <a:extLst>
              <a:ext uri="{FF2B5EF4-FFF2-40B4-BE49-F238E27FC236}">
                <a16:creationId xmlns:a16="http://schemas.microsoft.com/office/drawing/2014/main" id="{8A69367C-328F-8012-F144-2C0F44CCA5E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2772" name="Номер слайда 3">
            <a:extLst>
              <a:ext uri="{FF2B5EF4-FFF2-40B4-BE49-F238E27FC236}">
                <a16:creationId xmlns:a16="http://schemas.microsoft.com/office/drawing/2014/main" id="{B534FE3D-19A0-7DB1-C76C-B743386137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D127E1-C4A8-48A3-94C5-B1D637B40A20}" type="slidenum">
              <a:rPr lang="ru-RU" altLang="ru-RU"/>
              <a:pPr eaLnBrk="1" hangingPunct="1"/>
              <a:t>5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8">
            <a:extLst>
              <a:ext uri="{FF2B5EF4-FFF2-40B4-BE49-F238E27FC236}">
                <a16:creationId xmlns:a16="http://schemas.microsoft.com/office/drawing/2014/main" id="{5D3C42ED-2634-0CF5-E212-7103BB168384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Полилиния 10">
            <a:extLst>
              <a:ext uri="{FF2B5EF4-FFF2-40B4-BE49-F238E27FC236}">
                <a16:creationId xmlns:a16="http://schemas.microsoft.com/office/drawing/2014/main" id="{3E8EC877-CAA5-E676-5423-9BAB125E40A8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>
            <a:extLst>
              <a:ext uri="{FF2B5EF4-FFF2-40B4-BE49-F238E27FC236}">
                <a16:creationId xmlns:a16="http://schemas.microsoft.com/office/drawing/2014/main" id="{CD33B877-9334-2199-A93E-EB9244632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99567-D3D8-4332-910E-9223C4B349B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EEEC31DD-38E7-93AD-8BA7-CFE946D4D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>
            <a:extLst>
              <a:ext uri="{FF2B5EF4-FFF2-40B4-BE49-F238E27FC236}">
                <a16:creationId xmlns:a16="http://schemas.microsoft.com/office/drawing/2014/main" id="{CDBE93B5-5E78-2E89-1684-3337193AB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A8278-7CC4-4E81-A19E-FD8E179ACD2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9803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C80C813B-459A-CAB2-E01E-31A70EC7A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A68B3-3315-4A9E-84F0-91595A1F006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3780FB8B-3764-7947-9FE4-C6D3ACEF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3D09CD96-D767-F3C0-8CEE-D677F9068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E43C3-E617-4526-A80A-DCB072DCFD6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195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8">
            <a:extLst>
              <a:ext uri="{FF2B5EF4-FFF2-40B4-BE49-F238E27FC236}">
                <a16:creationId xmlns:a16="http://schemas.microsoft.com/office/drawing/2014/main" id="{78B5D1DF-2312-1810-84E0-448BD74DBBC4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10">
            <a:extLst>
              <a:ext uri="{FF2B5EF4-FFF2-40B4-BE49-F238E27FC236}">
                <a16:creationId xmlns:a16="http://schemas.microsoft.com/office/drawing/2014/main" id="{62F057A2-D5A7-5C3D-A63E-DEAED6AF92D1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7ABF516C-4129-EC34-15DF-8544D5E0C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92EDD-9085-470B-9174-B5C33FD82C4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26426367-1F25-9EC4-B00F-8741344FF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25538BF6-05BB-1452-C92A-416242C87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B7682-6D5D-472A-91DD-3A5BC0D859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6225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914FCEBA-EDB1-CACD-7D86-6AF082382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111D4-57BB-4639-8B88-6C5F5E68F51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6DE01E15-ADD0-B715-B705-499672F1F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71DD0119-EF60-9A77-2D47-C19AE59CA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A0A0F-387B-4EC8-BDBC-0630E835AC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7454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DC6B9632-B802-7BA5-8802-3AE65B461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748F7-9696-42C5-B70B-D9A0EADE062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1C54262C-B13D-F898-94B5-071C075D6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36C8B1C1-7937-B465-FC78-1C0A5D731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000EF-7C8F-46A8-BA28-963FBFAE55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420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2C7F12F3-100B-2B2E-1C0F-CF268FC03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A737F-7124-43D7-B7AC-6D0544ECAB7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3C59BE3C-4771-EBF4-FFF4-4EA2EE34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B8CD2BAB-2EBC-8194-FAF9-F82EAF63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518B7-5753-4CBD-AB09-EC0F19745F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501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B32D41F5-FD06-CBC2-F957-4213699B4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F888F-2410-419A-A4B7-2DCFDD6D14C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EE8B563D-1F68-9FDB-6409-D4E4D77BF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BD7A3050-A7FF-6FD8-D781-9C046D246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1D330-0983-4931-A08C-2111D1A430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6721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8935CA-0316-5021-202E-9249839E3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AF0C8-898B-4D8A-9FA2-6FBA847B50E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5323A2-5DC6-C3D8-30CD-0F5A556D7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859723-0D95-1F6F-C58E-9EE775AE6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9DE92C41-3C43-4F91-965F-5B5C4EE23B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7681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A9007CEF-3607-FD48-5B7A-F4B56D449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542F9-9952-46B7-8010-2560741292E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63E55AB0-BC68-8140-D9E7-79BCB7558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D19B3446-DF12-1202-10D5-2CBB9E012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E78A5-C142-4714-94ED-6BF6F718DD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429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E6AF9A26-1764-0B65-F344-C5DBE8AD1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5BB75-1F38-4C49-9F34-9B309ADEEB3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8F687B10-7663-DD13-04E4-B138C3828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9E573160-5F2F-B1EA-BB45-8203076AC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3CE3E-A916-4327-B70D-C820E2FA7E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509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CBA55032-940D-C71A-2544-9200F5509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2A5E5-1417-414E-8F9D-296E2698104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962CA361-7906-F9F8-3208-C34DEB2E3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FF481AD7-59BB-75A4-98BC-85247CDE4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2282C-38F0-4F19-86A2-03937AB7E63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80799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7BBFD"/>
            </a:gs>
            <a:gs pos="50000">
              <a:srgbClr val="FFB6CE"/>
            </a:gs>
            <a:gs pos="100000">
              <a:srgbClr val="FFDC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66F17D69-9E6C-9E95-714A-9FD0813B278A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олилиния 15">
            <a:extLst>
              <a:ext uri="{FF2B5EF4-FFF2-40B4-BE49-F238E27FC236}">
                <a16:creationId xmlns:a16="http://schemas.microsoft.com/office/drawing/2014/main" id="{CDFFC79C-73E5-FAC8-C844-DD8CA5E41A3E}"/>
              </a:ext>
            </a:extLst>
          </p:cNvPr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CAE770E3-227B-DE2F-A8BE-8BBB5FF325F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616B7AEC-7FA1-9983-7EE9-419BFC3EC9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D9D610B2-984D-2A52-02F5-B0C7E4DD8A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AA3F19-7920-4B8A-8499-90F8EC4FB6F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A04E46CE-E6C5-3756-C952-33C6DBA59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43BFDDC7-BBBD-FDD8-4F4A-8325FC2C0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9A9A9A"/>
                </a:solidFill>
              </a:defRPr>
            </a:lvl1pPr>
          </a:lstStyle>
          <a:p>
            <a:fld id="{4AC897B2-B6B8-4BC9-972F-DE75596DF73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41" r:id="rId2"/>
    <p:sldLayoutId id="2147483950" r:id="rId3"/>
    <p:sldLayoutId id="2147483942" r:id="rId4"/>
    <p:sldLayoutId id="2147483943" r:id="rId5"/>
    <p:sldLayoutId id="2147483944" r:id="rId6"/>
    <p:sldLayoutId id="2147483945" r:id="rId7"/>
    <p:sldLayoutId id="2147483951" r:id="rId8"/>
    <p:sldLayoutId id="2147483946" r:id="rId9"/>
    <p:sldLayoutId id="2147483947" r:id="rId10"/>
    <p:sldLayoutId id="214748394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anose="020B0604020202020204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SzPct val="9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SzPct val="100000"/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su.ru/ru/university/general/histor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su.ru/" TargetMode="External"/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56B327-58AC-378D-67B7-09436AB00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512" y="2060848"/>
            <a:ext cx="4608512" cy="2952328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0000"/>
                </a:solidFill>
              </a:rPr>
              <a:t>Профессору </a:t>
            </a:r>
            <a:br>
              <a:rPr lang="ru-RU">
                <a:solidFill>
                  <a:srgbClr val="FF0000"/>
                </a:solidFill>
              </a:rPr>
            </a:br>
            <a:r>
              <a:rPr lang="ru-RU">
                <a:solidFill>
                  <a:srgbClr val="FF0000"/>
                </a:solidFill>
              </a:rPr>
              <a:t>Глинскому </a:t>
            </a:r>
            <a:br>
              <a:rPr lang="ru-RU">
                <a:solidFill>
                  <a:srgbClr val="FF0000"/>
                </a:solidFill>
              </a:rPr>
            </a:br>
            <a:r>
              <a:rPr lang="ru-RU">
                <a:solidFill>
                  <a:srgbClr val="FF0000"/>
                </a:solidFill>
              </a:rPr>
              <a:t>Анатолию Николаевичу</a:t>
            </a:r>
            <a:br>
              <a:rPr lang="ru-RU">
                <a:solidFill>
                  <a:srgbClr val="FF0000"/>
                </a:solidFill>
              </a:rPr>
            </a:br>
            <a:r>
              <a:rPr lang="ru-RU" sz="3100">
                <a:solidFill>
                  <a:srgbClr val="FF0000"/>
                </a:solidFill>
              </a:rPr>
              <a:t>(1898-1967)</a:t>
            </a:r>
            <a:endParaRPr lang="ru-RU">
              <a:solidFill>
                <a:srgbClr val="FF0000"/>
              </a:solidFill>
            </a:endParaRPr>
          </a:p>
        </p:txBody>
      </p:sp>
      <p:sp>
        <p:nvSpPr>
          <p:cNvPr id="7171" name="Подзаголовок 2">
            <a:extLst>
              <a:ext uri="{FF2B5EF4-FFF2-40B4-BE49-F238E27FC236}">
                <a16:creationId xmlns:a16="http://schemas.microsoft.com/office/drawing/2014/main" id="{1748C117-9186-5D46-CC8E-71BCC8B1EC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313" y="4868863"/>
            <a:ext cx="4032250" cy="7207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FF0000"/>
                </a:solidFill>
                <a:latin typeface="+mj-lt"/>
              </a:rPr>
              <a:t>125 лет со дня рождения</a:t>
            </a:r>
          </a:p>
        </p:txBody>
      </p:sp>
      <p:sp>
        <p:nvSpPr>
          <p:cNvPr id="5124" name="Прямоугольник 4">
            <a:extLst>
              <a:ext uri="{FF2B5EF4-FFF2-40B4-BE49-F238E27FC236}">
                <a16:creationId xmlns:a16="http://schemas.microsoft.com/office/drawing/2014/main" id="{5A9A6864-4828-B4F4-6819-C7999868B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9144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00"/>
                </a:solidFill>
              </a:rPr>
              <a:t>Федеральное государственное бюджетное образовательное учреждение</a:t>
            </a:r>
            <a:endParaRPr lang="ru-RU" altLang="ru-RU" sz="800">
              <a:solidFill>
                <a:srgbClr val="000000"/>
              </a:solidFill>
            </a:endParaRP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высшего образования</a:t>
            </a:r>
            <a:endParaRPr lang="ru-RU" altLang="ru-RU" sz="800">
              <a:solidFill>
                <a:srgbClr val="000000"/>
              </a:solidFill>
            </a:endParaRP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«Новосибирский государственный медицинский университет»</a:t>
            </a:r>
            <a:endParaRPr lang="ru-RU" altLang="ru-RU" sz="800">
              <a:solidFill>
                <a:srgbClr val="000000"/>
              </a:solidFill>
            </a:endParaRP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Министерства здравоохранения Российской Федерации</a:t>
            </a:r>
            <a:endParaRPr lang="ru-RU" altLang="ru-RU" sz="800">
              <a:solidFill>
                <a:srgbClr val="000000"/>
              </a:solidFill>
            </a:endParaRP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(ФГБОУ ВО НГМУ Минздрава России)</a:t>
            </a: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Библиотека</a:t>
            </a:r>
          </a:p>
        </p:txBody>
      </p:sp>
      <p:sp>
        <p:nvSpPr>
          <p:cNvPr id="5125" name="Прямоугольник 5">
            <a:extLst>
              <a:ext uri="{FF2B5EF4-FFF2-40B4-BE49-F238E27FC236}">
                <a16:creationId xmlns:a16="http://schemas.microsoft.com/office/drawing/2014/main" id="{B0901B29-DA9E-846D-70B1-293A9DE54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2338" y="6092825"/>
            <a:ext cx="2219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</a:rPr>
              <a:t>Новосибирск, 2023</a:t>
            </a:r>
          </a:p>
        </p:txBody>
      </p:sp>
      <p:pic>
        <p:nvPicPr>
          <p:cNvPr id="5126" name="Picture 2" descr="C:\Users\user\Pictures\2023-06-06_006.jpg">
            <a:extLst>
              <a:ext uri="{FF2B5EF4-FFF2-40B4-BE49-F238E27FC236}">
                <a16:creationId xmlns:a16="http://schemas.microsoft.com/office/drawing/2014/main" id="{9B0B8EB9-564F-930F-5134-896F643C3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5" t="28748" r="52646" b="43588"/>
          <a:stretch>
            <a:fillRect/>
          </a:stretch>
        </p:blipFill>
        <p:spPr bwMode="auto">
          <a:xfrm>
            <a:off x="5651500" y="2060575"/>
            <a:ext cx="2592388" cy="3424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:a16="http://schemas.microsoft.com/office/drawing/2014/main" id="{51EA66A7-763A-9D44-5B84-5DC625FFD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765175"/>
            <a:ext cx="7818438" cy="3124200"/>
          </a:xfrm>
        </p:spPr>
        <p:txBody>
          <a:bodyPr/>
          <a:lstStyle/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 b="1">
                <a:solidFill>
                  <a:schemeClr val="bg1"/>
                </a:solidFill>
              </a:rPr>
              <a:t>   Время неумолимо бежит вперед и НИКТО и НИЧТО не может остановить его течения. И только одно свойство человеческой души способно противостоять ему </a:t>
            </a:r>
            <a:r>
              <a:rPr lang="ru-RU" altLang="ru-RU" sz="3200">
                <a:solidFill>
                  <a:schemeClr val="bg1"/>
                </a:solidFill>
              </a:rPr>
              <a:t>–</a:t>
            </a:r>
            <a:r>
              <a:rPr lang="ru-RU" altLang="ru-RU" b="1">
                <a:solidFill>
                  <a:schemeClr val="bg1"/>
                </a:solidFill>
              </a:rPr>
              <a:t> это ПАМЯТЬ!</a:t>
            </a:r>
          </a:p>
        </p:txBody>
      </p:sp>
      <p:pic>
        <p:nvPicPr>
          <p:cNvPr id="6147" name="Picture 5" descr="C:\Users\user\Desktop\141289216701343744060e621fda1e26.png">
            <a:extLst>
              <a:ext uri="{FF2B5EF4-FFF2-40B4-BE49-F238E27FC236}">
                <a16:creationId xmlns:a16="http://schemas.microsoft.com/office/drawing/2014/main" id="{01539878-ABD6-0D8E-3751-39D90F8B1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157788"/>
            <a:ext cx="40322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3599C725-6E76-0476-9C31-4118FBC02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 sz="4000" b="1">
                <a:solidFill>
                  <a:srgbClr val="FF0000"/>
                </a:solidFill>
              </a:rPr>
              <a:t>2 июля 2023 года </a:t>
            </a:r>
            <a:r>
              <a:rPr lang="ru-RU" altLang="ru-RU" sz="4400" b="1">
                <a:solidFill>
                  <a:srgbClr val="FF0000"/>
                </a:solidFill>
              </a:rPr>
              <a:t>–</a:t>
            </a:r>
            <a:r>
              <a:rPr lang="ru-RU" altLang="ru-RU" sz="4000" b="1">
                <a:solidFill>
                  <a:srgbClr val="FF0000"/>
                </a:solidFill>
              </a:rPr>
              <a:t> 125 лет </a:t>
            </a:r>
          </a:p>
          <a:p>
            <a:pPr algn="ctr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анатому, хирургу, профессору </a:t>
            </a:r>
          </a:p>
          <a:p>
            <a:pPr algn="ctr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 sz="4000" b="1">
                <a:solidFill>
                  <a:srgbClr val="FF0000"/>
                </a:solidFill>
              </a:rPr>
              <a:t>Глинскому Анатолию Николаевичу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6DB963D2-61A5-7FB1-8B28-56A1855DD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</a:rPr>
              <a:t>Биография</a:t>
            </a:r>
          </a:p>
        </p:txBody>
      </p:sp>
      <p:sp>
        <p:nvSpPr>
          <p:cNvPr id="8195" name="Содержимое 2">
            <a:extLst>
              <a:ext uri="{FF2B5EF4-FFF2-40B4-BE49-F238E27FC236}">
                <a16:creationId xmlns:a16="http://schemas.microsoft.com/office/drawing/2014/main" id="{C8BC592A-8D83-294A-38F3-2DF944EA5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45259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Родился Анатолий Николаевич Глинский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2 июля 1898 года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на востоке Польши, в городе Ленчне, Люблинского воеводства.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После окончания гимназии поступил в Воронежский государственный университет.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D4C0800C-973B-9F1A-ACA9-CADAB3BB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</a:rPr>
              <a:t>Биография</a:t>
            </a:r>
          </a:p>
        </p:txBody>
      </p:sp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F17B1D1B-D3E7-B70F-ED3A-90BB92AA5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1557338"/>
            <a:ext cx="8569325" cy="4525962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   С 1919 по 1924 гг. Анатолий Николаевич обучался на медицинском факультете Воронежского государственного университета, который начал своё существование в 1918 году. В начале 1919 г. в ВГУ числилось всего 10 тыс. студентов, поэтому в университет принимались все желающие учиться.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И лишь с 1923 года были введены вступительные государственные экзамены.</a:t>
            </a:r>
            <a:r>
              <a:rPr lang="ru-RU" altLang="ru-RU" sz="3200">
                <a:solidFill>
                  <a:schemeClr val="bg1"/>
                </a:solidFill>
              </a:rPr>
              <a:t>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chemeClr val="bg1"/>
                </a:solidFill>
              </a:rPr>
              <a:t>(©Воронежский государственный университет. </a:t>
            </a:r>
            <a:br>
              <a:rPr lang="ru-RU" altLang="ru-RU" sz="1800">
                <a:solidFill>
                  <a:schemeClr val="bg1"/>
                </a:solidFill>
              </a:rPr>
            </a:br>
            <a:r>
              <a:rPr lang="en-US" altLang="ru-RU" sz="1800">
                <a:solidFill>
                  <a:schemeClr val="bg1"/>
                </a:solidFill>
              </a:rPr>
              <a:t>URL</a:t>
            </a:r>
            <a:r>
              <a:rPr lang="ru-RU" altLang="ru-RU" sz="1800">
                <a:solidFill>
                  <a:schemeClr val="bg1"/>
                </a:solidFill>
              </a:rPr>
              <a:t>: </a:t>
            </a:r>
            <a:r>
              <a:rPr lang="ru-RU" altLang="ru-RU" sz="1800">
                <a:solidFill>
                  <a:schemeClr val="bg1"/>
                </a:solidFill>
                <a:hlinkClick r:id="rId3"/>
              </a:rPr>
              <a:t>http://www.vsu.ru/ru/university/general/history</a:t>
            </a:r>
            <a:r>
              <a:rPr lang="ru-RU" altLang="ru-RU" sz="2400">
                <a:solidFill>
                  <a:schemeClr val="bg1"/>
                </a:solidFill>
                <a:hlinkClick r:id="rId3"/>
              </a:rPr>
              <a:t>/</a:t>
            </a:r>
            <a:r>
              <a:rPr lang="ru-RU" altLang="ru-RU" sz="1800">
                <a:solidFill>
                  <a:schemeClr val="bg1"/>
                </a:solidFill>
              </a:rPr>
              <a:t>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chemeClr val="bg1"/>
                </a:solidFill>
              </a:rPr>
              <a:t>(дата обращения 06.06.2023)</a:t>
            </a:r>
            <a:endParaRPr lang="ru-RU" altLang="ru-RU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F674FACA-54F2-CBA4-A41A-13152C1D8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</a:rPr>
              <a:t>Начало трудовой деятельности</a:t>
            </a:r>
          </a:p>
        </p:txBody>
      </p:sp>
      <p:sp>
        <p:nvSpPr>
          <p:cNvPr id="10243" name="Содержимое 4">
            <a:extLst>
              <a:ext uri="{FF2B5EF4-FFF2-40B4-BE49-F238E27FC236}">
                <a16:creationId xmlns:a16="http://schemas.microsoft.com/office/drawing/2014/main" id="{F565C97B-4ECE-6D20-2360-8FD079BAC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6600" y="1628775"/>
            <a:ext cx="4967288" cy="45259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После окончания университета с 1924 по 1934 гг. А. Н. Глинский работал хирургом в участковых и районных больницах Курской области. </a:t>
            </a: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A868E4C9-BE28-FBA9-6A85-EE4E26DE3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66" t="29378" r="13077" b="26051"/>
          <a:stretch>
            <a:fillRect/>
          </a:stretch>
        </p:blipFill>
        <p:spPr bwMode="auto">
          <a:xfrm>
            <a:off x="684213" y="1989138"/>
            <a:ext cx="2520950" cy="3641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Box 4">
            <a:extLst>
              <a:ext uri="{FF2B5EF4-FFF2-40B4-BE49-F238E27FC236}">
                <a16:creationId xmlns:a16="http://schemas.microsoft.com/office/drawing/2014/main" id="{64C2E968-2FD1-B9DD-7ED7-C4DA0F260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300" y="5732463"/>
            <a:ext cx="23637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Глинский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Анатолий Николаевич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>
            <a:extLst>
              <a:ext uri="{FF2B5EF4-FFF2-40B4-BE49-F238E27FC236}">
                <a16:creationId xmlns:a16="http://schemas.microsoft.com/office/drawing/2014/main" id="{9CF27FA6-03A6-5D07-0C6F-10DB04B12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981075"/>
            <a:ext cx="7467600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В 1934 году поступил в ординатору при хирургическом отделении Курской областной больницы.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С 1937 года работал в качестве ассистента на кафедре госпитальной хирургии Курского медицинского института.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В это же время возглавлял областную станцию переливания крови.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AF8B451B-2C8E-43FA-F810-468E88F3A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Научная работа</a:t>
            </a:r>
          </a:p>
        </p:txBody>
      </p:sp>
      <p:sp>
        <p:nvSpPr>
          <p:cNvPr id="12291" name="Содержимое 2">
            <a:extLst>
              <a:ext uri="{FF2B5EF4-FFF2-40B4-BE49-F238E27FC236}">
                <a16:creationId xmlns:a16="http://schemas.microsoft.com/office/drawing/2014/main" id="{81E114FD-CBD7-F02A-C219-B64E27F73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В 1940 году Глинский А. Н. защитил кандидатскую диссертацию на тему «Лечение открытых переломов черепа с повреждением твердой мозговой оболочки» и получил учёное звание доцент при госпитальной хирургической клинике Курского медицинского института.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D4CA5DB7-6FB1-B368-7905-3E9E2AB8F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годы ВО войны</a:t>
            </a:r>
          </a:p>
        </p:txBody>
      </p:sp>
      <p:sp>
        <p:nvSpPr>
          <p:cNvPr id="13315" name="Содержимое 2">
            <a:extLst>
              <a:ext uri="{FF2B5EF4-FFF2-40B4-BE49-F238E27FC236}">
                <a16:creationId xmlns:a16="http://schemas.microsoft.com/office/drawing/2014/main" id="{3C5B8BD7-F49D-FF4C-CFAF-EE1372760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388350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   В 1941 г. А. Н. Глинский назначен ведущим хирургом эвакогоспиталя в Курске, а после эвакуации госпиталя направлен в действующую армию, где до 1944 г. занимал должность ведущего хирурга нейрохирургического полевого подвижного госпиталя, позже – начальника нейрохирургической группы отдельной роты медицинского усиления (ОРМУ), а затем инспектора-хирурга.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>
            <a:extLst>
              <a:ext uri="{FF2B5EF4-FFF2-40B4-BE49-F238E27FC236}">
                <a16:creationId xmlns:a16="http://schemas.microsoft.com/office/drawing/2014/main" id="{B7764D20-1B93-CFC6-45BE-D56ACC621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203700"/>
            <a:ext cx="9144000" cy="2654300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   После окончания Великой Отечественной войны,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с 1946 по 1953 гг. Глинский А. Н. трудился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в госпитальной хирургической клинике Курского медицинского института в качестве доцента.</a:t>
            </a:r>
          </a:p>
        </p:txBody>
      </p:sp>
      <p:pic>
        <p:nvPicPr>
          <p:cNvPr id="14339" name="Picture 2" descr="C:\Users\user\Desktop\3.jpg">
            <a:extLst>
              <a:ext uri="{FF2B5EF4-FFF2-40B4-BE49-F238E27FC236}">
                <a16:creationId xmlns:a16="http://schemas.microsoft.com/office/drawing/2014/main" id="{E95F01F6-9CE0-B4F7-85E4-1A02A3675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" t="11143" r="58607" b="45151"/>
          <a:stretch>
            <a:fillRect/>
          </a:stretch>
        </p:blipFill>
        <p:spPr bwMode="auto">
          <a:xfrm>
            <a:off x="2627313" y="476250"/>
            <a:ext cx="3889375" cy="3313113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id="{A1678652-4A4D-B723-A403-E19DDEB05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Научная работа</a:t>
            </a:r>
          </a:p>
        </p:txBody>
      </p:sp>
      <p:sp>
        <p:nvSpPr>
          <p:cNvPr id="15363" name="Содержимое 2">
            <a:extLst>
              <a:ext uri="{FF2B5EF4-FFF2-40B4-BE49-F238E27FC236}">
                <a16:creationId xmlns:a16="http://schemas.microsoft.com/office/drawing/2014/main" id="{C6C16057-3BF5-A28D-98E5-64B9B5429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В 1951 году Глинский А. Н., основываясь на колоссальном опыте, приобретенном в военное время, защитил докторскую диссертацию на тему: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«Отсроченная операция при огнестрельных проникающих ранениях черепа в армейском районе».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D7880612-45A4-0893-1122-38F777A80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НГМИ</a:t>
            </a:r>
          </a:p>
        </p:txBody>
      </p:sp>
      <p:sp>
        <p:nvSpPr>
          <p:cNvPr id="16387" name="Содержимое 2">
            <a:extLst>
              <a:ext uri="{FF2B5EF4-FFF2-40B4-BE49-F238E27FC236}">
                <a16:creationId xmlns:a16="http://schemas.microsoft.com/office/drawing/2014/main" id="{96114B51-421F-CC15-7D32-1A28FB5905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002588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В 1953 году Анатолия Николаевича, по приглашению, направляют в город Новосибирск, где он занимает должность заведующего кафедрой оперативной хирургии и топографической анатомии, а так же </a:t>
            </a:r>
            <a:r>
              <a:rPr lang="ru-RU" altLang="ru-RU" sz="3200">
                <a:solidFill>
                  <a:schemeClr val="bg1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заместителя директора по учебной работе в Новосибирском государственном медицинском институте.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E69CE1E0-D951-BC14-008B-A73113677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НГМИ</a:t>
            </a:r>
          </a:p>
        </p:txBody>
      </p:sp>
      <p:sp>
        <p:nvSpPr>
          <p:cNvPr id="17411" name="Содержимое 2">
            <a:extLst>
              <a:ext uri="{FF2B5EF4-FFF2-40B4-BE49-F238E27FC236}">
                <a16:creationId xmlns:a16="http://schemas.microsoft.com/office/drawing/2014/main" id="{B3AF53CE-6024-A543-45E3-F9808CF9D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 sz="3200">
                <a:solidFill>
                  <a:schemeClr val="bg1"/>
                </a:solidFill>
              </a:rPr>
              <a:t>   В 1954 году, доктор медицинских наук – Анатолий Николаевич Глинский был утвержден в ученом звании профессора.</a:t>
            </a:r>
            <a:endParaRPr lang="ru-RU" alt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AE1649CF-B623-8837-56E8-EF9E2C64D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НГМИ</a:t>
            </a:r>
          </a:p>
        </p:txBody>
      </p:sp>
      <p:sp>
        <p:nvSpPr>
          <p:cNvPr id="18435" name="Содержимое 4">
            <a:extLst>
              <a:ext uri="{FF2B5EF4-FFF2-40B4-BE49-F238E27FC236}">
                <a16:creationId xmlns:a16="http://schemas.microsoft.com/office/drawing/2014/main" id="{73411495-10F8-812C-E335-7C9DF931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    С приходом А. Н. Глинского научные интересы кафедры оперативной хирургии НГМИ сосредотачиваются на исследовании фасциального остова человеческого тела, в связи с развитием сердечно-сосудистой хирургии.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Стал совершенствоваться учебный процесс на кафедре, впервые начали разрабатываться методические указания, как для преподавателей, так и для студентов.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0235B6AE-CA63-7644-032E-40A36E827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НГМИ</a:t>
            </a:r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E0612970-86BB-87B9-48D6-C0C077C2C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600200"/>
            <a:ext cx="8353425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</a:rPr>
              <a:t>     Кафедра стала оснащаться хирургическим инструментарием, мебелью, был приобретен рентген-аппарат, микроскопы, микротомы и другое лабораторное оборудование. Значительно пополнен фонд таблиц, муляжей. Много было сделано для оформления кафедры плакатами, стендами. После прихода проф. Глинского А. Н. кафедра приобрела свое лицо, как в учебном, так и научном плане. </a:t>
            </a:r>
            <a:endParaRPr lang="ru-RU" altLang="ru-RU" sz="36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7D2681C8-4469-4B83-8B32-05210C7FA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В НГМИ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412B8A28-5C03-D3F4-6A35-9B8C7F3A1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412875"/>
            <a:ext cx="7848600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3200">
                <a:solidFill>
                  <a:schemeClr val="bg1"/>
                </a:solidFill>
              </a:rPr>
              <a:t>   Лекции профессора А. Н. Глинского содержали глубокий исторический обзор по применению и разработке хирургических операций и были насыщены многочисленными примерами из собственной практики и опыта работы военно-полевого хирурга, они с интересом воспринимались студенческой аудиторией.</a:t>
            </a:r>
            <a:r>
              <a:rPr lang="ru-RU" altLang="ru-RU" sz="4000">
                <a:solidFill>
                  <a:schemeClr val="bg1"/>
                </a:solidFill>
              </a:rPr>
              <a:t> </a:t>
            </a:r>
            <a:endParaRPr lang="ru-RU" alt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F6260539-06DD-10D6-41A9-C3ECBA2AC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</a:rPr>
              <a:t>Награды</a:t>
            </a:r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C833AF89-F0D7-E3CE-11DB-08AD95E8F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147050" cy="45259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000000"/>
                </a:solidFill>
              </a:rPr>
              <a:t>   Награжден -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000000"/>
                </a:solidFill>
              </a:rPr>
              <a:t>орденами: Отечественной войны </a:t>
            </a:r>
            <a:r>
              <a:rPr lang="en-US" altLang="ru-RU">
                <a:solidFill>
                  <a:srgbClr val="000000"/>
                </a:solidFill>
              </a:rPr>
              <a:t>II</a:t>
            </a:r>
            <a:r>
              <a:rPr lang="ru-RU" altLang="ru-RU">
                <a:solidFill>
                  <a:srgbClr val="000000"/>
                </a:solidFill>
              </a:rPr>
              <a:t> степени, Красной Звезды,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000000"/>
                </a:solidFill>
              </a:rPr>
              <a:t>медалями: «За победу над Германией»,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000000"/>
                </a:solidFill>
              </a:rPr>
              <a:t>«За боевые заслуги»,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000000"/>
                </a:solidFill>
              </a:rPr>
              <a:t>нагрудным знаком: «Отличник здравоохранения СССР».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B8F669D8-91D8-D06A-9DBD-9825AEFEC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Научная деятельность</a:t>
            </a:r>
            <a:endParaRPr lang="ru-RU" altLang="ru-RU"/>
          </a:p>
        </p:txBody>
      </p:sp>
      <p:sp>
        <p:nvSpPr>
          <p:cNvPr id="22531" name="Содержимое 2">
            <a:extLst>
              <a:ext uri="{FF2B5EF4-FFF2-40B4-BE49-F238E27FC236}">
                <a16:creationId xmlns:a16="http://schemas.microsoft.com/office/drawing/2014/main" id="{5AA9571C-6FA9-858C-F9E0-851A193D8A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786688" cy="4525963"/>
          </a:xfrm>
        </p:spPr>
        <p:txBody>
          <a:bodyPr/>
          <a:lstStyle/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/>
              <a:t>   </a:t>
            </a:r>
            <a:r>
              <a:rPr lang="ru-RU" altLang="ru-RU">
                <a:solidFill>
                  <a:schemeClr val="bg1"/>
                </a:solidFill>
              </a:rPr>
              <a:t>Основные научные направления профессора Глинского А. Н. – морфология огнестрельных ран головного мозга, а с приходом на кафедру оперативной хирургии НГМИ – топографическая анатомия фасций.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32B1A1E4-BDD4-A1B0-7A5D-EE23899A1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Научная деятельность</a:t>
            </a: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id="{F84C3B19-2D87-B93C-3478-644F6C778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   Профессор Глинский А. Н. является автором 32 научных работ. </a:t>
            </a:r>
          </a:p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Под его руководством подготовлено 7 кандидатских диссертаций </a:t>
            </a:r>
          </a:p>
          <a:p>
            <a:pPr algn="ctr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</a:rPr>
              <a:t>и одна докторская.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2B98CF63-FE24-D94A-3360-704A040DF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</a:rPr>
              <a:t>Издания из фонда библиотеки НГМУ</a:t>
            </a:r>
          </a:p>
        </p:txBody>
      </p:sp>
      <p:sp>
        <p:nvSpPr>
          <p:cNvPr id="24579" name="Прямоугольник 5">
            <a:extLst>
              <a:ext uri="{FF2B5EF4-FFF2-40B4-BE49-F238E27FC236}">
                <a16:creationId xmlns:a16="http://schemas.microsoft.com/office/drawing/2014/main" id="{88540981-FB34-02FC-A48B-A1E15A53A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2997200"/>
            <a:ext cx="5832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Отсроченная операция при огнестрельных проникающих ранениях черепа в армейском районе : дис. ... д-ра мед. наук /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А. Н. Глинский.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Курск : [б. и.], 1949.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503 с. </a:t>
            </a:r>
            <a:endParaRPr lang="ru-RU" altLang="ru-RU"/>
          </a:p>
        </p:txBody>
      </p:sp>
      <p:pic>
        <p:nvPicPr>
          <p:cNvPr id="24580" name="Picture 5" descr="C:\Users\user\Desktop\Глинский А. Н\2023-06-20_027.jpg">
            <a:extLst>
              <a:ext uri="{FF2B5EF4-FFF2-40B4-BE49-F238E27FC236}">
                <a16:creationId xmlns:a16="http://schemas.microsoft.com/office/drawing/2014/main" id="{E3DD27B3-50F7-AFCF-0D25-1FF7DEBA6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" t="2797" b="3880"/>
          <a:stretch>
            <a:fillRect/>
          </a:stretch>
        </p:blipFill>
        <p:spPr bwMode="auto">
          <a:xfrm>
            <a:off x="395288" y="1844675"/>
            <a:ext cx="21050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4" descr="C:\Users\user\Desktop\Глинский А. Н\2023-06-20_026.jpg">
            <a:extLst>
              <a:ext uri="{FF2B5EF4-FFF2-40B4-BE49-F238E27FC236}">
                <a16:creationId xmlns:a16="http://schemas.microsoft.com/office/drawing/2014/main" id="{87F05620-B937-5307-6585-EF4C37B08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2" t="6879" r="5423" b="3712"/>
          <a:stretch>
            <a:fillRect/>
          </a:stretch>
        </p:blipFill>
        <p:spPr bwMode="auto">
          <a:xfrm>
            <a:off x="971550" y="3573463"/>
            <a:ext cx="18002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3126D483-1549-6FF6-6E09-CE45147E0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Издания из фонда библиотеки НГМУ</a:t>
            </a:r>
          </a:p>
        </p:txBody>
      </p:sp>
      <p:pic>
        <p:nvPicPr>
          <p:cNvPr id="25603" name="Picture 6" descr="C:\Users\user\Desktop\Глинский А. Н\2023-06-20_020.jpg">
            <a:extLst>
              <a:ext uri="{FF2B5EF4-FFF2-40B4-BE49-F238E27FC236}">
                <a16:creationId xmlns:a16="http://schemas.microsoft.com/office/drawing/2014/main" id="{BBDD29DA-1BD2-9702-6E58-39F5950F2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" t="1701" r="32674" b="32150"/>
          <a:stretch>
            <a:fillRect/>
          </a:stretch>
        </p:blipFill>
        <p:spPr bwMode="auto">
          <a:xfrm>
            <a:off x="395288" y="1773238"/>
            <a:ext cx="15589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7" descr="C:\Users\user\Desktop\Глинский А. Н\2023-06-20_022.jpg">
            <a:extLst>
              <a:ext uri="{FF2B5EF4-FFF2-40B4-BE49-F238E27FC236}">
                <a16:creationId xmlns:a16="http://schemas.microsoft.com/office/drawing/2014/main" id="{99190650-F953-4970-2A75-C80DE0A58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1701" r="31229" b="30051"/>
          <a:stretch>
            <a:fillRect/>
          </a:stretch>
        </p:blipFill>
        <p:spPr bwMode="auto">
          <a:xfrm>
            <a:off x="7092950" y="4076700"/>
            <a:ext cx="1655763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Прямоугольник 6">
            <a:extLst>
              <a:ext uri="{FF2B5EF4-FFF2-40B4-BE49-F238E27FC236}">
                <a16:creationId xmlns:a16="http://schemas.microsoft.com/office/drawing/2014/main" id="{592068EF-EB76-5A5E-CDD9-8F67CAE4A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844675"/>
            <a:ext cx="655161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Новое в методике изучения поперечных распилов по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Н. И. Пирогову / А. Н. Глинский // Труды итоговых научных конференций Новосибирского государственного медицинского института за 1956-1957гг.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1958.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196-199.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25606" name="Прямоугольник 7">
            <a:extLst>
              <a:ext uri="{FF2B5EF4-FFF2-40B4-BE49-F238E27FC236}">
                <a16:creationId xmlns:a16="http://schemas.microsoft.com/office/drawing/2014/main" id="{CE56F20F-C812-2EA1-3615-AB3D15A62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508500"/>
            <a:ext cx="64087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К вопросу о топографии заплеврального клетчатого пространства и связи его с задним средостением / А. Н. Глинский // Проблемы морфологии : научные труды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1958.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Т. 32.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С. 143-158.</a:t>
            </a:r>
            <a:br>
              <a:rPr lang="ru-RU" altLang="ru-RU"/>
            </a:br>
            <a:endParaRPr lang="ru-RU" alt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C486B637-F847-6E65-5456-DAF61A069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Издания из фонда библиотеки НГМУ</a:t>
            </a:r>
            <a:endParaRPr lang="ru-RU" altLang="ru-RU"/>
          </a:p>
        </p:txBody>
      </p:sp>
      <p:pic>
        <p:nvPicPr>
          <p:cNvPr id="26627" name="Picture 2" descr="C:\Users\user\Desktop\Глинский А. Н\2023-06-20_023.jpg">
            <a:extLst>
              <a:ext uri="{FF2B5EF4-FFF2-40B4-BE49-F238E27FC236}">
                <a16:creationId xmlns:a16="http://schemas.microsoft.com/office/drawing/2014/main" id="{73ECB005-4A5C-ABD1-1D07-31D652E2E3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2" t="2223" r="23109" b="15045"/>
          <a:stretch>
            <a:fillRect/>
          </a:stretch>
        </p:blipFill>
        <p:spPr>
          <a:xfrm>
            <a:off x="395288" y="2997200"/>
            <a:ext cx="1439862" cy="2270125"/>
          </a:xfrm>
          <a:noFill/>
        </p:spPr>
      </p:pic>
      <p:sp>
        <p:nvSpPr>
          <p:cNvPr id="26628" name="Прямоугольник 5">
            <a:extLst>
              <a:ext uri="{FF2B5EF4-FFF2-40B4-BE49-F238E27FC236}">
                <a16:creationId xmlns:a16="http://schemas.microsoft.com/office/drawing/2014/main" id="{7C45BBE1-C447-3770-495C-790E676F4A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508500"/>
            <a:ext cx="6985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ru-RU" altLang="ru-RU"/>
            </a:br>
            <a:endParaRPr lang="ru-RU" altLang="ru-RU"/>
          </a:p>
        </p:txBody>
      </p:sp>
      <p:sp>
        <p:nvSpPr>
          <p:cNvPr id="26629" name="Прямоугольник 6">
            <a:extLst>
              <a:ext uri="{FF2B5EF4-FFF2-40B4-BE49-F238E27FC236}">
                <a16:creationId xmlns:a16="http://schemas.microsoft.com/office/drawing/2014/main" id="{A8563B4D-1914-6240-39F2-4300F2E13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429000"/>
            <a:ext cx="68405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Закономерности образования фасциальных влагалищ сосудисто-нервных пучков на бедре и плече /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А. Н. Глинский // Вопросы нормальной и патологической морфологии : научные труды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1965.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Т. 45.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13-16.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26630" name="Прямоугольник 7">
            <a:extLst>
              <a:ext uri="{FF2B5EF4-FFF2-40B4-BE49-F238E27FC236}">
                <a16:creationId xmlns:a16="http://schemas.microsoft.com/office/drawing/2014/main" id="{79B9B754-6647-9C10-87B5-CA665081C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1773238"/>
            <a:ext cx="66960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Закономерности образования фасциальных влагалищ сосудисто-нервных пучков на голени /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А. Н. Глинский // Вопросы нормальной и патологической морфологии : научные труды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1965.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Т. 45.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3-12.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26631" name="Прямоугольник 8">
            <a:extLst>
              <a:ext uri="{FF2B5EF4-FFF2-40B4-BE49-F238E27FC236}">
                <a16:creationId xmlns:a16="http://schemas.microsoft.com/office/drawing/2014/main" id="{D79FD446-F7F3-C8EB-9736-FB64732A7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5103813"/>
            <a:ext cx="67675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К вопросу об образовании и строении сосудистых сплетений боковых желудочков мозга у человека / А. Н. Глинский, А. П. Богомолова // Вопросы нормальной и патологической морфологии : научные труды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1965.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Т. 45.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17-22.</a:t>
            </a:r>
            <a:br>
              <a:rPr lang="ru-RU" altLang="ru-RU"/>
            </a:br>
            <a:endParaRPr lang="ru-RU" alt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9EE89B00-2F56-F035-591B-2CE49AE63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Издания из фонда библиотеки НГМУ</a:t>
            </a:r>
            <a:endParaRPr lang="ru-RU" altLang="ru-RU"/>
          </a:p>
        </p:txBody>
      </p:sp>
      <p:pic>
        <p:nvPicPr>
          <p:cNvPr id="27651" name="Picture 4" descr="C:\Users\user\Desktop\Глинский А. Н\2023-06-20_018.jpg">
            <a:extLst>
              <a:ext uri="{FF2B5EF4-FFF2-40B4-BE49-F238E27FC236}">
                <a16:creationId xmlns:a16="http://schemas.microsoft.com/office/drawing/2014/main" id="{5E4C32DC-336B-B3C8-2F5D-48624B1275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632" r="36237" b="35728"/>
          <a:stretch>
            <a:fillRect/>
          </a:stretch>
        </p:blipFill>
        <p:spPr>
          <a:xfrm>
            <a:off x="323850" y="1844675"/>
            <a:ext cx="1736725" cy="2481263"/>
          </a:xfrm>
          <a:noFill/>
        </p:spPr>
      </p:pic>
      <p:pic>
        <p:nvPicPr>
          <p:cNvPr id="27652" name="Picture 5" descr="C:\Users\user\Desktop\Глинский А. Н\2023-06-20_019.jpg">
            <a:extLst>
              <a:ext uri="{FF2B5EF4-FFF2-40B4-BE49-F238E27FC236}">
                <a16:creationId xmlns:a16="http://schemas.microsoft.com/office/drawing/2014/main" id="{D2C4B8CD-1678-A2AA-62FD-54BC88099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" t="1900" r="37279" b="33485"/>
          <a:stretch>
            <a:fillRect/>
          </a:stretch>
        </p:blipFill>
        <p:spPr bwMode="auto">
          <a:xfrm>
            <a:off x="7164388" y="4005263"/>
            <a:ext cx="15843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Прямоугольник 4">
            <a:extLst>
              <a:ext uri="{FF2B5EF4-FFF2-40B4-BE49-F238E27FC236}">
                <a16:creationId xmlns:a16="http://schemas.microsoft.com/office/drawing/2014/main" id="{CA4ECAA1-B9E4-D839-3135-2A2A9B271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2420938"/>
            <a:ext cx="64087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К вопросу о стимулировании костной регенерации при переломах / А. Н. Глинский // Итоговая научная конференция за 1954 год.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1955.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С. 21-23.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27654" name="Прямоугольник 5">
            <a:extLst>
              <a:ext uri="{FF2B5EF4-FFF2-40B4-BE49-F238E27FC236}">
                <a16:creationId xmlns:a16="http://schemas.microsoft.com/office/drawing/2014/main" id="{C833C9D8-B767-8D68-06E5-4A05073B6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941888"/>
            <a:ext cx="66960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Глинский, А. Н. К вопросу о топографии заплеврального клетчатого пространства и связи его с задним средостением / А. Н. Глинский // Итоговая за 1955 год научная конференция посвященная 20-летию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1956.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28-30.</a:t>
            </a:r>
            <a:br>
              <a:rPr lang="ru-RU" altLang="ru-RU">
                <a:solidFill>
                  <a:schemeClr val="bg1"/>
                </a:solidFill>
              </a:rPr>
            </a:br>
            <a:endParaRPr lang="ru-RU" altLang="ru-RU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>
            <a:extLst>
              <a:ext uri="{FF2B5EF4-FFF2-40B4-BE49-F238E27FC236}">
                <a16:creationId xmlns:a16="http://schemas.microsoft.com/office/drawing/2014/main" id="{D5ECE1F8-9371-4A1C-9611-4402BD8F3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Издания из фонда библиотеки НГМУ</a:t>
            </a:r>
            <a:endParaRPr lang="ru-RU" altLang="ru-RU"/>
          </a:p>
        </p:txBody>
      </p:sp>
      <p:pic>
        <p:nvPicPr>
          <p:cNvPr id="28675" name="Picture 4" descr="C:\Users\user\Desktop\Глинский А. Н\2023-06-20_025.jpg">
            <a:extLst>
              <a:ext uri="{FF2B5EF4-FFF2-40B4-BE49-F238E27FC236}">
                <a16:creationId xmlns:a16="http://schemas.microsoft.com/office/drawing/2014/main" id="{405D4F4C-B3D5-3D27-B87F-211903123E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2751" r="22566" b="12199"/>
          <a:stretch>
            <a:fillRect/>
          </a:stretch>
        </p:blipFill>
        <p:spPr>
          <a:xfrm>
            <a:off x="323850" y="1773238"/>
            <a:ext cx="1511300" cy="2354262"/>
          </a:xfrm>
          <a:noFill/>
        </p:spPr>
      </p:pic>
      <p:pic>
        <p:nvPicPr>
          <p:cNvPr id="28676" name="Picture 3" descr="C:\Users\user\Desktop\Глинский А. Н\2023-06-20_024.jpg">
            <a:extLst>
              <a:ext uri="{FF2B5EF4-FFF2-40B4-BE49-F238E27FC236}">
                <a16:creationId xmlns:a16="http://schemas.microsoft.com/office/drawing/2014/main" id="{CCD095D2-A855-49A6-2AC1-ABAD67E12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" t="2374" r="24907" b="14528"/>
          <a:stretch>
            <a:fillRect/>
          </a:stretch>
        </p:blipFill>
        <p:spPr bwMode="auto">
          <a:xfrm>
            <a:off x="7380288" y="4292600"/>
            <a:ext cx="1439862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Прямоугольник 5">
            <a:extLst>
              <a:ext uri="{FF2B5EF4-FFF2-40B4-BE49-F238E27FC236}">
                <a16:creationId xmlns:a16="http://schemas.microsoft.com/office/drawing/2014/main" id="{D4FB1CCC-47DA-43E3-F9DF-32C72E305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508500"/>
            <a:ext cx="67675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Влияние комбинированного применения антибиотиков и неспецифических раздражителей на заживление инфицированных ран после поздней хирургической обработки в эксперименте / А. Н. Глинский, М. М. Собстель, Т. Д. Никитина, А. П. Богомолова</a:t>
            </a:r>
            <a:r>
              <a:rPr lang="ru-RU" altLang="ru-RU" b="1"/>
              <a:t> </a:t>
            </a:r>
            <a:r>
              <a:rPr lang="ru-RU" altLang="ru-RU">
                <a:solidFill>
                  <a:schemeClr val="bg1"/>
                </a:solidFill>
              </a:rPr>
              <a:t>// Вопросы теоретической и клинической медицины : научные труды НГМИ.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1959. </a:t>
            </a:r>
            <a:r>
              <a:rPr lang="ru-RU" altLang="ru-RU">
                <a:solidFill>
                  <a:srgbClr val="000000"/>
                </a:solidFill>
              </a:rPr>
              <a:t>– </a:t>
            </a:r>
            <a:r>
              <a:rPr lang="ru-RU" altLang="ru-RU">
                <a:solidFill>
                  <a:schemeClr val="bg1"/>
                </a:solidFill>
              </a:rPr>
              <a:t>Т. 33, Кн. 1.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85-97.</a:t>
            </a:r>
            <a:endParaRPr lang="ru-RU" altLang="ru-RU"/>
          </a:p>
        </p:txBody>
      </p:sp>
      <p:sp>
        <p:nvSpPr>
          <p:cNvPr id="28678" name="Прямоугольник 6">
            <a:extLst>
              <a:ext uri="{FF2B5EF4-FFF2-40B4-BE49-F238E27FC236}">
                <a16:creationId xmlns:a16="http://schemas.microsoft.com/office/drawing/2014/main" id="{DE6F6009-D01D-E0A3-B8F2-3891B871A6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2274888"/>
            <a:ext cx="66960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Морфологическая характеристика инцифированных ран при применении ДНК-азы / А. Н. Глинский, Т. Д. Никитина,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В. Л. Хальзов // Гистохимия в нормальной и патологической морфологии.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Новосибирск, 1967. </a:t>
            </a:r>
            <a:r>
              <a:rPr lang="ru-RU" altLang="ru-RU">
                <a:solidFill>
                  <a:srgbClr val="000000"/>
                </a:solidFill>
              </a:rPr>
              <a:t>–</a:t>
            </a:r>
            <a:r>
              <a:rPr lang="ru-RU" altLang="ru-RU">
                <a:solidFill>
                  <a:schemeClr val="bg1"/>
                </a:solidFill>
              </a:rPr>
              <a:t> С. 381-382.</a:t>
            </a:r>
            <a:br>
              <a:rPr lang="ru-RU" altLang="ru-RU"/>
            </a:br>
            <a:endParaRPr lang="ru-RU" alt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5885E5FB-9E56-051E-80F2-415C02375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</a:rPr>
              <a:t>Список источников</a:t>
            </a:r>
          </a:p>
        </p:txBody>
      </p:sp>
      <p:sp>
        <p:nvSpPr>
          <p:cNvPr id="29699" name="Содержимое 2">
            <a:extLst>
              <a:ext uri="{FF2B5EF4-FFF2-40B4-BE49-F238E27FC236}">
                <a16:creationId xmlns:a16="http://schemas.microsoft.com/office/drawing/2014/main" id="{5E3D5A61-4DDA-D52D-F966-76AD78C5F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2875"/>
            <a:ext cx="8497888" cy="452596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endParaRPr lang="ru-RU" altLang="ru-RU" sz="160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ru-RU" sz="160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endParaRPr lang="ru-RU" altLang="ru-RU" sz="160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ru-RU" altLang="ru-RU" sz="1600">
                <a:solidFill>
                  <a:schemeClr val="bg1"/>
                </a:solidFill>
              </a:rPr>
              <a:t>Победная весна : программа и материалы Новосибирской межвузовской научной конференции студентов и молодых ученых, посвященной 70-летию Победы в Великой Отечественной войне 1941-1945 гг. / Новосибирский государственный медицинский университет, Министерство здравоохранения Российской Федерации, Студенческое научное общество. 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–</a:t>
            </a:r>
            <a:r>
              <a:rPr lang="ru-RU" altLang="ru-RU" sz="1600">
                <a:solidFill>
                  <a:schemeClr val="bg1"/>
                </a:solidFill>
              </a:rPr>
              <a:t> Новосибирск : Сибмедиздат НГМУ, 2015. 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–</a:t>
            </a:r>
            <a:r>
              <a:rPr lang="ru-RU" altLang="ru-RU" sz="1600">
                <a:solidFill>
                  <a:schemeClr val="bg1"/>
                </a:solidFill>
              </a:rPr>
              <a:t> 99 с.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</a:p>
          <a:p>
            <a:pPr>
              <a:buFont typeface="Wingdings 2" panose="05020102010507070707" pitchFamily="18" charset="2"/>
              <a:buNone/>
            </a:pPr>
            <a:endParaRPr lang="ru-RU" altLang="ru-RU" sz="160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Новосибирский государственный медицинский университет : сайт. – Новосибирск, 1997. – </a:t>
            </a:r>
            <a:r>
              <a:rPr lang="en-US" altLang="ru-RU" sz="1600">
                <a:solidFill>
                  <a:srgbClr val="000000"/>
                </a:solidFill>
                <a:cs typeface="Arial" panose="020B0604020202020204" pitchFamily="34" charset="0"/>
              </a:rPr>
              <a:t>URL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: </a:t>
            </a:r>
            <a:r>
              <a:rPr lang="en-US" altLang="ru-RU" sz="1600">
                <a:solidFill>
                  <a:schemeClr val="bg1"/>
                </a:solidFill>
                <a:cs typeface="Arial" panose="020B0604020202020204" pitchFamily="34" charset="0"/>
                <a:hlinkClick r:id="rId2"/>
              </a:rPr>
              <a:t>ngmu.ru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  (дата обращения : 20.06.2023). – Текст : электронный.</a:t>
            </a:r>
          </a:p>
          <a:p>
            <a:pPr>
              <a:buFont typeface="Wingdings 2" panose="05020102010507070707" pitchFamily="18" charset="2"/>
              <a:buNone/>
            </a:pPr>
            <a:endParaRPr lang="ru-RU" altLang="ru-RU" sz="160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ФГБОУ ВО Воронежский государственный университет: сайт. – Воронеж, 1997. – </a:t>
            </a:r>
            <a:r>
              <a:rPr lang="en-US" altLang="ru-RU" sz="1600">
                <a:solidFill>
                  <a:srgbClr val="000000"/>
                </a:solidFill>
                <a:cs typeface="Arial" panose="020B0604020202020204" pitchFamily="34" charset="0"/>
              </a:rPr>
              <a:t>URL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: </a:t>
            </a:r>
            <a:r>
              <a:rPr lang="en-US" altLang="ru-RU" sz="1600">
                <a:solidFill>
                  <a:srgbClr val="000000"/>
                </a:solidFill>
                <a:cs typeface="Arial" panose="020B0604020202020204" pitchFamily="34" charset="0"/>
                <a:hlinkClick r:id="rId3"/>
              </a:rPr>
              <a:t>https://www.vsu.ru/</a:t>
            </a:r>
            <a:r>
              <a:rPr lang="ru-RU" altLang="ru-RU" sz="1600">
                <a:solidFill>
                  <a:srgbClr val="000000"/>
                </a:solidFill>
                <a:cs typeface="Arial" panose="020B0604020202020204" pitchFamily="34" charset="0"/>
              </a:rPr>
              <a:t> (дата обращения : 06.06.2023). – Текст : электронный.</a:t>
            </a:r>
          </a:p>
          <a:p>
            <a:endParaRPr lang="ru-RU" altLang="ru-RU" sz="1800">
              <a:solidFill>
                <a:srgbClr val="000000"/>
              </a:solidFill>
              <a:cs typeface="Arial" panose="020B0604020202020204" pitchFamily="34" charset="0"/>
            </a:endParaRPr>
          </a:p>
          <a:p>
            <a:endParaRPr lang="ru-RU" altLang="ru-RU" sz="2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B49155-A109-91FA-9ACB-8D40ADA950C7}"/>
              </a:ext>
            </a:extLst>
          </p:cNvPr>
          <p:cNvSpPr/>
          <p:nvPr/>
        </p:nvSpPr>
        <p:spPr>
          <a:xfrm>
            <a:off x="179512" y="1124744"/>
            <a:ext cx="8136904" cy="41549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i="1" dirty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latin typeface="Arial" charset="0"/>
                <a:cs typeface="Arial" charset="0"/>
              </a:rPr>
              <a:t>Спасибо</a:t>
            </a:r>
            <a:r>
              <a:rPr lang="ru-RU" sz="8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ru-RU" sz="8800" b="1" i="1" dirty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latin typeface="Arial" charset="0"/>
                <a:cs typeface="Arial" charset="0"/>
              </a:rPr>
              <a:t>за </a:t>
            </a:r>
          </a:p>
          <a:p>
            <a:pPr algn="ctr">
              <a:defRPr/>
            </a:pPr>
            <a:r>
              <a:rPr lang="ru-RU" sz="8800" b="1" i="1" dirty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latin typeface="Arial" charset="0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Другая 30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2B71FF"/>
      </a:accent1>
      <a:accent2>
        <a:srgbClr val="00449E"/>
      </a:accent2>
      <a:accent3>
        <a:srgbClr val="17BBFD"/>
      </a:accent3>
      <a:accent4>
        <a:srgbClr val="2B71FF"/>
      </a:accent4>
      <a:accent5>
        <a:srgbClr val="005BD3"/>
      </a:accent5>
      <a:accent6>
        <a:srgbClr val="00349E"/>
      </a:accent6>
      <a:hlink>
        <a:srgbClr val="17BBFD"/>
      </a:hlink>
      <a:folHlink>
        <a:srgbClr val="2B71FF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2556</TotalTime>
  <Words>1371</Words>
  <Application>Microsoft Office PowerPoint</Application>
  <PresentationFormat>Экран (4:3)</PresentationFormat>
  <Paragraphs>101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Техническая</vt:lpstr>
      <vt:lpstr>Профессору  Глинскому  Анатолию Николаевичу (1898-1967)</vt:lpstr>
      <vt:lpstr>Презентация PowerPoint</vt:lpstr>
      <vt:lpstr>Презентация PowerPoint</vt:lpstr>
      <vt:lpstr>Биография</vt:lpstr>
      <vt:lpstr>Биография</vt:lpstr>
      <vt:lpstr>Начало трудовой деятельности</vt:lpstr>
      <vt:lpstr>Презентация PowerPoint</vt:lpstr>
      <vt:lpstr>Научная работа</vt:lpstr>
      <vt:lpstr>В годы ВО войны</vt:lpstr>
      <vt:lpstr>Презентация PowerPoint</vt:lpstr>
      <vt:lpstr>Научная работа</vt:lpstr>
      <vt:lpstr>В НГМИ</vt:lpstr>
      <vt:lpstr>В НГМИ</vt:lpstr>
      <vt:lpstr>В НГМИ</vt:lpstr>
      <vt:lpstr>В НГМИ</vt:lpstr>
      <vt:lpstr>В НГМИ</vt:lpstr>
      <vt:lpstr>Награды</vt:lpstr>
      <vt:lpstr>Научная деятельность</vt:lpstr>
      <vt:lpstr>Научная деятельность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Глинский Анатолий Николаевич</dc:title>
  <dc:creator>user</dc:creator>
  <cp:lastModifiedBy>user</cp:lastModifiedBy>
  <cp:revision>216</cp:revision>
  <dcterms:created xsi:type="dcterms:W3CDTF">2023-06-05T06:31:16Z</dcterms:created>
  <dcterms:modified xsi:type="dcterms:W3CDTF">2023-11-27T03:28:12Z</dcterms:modified>
</cp:coreProperties>
</file>