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80" r:id="rId5"/>
    <p:sldId id="259" r:id="rId6"/>
    <p:sldId id="260" r:id="rId7"/>
    <p:sldId id="276" r:id="rId8"/>
    <p:sldId id="281" r:id="rId9"/>
    <p:sldId id="277" r:id="rId10"/>
    <p:sldId id="284" r:id="rId11"/>
    <p:sldId id="278" r:id="rId12"/>
    <p:sldId id="285" r:id="rId13"/>
    <p:sldId id="279" r:id="rId14"/>
    <p:sldId id="282" r:id="rId15"/>
    <p:sldId id="283" r:id="rId16"/>
    <p:sldId id="270" r:id="rId17"/>
    <p:sldId id="271" r:id="rId18"/>
    <p:sldId id="272" r:id="rId19"/>
    <p:sldId id="287" r:id="rId20"/>
    <p:sldId id="288" r:id="rId21"/>
    <p:sldId id="289" r:id="rId22"/>
    <p:sldId id="290" r:id="rId23"/>
    <p:sldId id="286" r:id="rId24"/>
    <p:sldId id="274" r:id="rId25"/>
    <p:sldId id="275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66"/>
    <a:srgbClr val="FFFF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B4ABAEE-54EC-440E-F7C0-E098CE18B8DC}"/>
              </a:ext>
            </a:extLst>
          </p:cNvPr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8B66E330-362F-E3BF-B0A3-41075B52248E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0">
            <a:extLst>
              <a:ext uri="{FF2B5EF4-FFF2-40B4-BE49-F238E27FC236}">
                <a16:creationId xmlns:a16="http://schemas.microsoft.com/office/drawing/2014/main" id="{E3414ABF-4C5F-546F-D4DB-038BAEFA0E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425F3EB-7D49-48D6-BA92-6BB42246F7BA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4C6F25BE-4369-0550-56BA-1EFAFEDA7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8">
            <a:extLst>
              <a:ext uri="{FF2B5EF4-FFF2-40B4-BE49-F238E27FC236}">
                <a16:creationId xmlns:a16="http://schemas.microsoft.com/office/drawing/2014/main" id="{AD3A8ABB-8DC0-5C2E-8EFA-A606AA516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4BA2C80-B9BD-4B2C-B4E6-F7C32B023A9B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842919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6">
            <a:extLst>
              <a:ext uri="{FF2B5EF4-FFF2-40B4-BE49-F238E27FC236}">
                <a16:creationId xmlns:a16="http://schemas.microsoft.com/office/drawing/2014/main" id="{2E4CBD3F-8394-C57A-304B-A5F791260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6B4B7-F89C-4086-829D-5C3A09D19689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AFB8DC86-C02E-CCE3-B0E2-9252E62CA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8A9DC730-D724-29A3-F3A5-7957B7011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EA587-EE8E-4ED2-B6D3-605DEB7B61DB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25405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F78A4D-1CB1-3939-24E9-B056F248B3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52684ED6-B11A-4757-A7D1-8DCD3F41489C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7FE2C5-894B-2263-A93D-53FFEE181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CB7108-0F72-A1B3-25A4-057F32978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5632CA23-8241-484B-A4F1-5CFCAE9923C1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880223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6">
            <a:extLst>
              <a:ext uri="{FF2B5EF4-FFF2-40B4-BE49-F238E27FC236}">
                <a16:creationId xmlns:a16="http://schemas.microsoft.com/office/drawing/2014/main" id="{9E96A6CE-46AD-39B9-AEF6-F959FF0F7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DEA45-172A-48B9-BD9F-739F2F28EE75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6" name="Нижний колонтитул 3">
            <a:extLst>
              <a:ext uri="{FF2B5EF4-FFF2-40B4-BE49-F238E27FC236}">
                <a16:creationId xmlns:a16="http://schemas.microsoft.com/office/drawing/2014/main" id="{DF05D79E-6BCF-6D25-026A-EECB192A8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>
            <a:extLst>
              <a:ext uri="{FF2B5EF4-FFF2-40B4-BE49-F238E27FC236}">
                <a16:creationId xmlns:a16="http://schemas.microsoft.com/office/drawing/2014/main" id="{6A1BA75A-28E1-5272-C219-82E46A866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50FDA-F01E-4966-9864-59E86D7A6EF2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161605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6">
            <a:extLst>
              <a:ext uri="{FF2B5EF4-FFF2-40B4-BE49-F238E27FC236}">
                <a16:creationId xmlns:a16="http://schemas.microsoft.com/office/drawing/2014/main" id="{109894AE-4B17-FA12-8151-AE7B8210C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789CA-594E-410B-8A5B-770BB75E47B5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646A091F-74F6-4A4A-0734-3B56C8A24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id="{A0C398E3-8182-A033-C5E5-A2725A847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C5A3D-CEAD-4933-BB15-7A895A69A646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3475145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6">
            <a:extLst>
              <a:ext uri="{FF2B5EF4-FFF2-40B4-BE49-F238E27FC236}">
                <a16:creationId xmlns:a16="http://schemas.microsoft.com/office/drawing/2014/main" id="{B5AD1FBD-5626-924D-BF46-674C67C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6204F-AA88-448F-9AFA-75B1452A05EA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C715D36-FCAE-CE5F-65E6-372FB6E1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>
            <a:extLst>
              <a:ext uri="{FF2B5EF4-FFF2-40B4-BE49-F238E27FC236}">
                <a16:creationId xmlns:a16="http://schemas.microsoft.com/office/drawing/2014/main" id="{B6DD1B14-A259-1794-F694-A2811728B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DDA77-1E9B-4FD0-B880-DABFBDC45ABB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4263359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>
            <a:extLst>
              <a:ext uri="{FF2B5EF4-FFF2-40B4-BE49-F238E27FC236}">
                <a16:creationId xmlns:a16="http://schemas.microsoft.com/office/drawing/2014/main" id="{6991C9DC-EDCD-2205-3807-B91DC8699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539AC-2D64-40E4-9648-E3553B533E16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3" name="Нижний колонтитул 3">
            <a:extLst>
              <a:ext uri="{FF2B5EF4-FFF2-40B4-BE49-F238E27FC236}">
                <a16:creationId xmlns:a16="http://schemas.microsoft.com/office/drawing/2014/main" id="{ED77AAF5-B3CB-62D0-FD1B-8209E2AFB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>
            <a:extLst>
              <a:ext uri="{FF2B5EF4-FFF2-40B4-BE49-F238E27FC236}">
                <a16:creationId xmlns:a16="http://schemas.microsoft.com/office/drawing/2014/main" id="{20A45203-EF14-0D53-3F59-5386CCAE8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A108C-A707-45FF-B3A6-54692FB25F58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476621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6">
            <a:extLst>
              <a:ext uri="{FF2B5EF4-FFF2-40B4-BE49-F238E27FC236}">
                <a16:creationId xmlns:a16="http://schemas.microsoft.com/office/drawing/2014/main" id="{0B08114E-8614-4672-AADC-ECEC6F194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9955A-29B2-4D7E-B7C9-10B4C2FA0FB5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6" name="Нижний колонтитул 3">
            <a:extLst>
              <a:ext uri="{FF2B5EF4-FFF2-40B4-BE49-F238E27FC236}">
                <a16:creationId xmlns:a16="http://schemas.microsoft.com/office/drawing/2014/main" id="{57BDB015-46AE-B306-20E1-4538E03B2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>
            <a:extLst>
              <a:ext uri="{FF2B5EF4-FFF2-40B4-BE49-F238E27FC236}">
                <a16:creationId xmlns:a16="http://schemas.microsoft.com/office/drawing/2014/main" id="{8343EA8D-80C5-0B98-D905-6FCE042DC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88627E-F891-43E4-B9F9-6DCD1564C1F5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145950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E765352-0918-73E3-0A1B-99829C4CAC07}"/>
              </a:ext>
            </a:extLst>
          </p:cNvPr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795C0B6-35A8-CF23-03E1-9759E5494FB8}"/>
              </a:ext>
            </a:extLst>
          </p:cNvPr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6" name="Дата 4">
            <a:extLst>
              <a:ext uri="{FF2B5EF4-FFF2-40B4-BE49-F238E27FC236}">
                <a16:creationId xmlns:a16="http://schemas.microsoft.com/office/drawing/2014/main" id="{495EB39B-9127-5FA1-0BA3-A7B87F086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ABD4CD-77AB-45C1-B8C2-0A1A28735F1B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7" name="Нижний колонтитул 5">
            <a:extLst>
              <a:ext uri="{FF2B5EF4-FFF2-40B4-BE49-F238E27FC236}">
                <a16:creationId xmlns:a16="http://schemas.microsoft.com/office/drawing/2014/main" id="{ED68835F-5A00-3337-9543-151AC074A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id="{ABB7D9FB-86D4-49BA-D695-6AA6D8B70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6D9234-D7C9-4638-B920-C7025A21D0BF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28902279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6">
            <a:extLst>
              <a:ext uri="{FF2B5EF4-FFF2-40B4-BE49-F238E27FC236}">
                <a16:creationId xmlns:a16="http://schemas.microsoft.com/office/drawing/2014/main" id="{F9E4BE01-3ED4-9AAC-C380-4C7CA7572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B1B86-71E5-40EE-ADDF-E7B467347FFE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6474BC93-899D-D5A4-C1C2-8038DF657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id="{28242A32-FA1F-ED33-07CC-B2BBE6EF6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F1841C-23E3-4EC7-A670-C052ADDF85F3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592152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51E5B2-F268-191C-A134-281080DF33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DDBF56-EF9C-43CF-8E42-B8782C2BAF49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07A43A-3E28-905C-ECFA-F0D40DCC8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D78D02-AE12-2466-05BD-340FBD3C5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B0F4CB5D-F12D-427B-AC86-D3338C14E726}" type="slidenum">
              <a:rPr lang="ru-RU" altLang="de-DE"/>
              <a:pPr/>
              <a:t>‹#›</a:t>
            </a:fld>
            <a:endParaRPr lang="ru-RU" altLang="de-DE"/>
          </a:p>
        </p:txBody>
      </p:sp>
    </p:spTree>
    <p:extLst>
      <p:ext uri="{BB962C8B-B14F-4D97-AF65-F5344CB8AC3E}">
        <p14:creationId xmlns:p14="http://schemas.microsoft.com/office/powerpoint/2010/main" val="1411513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99"/>
            </a:gs>
            <a:gs pos="50000">
              <a:srgbClr val="BEE0D1"/>
            </a:gs>
            <a:gs pos="100000">
              <a:srgbClr val="E0EFE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8B2E335-111F-FDC6-BF48-238C07ED06C9}"/>
              </a:ext>
            </a:extLst>
          </p:cNvPr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B2F906B-960E-4CC7-462B-21EC58E4D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0" name="Текст 30">
            <a:extLst>
              <a:ext uri="{FF2B5EF4-FFF2-40B4-BE49-F238E27FC236}">
                <a16:creationId xmlns:a16="http://schemas.microsoft.com/office/drawing/2014/main" id="{D399962D-A470-A8EB-7700-F75F8B51A21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de-DE"/>
              <a:t>Образец текста</a:t>
            </a:r>
          </a:p>
          <a:p>
            <a:pPr lvl="1"/>
            <a:r>
              <a:rPr lang="ru-RU" altLang="de-DE"/>
              <a:t>Второй уровень</a:t>
            </a:r>
          </a:p>
          <a:p>
            <a:pPr lvl="2"/>
            <a:r>
              <a:rPr lang="ru-RU" altLang="de-DE"/>
              <a:t>Третий уровень</a:t>
            </a:r>
          </a:p>
          <a:p>
            <a:pPr lvl="3"/>
            <a:r>
              <a:rPr lang="ru-RU" altLang="de-DE"/>
              <a:t>Четвертый уровень</a:t>
            </a:r>
          </a:p>
          <a:p>
            <a:pPr lvl="4"/>
            <a:r>
              <a:rPr lang="ru-RU" altLang="de-DE"/>
              <a:t>Пятый уровень</a:t>
            </a:r>
            <a:endParaRPr lang="en-US" altLang="de-DE"/>
          </a:p>
        </p:txBody>
      </p:sp>
      <p:sp>
        <p:nvSpPr>
          <p:cNvPr id="27" name="Дата 26">
            <a:extLst>
              <a:ext uri="{FF2B5EF4-FFF2-40B4-BE49-F238E27FC236}">
                <a16:creationId xmlns:a16="http://schemas.microsoft.com/office/drawing/2014/main" id="{1C9CA798-EDF5-02D1-2327-9D63811AD9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F2F3A65C-539D-4CEC-BD77-2EB44076D934}" type="datetimeFigureOut">
              <a:rPr lang="ru-RU"/>
              <a:pPr>
                <a:defRPr/>
              </a:pPr>
              <a:t>04.05.2023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975658F-DF26-9DC9-CFA4-67B5E00473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>
            <a:extLst>
              <a:ext uri="{FF2B5EF4-FFF2-40B4-BE49-F238E27FC236}">
                <a16:creationId xmlns:a16="http://schemas.microsoft.com/office/drawing/2014/main" id="{93D8E953-BFEF-5E23-D321-15011785C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F37D1778-7725-4BE9-87EF-448E04BBDADF}" type="slidenum">
              <a:rPr lang="ru-RU" altLang="de-DE"/>
              <a:pPr/>
              <a:t>‹#›</a:t>
            </a:fld>
            <a:endParaRPr lang="ru-RU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793" r:id="rId2"/>
    <p:sldLayoutId id="2147483801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802" r:id="rId9"/>
    <p:sldLayoutId id="2147483799" r:id="rId10"/>
    <p:sldLayoutId id="214748380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anose="05020102010507070707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10CF9B"/>
        </a:buClr>
        <a:buSzPct val="80000"/>
        <a:buFont typeface="Wingdings 2" panose="05020102010507070707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10CF9B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80000"/>
        <a:buFont typeface="Wingdings 2" panose="05020102010507070707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10CF9B"/>
        </a:buClr>
        <a:buSzPct val="70000"/>
        <a:buFont typeface="Wingdings" panose="05000000000000000000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search/view?mfn=23129&amp;irbisBase=MAIN" TargetMode="External"/><Relationship Id="rId2" Type="http://schemas.openxmlformats.org/officeDocument/2006/relationships/hyperlink" Target="https://library.ngmu.ru/search/view?mfn=23128&amp;irbisBase=MAI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ibrary.ngmu.ru/search/view?mfn=23131&amp;irbisBase=MAIN" TargetMode="External"/><Relationship Id="rId4" Type="http://schemas.openxmlformats.org/officeDocument/2006/relationships/hyperlink" Target="https://library.ngmu.ru/search/view?mfn=23130&amp;irbisBase=MAIN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search/view?mfn=23135&amp;irbisBase=MAIN" TargetMode="External"/><Relationship Id="rId2" Type="http://schemas.openxmlformats.org/officeDocument/2006/relationships/hyperlink" Target="https://library.ngmu.ru/search/view?mfn=23133&amp;irbisBase=MAI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ibrary.ngmu.ru/search/view?mfn=23137&amp;irbisBase=MAIN" TargetMode="External"/><Relationship Id="rId4" Type="http://schemas.openxmlformats.org/officeDocument/2006/relationships/hyperlink" Target="https://library.ngmu.ru/search/view?mfn=23136&amp;irbisBase=MAIN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search/view?mfn=23140&amp;irbisBase=MAIN" TargetMode="External"/><Relationship Id="rId2" Type="http://schemas.openxmlformats.org/officeDocument/2006/relationships/hyperlink" Target="https://library.ngmu.ru/search/view?mfn=23139&amp;irbisBase=MAI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ibrary.ngmu.ru/search/view?mfn=23144&amp;irbisBase=MAIN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search/view?mfn=23147&amp;irbisBase=MAIN" TargetMode="External"/><Relationship Id="rId2" Type="http://schemas.openxmlformats.org/officeDocument/2006/relationships/hyperlink" Target="https://library.ngmu.ru/search/view?mfn=23145&amp;irbisBase=MAI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ibrary.ngmu.ru/search/view?mfn=23138&amp;irbisBase=MAIN" TargetMode="External"/><Relationship Id="rId4" Type="http://schemas.openxmlformats.org/officeDocument/2006/relationships/hyperlink" Target="https://library.ngmu.ru/search/view?mfn=23132&amp;irbisBase=MAIN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ngmu.ru/department/2643" TargetMode="External"/><Relationship Id="rId2" Type="http://schemas.openxmlformats.org/officeDocument/2006/relationships/hyperlink" Target="https://lantuh-clinic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ibrary.ngmu.ru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>
            <a:extLst>
              <a:ext uri="{FF2B5EF4-FFF2-40B4-BE49-F238E27FC236}">
                <a16:creationId xmlns:a16="http://schemas.microsoft.com/office/drawing/2014/main" id="{B3CC34C9-C81B-F3F3-8B2C-E2639D87B9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3848" y="2060848"/>
            <a:ext cx="6120680" cy="286816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i="1" u="sng" dirty="0">
                <a:latin typeface="Arial Black" pitchFamily="34" charset="0"/>
                <a:cs typeface="Arial" pitchFamily="34" charset="0"/>
              </a:rPr>
              <a:t>Профессору</a:t>
            </a:r>
            <a:br>
              <a:rPr lang="ru-RU" sz="4400" i="1" u="sng" dirty="0">
                <a:latin typeface="Arial Black" pitchFamily="34" charset="0"/>
                <a:cs typeface="Arial" pitchFamily="34" charset="0"/>
              </a:rPr>
            </a:br>
            <a:r>
              <a:rPr lang="ru-RU" sz="4400" i="1" u="sng" dirty="0" err="1">
                <a:latin typeface="Arial Black" pitchFamily="34" charset="0"/>
                <a:cs typeface="Arial" pitchFamily="34" charset="0"/>
              </a:rPr>
              <a:t>Лантуху</a:t>
            </a:r>
            <a:r>
              <a:rPr lang="ru-RU" sz="4400" i="1" u="sng" dirty="0">
                <a:latin typeface="Arial Black" pitchFamily="34" charset="0"/>
                <a:cs typeface="Arial" pitchFamily="34" charset="0"/>
              </a:rPr>
              <a:t> Владимиру Васильевичу</a:t>
            </a:r>
          </a:p>
        </p:txBody>
      </p:sp>
      <p:sp>
        <p:nvSpPr>
          <p:cNvPr id="6147" name="Подзаголовок 2">
            <a:extLst>
              <a:ext uri="{FF2B5EF4-FFF2-40B4-BE49-F238E27FC236}">
                <a16:creationId xmlns:a16="http://schemas.microsoft.com/office/drawing/2014/main" id="{8492E30E-BD05-6714-3D8E-42C37300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1275" y="5157788"/>
            <a:ext cx="5114925" cy="64770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de-DE" sz="3200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 лет со дня рождения</a:t>
            </a:r>
          </a:p>
        </p:txBody>
      </p:sp>
      <p:sp>
        <p:nvSpPr>
          <p:cNvPr id="6148" name="Прямоугольник 3">
            <a:extLst>
              <a:ext uri="{FF2B5EF4-FFF2-40B4-BE49-F238E27FC236}">
                <a16:creationId xmlns:a16="http://schemas.microsoft.com/office/drawing/2014/main" id="{B42C1409-3D47-F72D-9CEC-DE1B99DAC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de-DE" sz="1600">
                <a:solidFill>
                  <a:srgbClr val="00B0F0"/>
                </a:solidFill>
              </a:rPr>
              <a:t>Федеральное государственное бюджетное образовательное учреждение</a:t>
            </a:r>
            <a:endParaRPr lang="ru-RU" altLang="de-DE" sz="700">
              <a:solidFill>
                <a:srgbClr val="00B0F0"/>
              </a:solidFill>
            </a:endParaRPr>
          </a:p>
          <a:p>
            <a:pPr algn="ctr"/>
            <a:r>
              <a:rPr lang="ru-RU" altLang="de-DE" sz="1600">
                <a:solidFill>
                  <a:srgbClr val="00B0F0"/>
                </a:solidFill>
              </a:rPr>
              <a:t>высшего образования</a:t>
            </a:r>
            <a:endParaRPr lang="ru-RU" altLang="de-DE" sz="700">
              <a:solidFill>
                <a:srgbClr val="00B0F0"/>
              </a:solidFill>
            </a:endParaRPr>
          </a:p>
          <a:p>
            <a:pPr algn="ctr"/>
            <a:r>
              <a:rPr lang="ru-RU" altLang="de-DE" sz="1600">
                <a:solidFill>
                  <a:srgbClr val="00B0F0"/>
                </a:solidFill>
              </a:rPr>
              <a:t>«Новосибирский государственный медицинский университет»</a:t>
            </a:r>
            <a:endParaRPr lang="ru-RU" altLang="de-DE" sz="700">
              <a:solidFill>
                <a:srgbClr val="00B0F0"/>
              </a:solidFill>
            </a:endParaRPr>
          </a:p>
          <a:p>
            <a:pPr algn="ctr"/>
            <a:r>
              <a:rPr lang="ru-RU" altLang="de-DE" sz="1600">
                <a:solidFill>
                  <a:srgbClr val="00B0F0"/>
                </a:solidFill>
              </a:rPr>
              <a:t>Министерства здравоохранения Российской Федерации</a:t>
            </a:r>
            <a:endParaRPr lang="ru-RU" altLang="de-DE" sz="700">
              <a:solidFill>
                <a:srgbClr val="00B0F0"/>
              </a:solidFill>
            </a:endParaRPr>
          </a:p>
          <a:p>
            <a:pPr algn="ctr"/>
            <a:r>
              <a:rPr lang="ru-RU" altLang="de-DE" sz="1600">
                <a:solidFill>
                  <a:srgbClr val="00B0F0"/>
                </a:solidFill>
              </a:rPr>
              <a:t>(ФГБОУ ВО НГМУ Минздрава России)</a:t>
            </a:r>
          </a:p>
          <a:p>
            <a:pPr algn="ctr"/>
            <a:r>
              <a:rPr lang="ru-RU" altLang="de-DE" sz="1600">
                <a:solidFill>
                  <a:srgbClr val="00B0F0"/>
                </a:solidFill>
              </a:rPr>
              <a:t>Библиотека</a:t>
            </a:r>
          </a:p>
        </p:txBody>
      </p:sp>
      <p:sp>
        <p:nvSpPr>
          <p:cNvPr id="6149" name="Прямоугольник 4">
            <a:extLst>
              <a:ext uri="{FF2B5EF4-FFF2-40B4-BE49-F238E27FC236}">
                <a16:creationId xmlns:a16="http://schemas.microsoft.com/office/drawing/2014/main" id="{78CF1432-CBB6-CB46-2207-C2D811C69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6381750"/>
            <a:ext cx="19939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de-DE" sz="1600">
                <a:solidFill>
                  <a:srgbClr val="00B0F0"/>
                </a:solidFill>
              </a:rPr>
              <a:t>Новосибирск, 2023</a:t>
            </a:r>
          </a:p>
        </p:txBody>
      </p:sp>
      <p:pic>
        <p:nvPicPr>
          <p:cNvPr id="6150" name="Picture 5" descr="C:\Users\user\Pictures\2023-05-03_002.jpg">
            <a:extLst>
              <a:ext uri="{FF2B5EF4-FFF2-40B4-BE49-F238E27FC236}">
                <a16:creationId xmlns:a16="http://schemas.microsoft.com/office/drawing/2014/main" id="{2C614B1E-9FA8-4557-3F18-AE8B03522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8" t="11150" r="48175" b="64700"/>
          <a:stretch>
            <a:fillRect/>
          </a:stretch>
        </p:blipFill>
        <p:spPr bwMode="auto">
          <a:xfrm>
            <a:off x="395288" y="1916113"/>
            <a:ext cx="324008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>
            <a:extLst>
              <a:ext uri="{FF2B5EF4-FFF2-40B4-BE49-F238E27FC236}">
                <a16:creationId xmlns:a16="http://schemas.microsoft.com/office/drawing/2014/main" id="{29CE165A-6469-2482-0909-2288E2E66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052513"/>
            <a:ext cx="7239000" cy="4681537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4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мая 2023 года – 80 лет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доктору медицинских наук, профессору, отличнику Здравоохранения, заслуженному врачу России, академику РАМТ, врачу-офтальмологу, микрохирургу, пластическому хирургу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4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Лантуху Владимиру Васильевичу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>
            <a:extLst>
              <a:ext uri="{FF2B5EF4-FFF2-40B4-BE49-F238E27FC236}">
                <a16:creationId xmlns:a16="http://schemas.microsoft.com/office/drawing/2014/main" id="{91CD0583-8D15-F4CC-3706-2A7319BA4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981075"/>
            <a:ext cx="4752975" cy="4968875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 Родом Лантух Владимир Васильевич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из Приморского края.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После окончания школы в 1960 году  поступил во Владивостокский медицинский институт.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Любовь к медицине Владимиру передалась от мамы Зои Степановны, которая работала врачом-стоматологом. </a:t>
            </a:r>
          </a:p>
        </p:txBody>
      </p:sp>
      <p:sp>
        <p:nvSpPr>
          <p:cNvPr id="8195" name="TextBox 6">
            <a:extLst>
              <a:ext uri="{FF2B5EF4-FFF2-40B4-BE49-F238E27FC236}">
                <a16:creationId xmlns:a16="http://schemas.microsoft.com/office/drawing/2014/main" id="{853C2096-5E7C-64BF-6F2B-D61ACB690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5157788"/>
            <a:ext cx="2305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sz="1400" i="1"/>
              <a:t>Лантух Зоя Степановна</a:t>
            </a:r>
          </a:p>
        </p:txBody>
      </p:sp>
      <p:pic>
        <p:nvPicPr>
          <p:cNvPr id="8196" name="Picture 7" descr="C:\Users\user\Pictures\2023-05-03_004.jpg">
            <a:extLst>
              <a:ext uri="{FF2B5EF4-FFF2-40B4-BE49-F238E27FC236}">
                <a16:creationId xmlns:a16="http://schemas.microsoft.com/office/drawing/2014/main" id="{469825B8-4565-5C01-BDB8-CA62E9F87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32" t="21651" r="16347" b="54201"/>
          <a:stretch>
            <a:fillRect/>
          </a:stretch>
        </p:blipFill>
        <p:spPr bwMode="auto">
          <a:xfrm>
            <a:off x="5364163" y="2133600"/>
            <a:ext cx="2592387" cy="293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>
            <a:extLst>
              <a:ext uri="{FF2B5EF4-FFF2-40B4-BE49-F238E27FC236}">
                <a16:creationId xmlns:a16="http://schemas.microsoft.com/office/drawing/2014/main" id="{8B6EA840-F3CE-4E7F-4501-74B11F878F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628775"/>
            <a:ext cx="7239000" cy="434181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 С пятого курса института Владимир Васильевич определился со специальностью офтальмолога.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Однажды побывав на операции по восстановлению зрения, был впечатлён тем, что человек пришёл фактически слепой, а уходил зрячим, и это дало колоссальный эмоциональный заряд как пациенту, так и врачу.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>
            <a:extLst>
              <a:ext uri="{FF2B5EF4-FFF2-40B4-BE49-F238E27FC236}">
                <a16:creationId xmlns:a16="http://schemas.microsoft.com/office/drawing/2014/main" id="{FC2A31B7-0F49-E237-7DA6-49FE16D11F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050"/>
            <a:ext cx="7499350" cy="554831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По окончании лечебного факультета Владивостокского мединститута в 1966 г. работал врачом-офтальмологом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в поликлинике г. Уссурийска Приморского края, затем поступил в аспирантуру при кафедре глазных болезней ВМИ.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С 1971 по 1975 гг. – ассистент кафедры глазных болезней,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1975 -1977 гг. – доцент кафедры,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с 1977 г. по 1979г. – старший научный сотрудник при кафедре глазных болезней ВМИ.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>
            <a:extLst>
              <a:ext uri="{FF2B5EF4-FFF2-40B4-BE49-F238E27FC236}">
                <a16:creationId xmlns:a16="http://schemas.microsoft.com/office/drawing/2014/main" id="{533EDC59-D35C-BAA2-65A8-7B5389EEB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692150"/>
            <a:ext cx="7705725" cy="576421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  В 1970 г. Лантух В. В. защитил кандидатскую диссертацию на тему «Изучение сезонности, метеотропности и патогенеза первичной глаукомы в условиях муссонного климата Приморья»,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в 1984 г. – докторскую диссертацию.</a:t>
            </a:r>
            <a:endParaRPr lang="ru-RU" altLang="de-DE" sz="2400">
              <a:solidFill>
                <a:srgbClr val="FF0000"/>
              </a:solidFill>
            </a:endParaRPr>
          </a:p>
        </p:txBody>
      </p:sp>
      <p:pic>
        <p:nvPicPr>
          <p:cNvPr id="11267" name="Picture 5" descr="C:\Users\user\Pictures\2023-05-03_001.jpg">
            <a:extLst>
              <a:ext uri="{FF2B5EF4-FFF2-40B4-BE49-F238E27FC236}">
                <a16:creationId xmlns:a16="http://schemas.microsoft.com/office/drawing/2014/main" id="{AB6618C5-B84E-5389-606D-0CFE7CCA4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13" t="62601" r="21123" b="12199"/>
          <a:stretch>
            <a:fillRect/>
          </a:stretch>
        </p:blipFill>
        <p:spPr bwMode="auto">
          <a:xfrm>
            <a:off x="3059113" y="3068638"/>
            <a:ext cx="2262187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5">
            <a:extLst>
              <a:ext uri="{FF2B5EF4-FFF2-40B4-BE49-F238E27FC236}">
                <a16:creationId xmlns:a16="http://schemas.microsoft.com/office/drawing/2014/main" id="{A330B6D8-61FA-0DB6-ED13-BC1E8E1EF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5732463"/>
            <a:ext cx="23034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sz="1600" i="1"/>
              <a:t>Лантух В. В.,1971 год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>
            <a:extLst>
              <a:ext uri="{FF2B5EF4-FFF2-40B4-BE49-F238E27FC236}">
                <a16:creationId xmlns:a16="http://schemas.microsoft.com/office/drawing/2014/main" id="{7BB5AA74-D84D-D9FF-0B66-D0C8121A2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2138" y="1196975"/>
            <a:ext cx="4637087" cy="4467225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  В 1979 году Владимир Васильевич с семьёй переехал в город Новосибирск, по конкурсу заняв должность заведующего кафедрой офтальмологии Новосибирского государственного медицинского института.</a:t>
            </a:r>
          </a:p>
        </p:txBody>
      </p:sp>
      <p:pic>
        <p:nvPicPr>
          <p:cNvPr id="12291" name="Picture 5" descr="C:\Users\user\Pictures\2023-04-28_007.jpg">
            <a:extLst>
              <a:ext uri="{FF2B5EF4-FFF2-40B4-BE49-F238E27FC236}">
                <a16:creationId xmlns:a16="http://schemas.microsoft.com/office/drawing/2014/main" id="{0097B4A3-E0D1-7D43-A0B0-E944DC1DC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57338"/>
            <a:ext cx="2511425" cy="3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Прямоугольник 4">
            <a:extLst>
              <a:ext uri="{FF2B5EF4-FFF2-40B4-BE49-F238E27FC236}">
                <a16:creationId xmlns:a16="http://schemas.microsoft.com/office/drawing/2014/main" id="{EE06F2DC-2493-AF5D-91DF-A51819543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450" y="5589588"/>
            <a:ext cx="1516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i="1"/>
              <a:t>Лантух В. В</a:t>
            </a:r>
            <a:endParaRPr lang="ru-RU" altLang="de-DE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>
            <a:extLst>
              <a:ext uri="{FF2B5EF4-FFF2-40B4-BE49-F238E27FC236}">
                <a16:creationId xmlns:a16="http://schemas.microsoft.com/office/drawing/2014/main" id="{1CEABEB8-D0E9-A50A-77AB-3105EEC351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 Девиз Владимира Васильевича по жизни - «постоянное развитие и движение вперёд»,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и, безусловно, он помог добиться успеха в карьере врача-офтальмолога.  </a:t>
            </a:r>
          </a:p>
        </p:txBody>
      </p:sp>
      <p:pic>
        <p:nvPicPr>
          <p:cNvPr id="13316" name="Picture 4" descr="C:\Users\user\Desktop\home-2-slaid-2-1.jpg">
            <a:extLst>
              <a:ext uri="{FF2B5EF4-FFF2-40B4-BE49-F238E27FC236}">
                <a16:creationId xmlns:a16="http://schemas.microsoft.com/office/drawing/2014/main" id="{A022A1F2-2A58-FB1A-8B32-55BAD8021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58582" r="4620"/>
          <a:stretch>
            <a:fillRect/>
          </a:stretch>
        </p:blipFill>
        <p:spPr bwMode="auto">
          <a:xfrm>
            <a:off x="2987675" y="3573463"/>
            <a:ext cx="2520950" cy="26765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>
            <a:extLst>
              <a:ext uri="{FF2B5EF4-FFF2-40B4-BE49-F238E27FC236}">
                <a16:creationId xmlns:a16="http://schemas.microsoft.com/office/drawing/2014/main" id="{6A7B2BB6-4015-C330-3A94-2CD4F6B0C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  С 1980 по 1998 гг. – Лантух В. В. занимал пост главного офтальмолога Новосибирского областного управления здравоохранения.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Под руководством Владимира Васильевича было создано крупное учреждение – филиал МНТК «Микрохирургия глаза»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им. С. Н. Федорова, где он с 1988 по 1995 гг. исполнял обязанности директора, совмещая их с заведованием кафедрой.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BB19BD-FB19-9D2E-61AF-2386C2F25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363" name="Содержимое 2">
            <a:extLst>
              <a:ext uri="{FF2B5EF4-FFF2-40B4-BE49-F238E27FC236}">
                <a16:creationId xmlns:a16="http://schemas.microsoft.com/office/drawing/2014/main" id="{4860A9A2-7D41-4E33-87CB-0F4FCDBA6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В начале 1990-х годов Владимир Васильевич работал в заграничных клиниках: в Объединённых Арабских Эмиратах и Польше, где он был совладельцем первой частной глазной клиники. Это был интересный полезный опыт, который позволил в дальнейшем открыть собственную клинику.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>
            <a:extLst>
              <a:ext uri="{FF2B5EF4-FFF2-40B4-BE49-F238E27FC236}">
                <a16:creationId xmlns:a16="http://schemas.microsoft.com/office/drawing/2014/main" id="{86974ED5-314F-B25D-3F5C-0E4924E84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7239000" cy="4846637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  «Клиника профессора Лантуха» в настоящее время является старейшим частным медицинским учреждением в Сибири.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 Начиналось всё с глазного кабинета в далеком 1991 году. Затем были открыты филиалы в Барнауле и Томске. В 1995 году клиника переехала в собственное помещение.</a:t>
            </a:r>
          </a:p>
        </p:txBody>
      </p:sp>
      <p:pic>
        <p:nvPicPr>
          <p:cNvPr id="16387" name="Picture 4" descr="C:\Users\user\Desktop\klinika-professora-lantukha.png">
            <a:extLst>
              <a:ext uri="{FF2B5EF4-FFF2-40B4-BE49-F238E27FC236}">
                <a16:creationId xmlns:a16="http://schemas.microsoft.com/office/drawing/2014/main" id="{6C1907FE-55DC-0109-2ED2-A2C1702C9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24400"/>
            <a:ext cx="5788025" cy="8858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>
            <a:extLst>
              <a:ext uri="{FF2B5EF4-FFF2-40B4-BE49-F238E27FC236}">
                <a16:creationId xmlns:a16="http://schemas.microsoft.com/office/drawing/2014/main" id="{55FC28D8-38AC-2D99-2EDF-FC57E7F50C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Железная опора профессора Владимира Васильевича – это его семья. Сын Евгений Владимирович пошел по стопам отца и работает врачом-офтальмологом в «Клинике профессора Лантуха». Дочь Анна Владимировна тоже врач.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>
            <a:extLst>
              <a:ext uri="{FF2B5EF4-FFF2-40B4-BE49-F238E27FC236}">
                <a16:creationId xmlns:a16="http://schemas.microsoft.com/office/drawing/2014/main" id="{1705369A-F109-290A-0111-660EA9CBF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981075"/>
            <a:ext cx="7705725" cy="5475288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 sz="2400">
                <a:latin typeface="Arial" panose="020B0604020202020204" pitchFamily="34" charset="0"/>
                <a:cs typeface="Arial" panose="020B0604020202020204" pitchFamily="34" charset="0"/>
              </a:rPr>
              <a:t>Профессор Лантух В. В., являясь опытным высококвалифицированным хирургом, ежегодно проводил более 600 операций на глазах самого различного профиля. Им были разработаны и внедрены в клиническую практику новые методы хирургического лечения осложнённой близорукости, глаукомы, макулодистрофии, пигментной дистрофии сетчатки глаза. Владимир Васильевич впервые в мире произвёл операцию на роговице с помощью эксимерного лазера отечественного производства, в создании которого сам принимал участие.</a:t>
            </a:r>
            <a:endParaRPr lang="ru-RU" altLang="de-DE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>
            <a:extLst>
              <a:ext uri="{FF2B5EF4-FFF2-40B4-BE49-F238E27FC236}">
                <a16:creationId xmlns:a16="http://schemas.microsoft.com/office/drawing/2014/main" id="{0071B786-A51F-1CEA-26FB-09300CBF2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altLang="de-DE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Основное научное направление </a:t>
            </a:r>
            <a:r>
              <a:rPr lang="ru-RU" altLang="de-DE" sz="2800">
                <a:latin typeface="Arial" panose="020B0604020202020204" pitchFamily="34" charset="0"/>
                <a:cs typeface="Arial" panose="020B0604020202020204" pitchFamily="34" charset="0"/>
              </a:rPr>
              <a:t>Лантуха</a:t>
            </a:r>
            <a:r>
              <a:rPr lang="ru-RU" altLang="de-DE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de-DE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В. – это микрохирургия (глазная и эстетическая).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 является автором более ста научных работ, множественных патентов на хирургические методики.</a:t>
            </a:r>
            <a:endParaRPr lang="ru-RU" altLang="de-DE" sz="3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>
            <a:extLst>
              <a:ext uri="{FF2B5EF4-FFF2-40B4-BE49-F238E27FC236}">
                <a16:creationId xmlns:a16="http://schemas.microsoft.com/office/drawing/2014/main" id="{34257D8A-785B-42EE-3F0E-5C8DF8C17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В фонде библиотеки НГМУ есть как печатные издания Владимира Васильевича, так и электронные.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Со всеми перечисленными печатными изданиями можно ознакомиться в читальном зале научной литературы,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Arial" panose="020B0604020202020204" pitchFamily="34" charset="0"/>
                <a:cs typeface="Arial" panose="020B0604020202020204" pitchFamily="34" charset="0"/>
              </a:rPr>
              <a:t>а с электронными ресурсами - в ЭБС НГМУ.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1B9C7B-BACA-39F6-06D7-285CF3229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</a:p>
        </p:txBody>
      </p:sp>
      <p:pic>
        <p:nvPicPr>
          <p:cNvPr id="21507" name="Picture 2" descr="C:\Users\user\Desktop\Новая папка\2023-04-28_002.jpg">
            <a:extLst>
              <a:ext uri="{FF2B5EF4-FFF2-40B4-BE49-F238E27FC236}">
                <a16:creationId xmlns:a16="http://schemas.microsoft.com/office/drawing/2014/main" id="{E62E580B-8CC6-6E11-ED41-60BB15A92B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773238"/>
            <a:ext cx="1595437" cy="2303462"/>
          </a:xfrm>
          <a:noFill/>
        </p:spPr>
      </p:pic>
      <p:pic>
        <p:nvPicPr>
          <p:cNvPr id="32771" name="Picture 3" descr="C:\Users\user\Desktop\Новая папка\2023-04-28_004.jpg">
            <a:extLst>
              <a:ext uri="{FF2B5EF4-FFF2-40B4-BE49-F238E27FC236}">
                <a16:creationId xmlns:a16="http://schemas.microsoft.com/office/drawing/2014/main" id="{78EB1F19-B5A5-CF6A-996A-4B388CE9D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4365625"/>
            <a:ext cx="1511300" cy="2182813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509" name="Прямоугольник 4">
            <a:extLst>
              <a:ext uri="{FF2B5EF4-FFF2-40B4-BE49-F238E27FC236}">
                <a16:creationId xmlns:a16="http://schemas.microsoft.com/office/drawing/2014/main" id="{BCF0E537-E584-CB7C-42B9-50E0E346FE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652963"/>
            <a:ext cx="5976938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de-DE" sz="1600"/>
              <a:t>Принципы построения обучающей и контролирующей автоматизированной системы "Зрение" / В. В. Лантух, </a:t>
            </a:r>
          </a:p>
          <a:p>
            <a:pPr eaLnBrk="1" hangingPunct="1"/>
            <a:r>
              <a:rPr lang="ru-RU" altLang="de-DE" sz="1600"/>
              <a:t>М. А. Дробышевский, О. Г. Гусаревич [и др.] // Актуальные проблемы развития высшей медицинской школы : Тезисы докладов 3-й региональной учебно-методической конференции. – Новосибирск, 1991. – С. 90.</a:t>
            </a:r>
            <a:br>
              <a:rPr lang="ru-RU" altLang="de-DE"/>
            </a:br>
            <a:endParaRPr lang="ru-RU" altLang="de-DE"/>
          </a:p>
        </p:txBody>
      </p:sp>
      <p:sp>
        <p:nvSpPr>
          <p:cNvPr id="21510" name="Прямоугольник 6">
            <a:extLst>
              <a:ext uri="{FF2B5EF4-FFF2-40B4-BE49-F238E27FC236}">
                <a16:creationId xmlns:a16="http://schemas.microsoft.com/office/drawing/2014/main" id="{2473B2FF-E881-8EF0-8184-84265EF14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2349500"/>
            <a:ext cx="62642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de-DE" sz="1600"/>
              <a:t>Лантух, В. В. Особенности клиники</a:t>
            </a:r>
          </a:p>
          <a:p>
            <a:pPr lvl="1"/>
            <a:r>
              <a:rPr lang="ru-RU" altLang="de-DE" sz="1600"/>
              <a:t>и профилактики глазной патологии в климато-географических условиях Крайнего Севера / В. В. Лантух // Новое в экспериментальной и клинической медицине. – Новосибирск, 1987. – С. 25-26.</a:t>
            </a:r>
            <a:endParaRPr lang="ru-RU" altLang="de-DE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470CEB-077A-DFA6-D24C-D96B4D754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22531" name="Picture 2" descr="C:\Users\user\Desktop\Новая папка\2023-04-28_001.jpg">
            <a:extLst>
              <a:ext uri="{FF2B5EF4-FFF2-40B4-BE49-F238E27FC236}">
                <a16:creationId xmlns:a16="http://schemas.microsoft.com/office/drawing/2014/main" id="{27DD5783-C3E3-7C0F-AAC1-AFB340AF5D6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557338"/>
            <a:ext cx="1727200" cy="2330450"/>
          </a:xfrm>
          <a:noFill/>
        </p:spPr>
      </p:pic>
      <p:pic>
        <p:nvPicPr>
          <p:cNvPr id="22532" name="Picture 4" descr="C:\Users\user\Desktop\Новая папка\2023-04-28_006.jpg">
            <a:extLst>
              <a:ext uri="{FF2B5EF4-FFF2-40B4-BE49-F238E27FC236}">
                <a16:creationId xmlns:a16="http://schemas.microsoft.com/office/drawing/2014/main" id="{D3A9C00E-2500-C354-685D-2341E675F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005263"/>
            <a:ext cx="1798637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5">
            <a:extLst>
              <a:ext uri="{FF2B5EF4-FFF2-40B4-BE49-F238E27FC236}">
                <a16:creationId xmlns:a16="http://schemas.microsoft.com/office/drawing/2014/main" id="{F480D692-14EC-DD04-E373-DB60B264FB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955800"/>
            <a:ext cx="63373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de-DE" sz="1600"/>
              <a:t>Лантух, В. В. Особенности прогнозирования </a:t>
            </a:r>
          </a:p>
          <a:p>
            <a:pPr lvl="1"/>
            <a:r>
              <a:rPr lang="ru-RU" altLang="de-DE" sz="1600"/>
              <a:t>и профилактики глазной патологии на Северо-Востоке СССР / В. В. Лантух // Новые методы для медицинской практики и медико-биологических исследований. – Новосибирск, 1983. – С. 12-15.</a:t>
            </a:r>
            <a:br>
              <a:rPr lang="ru-RU" altLang="de-DE"/>
            </a:br>
            <a:endParaRPr lang="ru-RU" altLang="de-DE"/>
          </a:p>
          <a:p>
            <a:endParaRPr lang="ru-RU" altLang="de-DE"/>
          </a:p>
        </p:txBody>
      </p:sp>
      <p:sp>
        <p:nvSpPr>
          <p:cNvPr id="22534" name="Rectangle 8">
            <a:extLst>
              <a:ext uri="{FF2B5EF4-FFF2-40B4-BE49-F238E27FC236}">
                <a16:creationId xmlns:a16="http://schemas.microsoft.com/office/drawing/2014/main" id="{AD5B8CB6-63AA-7A46-8634-EFECD282F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3838"/>
            <a:ext cx="6156325" cy="33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de-DE" sz="1600"/>
              <a:t>Использование технических средств в учебном процессе </a:t>
            </a:r>
          </a:p>
          <a:p>
            <a:pPr lvl="1"/>
            <a:r>
              <a:rPr lang="ru-RU" altLang="de-DE" sz="1600"/>
              <a:t>на клинической кафедре / В. В. Лантух, Н. С. Орлова, </a:t>
            </a:r>
          </a:p>
          <a:p>
            <a:pPr lvl="1"/>
            <a:r>
              <a:rPr lang="ru-RU" altLang="de-DE" sz="1600"/>
              <a:t>В. М. Мутина [и др.] // Оптимизация учебного процесса в </a:t>
            </a:r>
          </a:p>
          <a:p>
            <a:pPr lvl="1"/>
            <a:r>
              <a:rPr lang="ru-RU" altLang="de-DE" sz="1600"/>
              <a:t>медицинском вузе. – Новосибирск, 1985. – С. 134-135.</a:t>
            </a:r>
          </a:p>
          <a:p>
            <a:pPr lvl="1"/>
            <a:r>
              <a:rPr lang="ru-RU" altLang="de-DE" sz="1600"/>
              <a:t>________________________________________________</a:t>
            </a:r>
          </a:p>
          <a:p>
            <a:pPr lvl="1"/>
            <a:r>
              <a:rPr lang="ru-RU" altLang="de-DE" sz="1600"/>
              <a:t>Лантух, В. В. Опыт разработки и проведения </a:t>
            </a:r>
          </a:p>
          <a:p>
            <a:pPr lvl="1"/>
            <a:r>
              <a:rPr lang="ru-RU" altLang="de-DE" sz="1600"/>
              <a:t>педагогического эксперимента с методическими </a:t>
            </a:r>
          </a:p>
          <a:p>
            <a:pPr lvl="1"/>
            <a:r>
              <a:rPr lang="ru-RU" altLang="de-DE" sz="1600"/>
              <a:t>указаниями для студентов / В. В. Лантух, </a:t>
            </a:r>
          </a:p>
          <a:p>
            <a:pPr lvl="1"/>
            <a:r>
              <a:rPr lang="ru-RU" altLang="de-DE" sz="1600"/>
              <a:t>М. М. Пятин // Оптимизация учебного процесса </a:t>
            </a:r>
          </a:p>
          <a:p>
            <a:pPr lvl="1"/>
            <a:r>
              <a:rPr lang="ru-RU" altLang="de-DE" sz="1600"/>
              <a:t>в медицинском вузе. – Новосибирск, 1985. – С. 133-134.</a:t>
            </a:r>
            <a:br>
              <a:rPr lang="ru-RU" altLang="de-DE"/>
            </a:br>
            <a:br>
              <a:rPr lang="ru-RU" altLang="de-DE"/>
            </a:br>
            <a:endParaRPr lang="ru-RU" altLang="de-DE"/>
          </a:p>
          <a:p>
            <a:endParaRPr lang="ru-RU" altLang="de-DE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63E84E-1E45-1DA7-72A3-F5A04EB67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Издания из фонда библиотеки НГМУ</a:t>
            </a:r>
            <a:endParaRPr lang="ru-RU" dirty="0"/>
          </a:p>
        </p:txBody>
      </p:sp>
      <p:pic>
        <p:nvPicPr>
          <p:cNvPr id="23555" name="Picture 4" descr="C:\Users\user\Desktop\Новая папка\2023-04-28_005.jpg">
            <a:extLst>
              <a:ext uri="{FF2B5EF4-FFF2-40B4-BE49-F238E27FC236}">
                <a16:creationId xmlns:a16="http://schemas.microsoft.com/office/drawing/2014/main" id="{05CA0FB1-0694-1F9C-77B7-1699603C15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72225" y="4076700"/>
            <a:ext cx="1728788" cy="2522538"/>
          </a:xfrm>
          <a:noFill/>
        </p:spPr>
      </p:pic>
      <p:pic>
        <p:nvPicPr>
          <p:cNvPr id="23556" name="Picture 3" descr="C:\Users\user\Desktop\Новая папка\2023-04-28_003.jpg">
            <a:extLst>
              <a:ext uri="{FF2B5EF4-FFF2-40B4-BE49-F238E27FC236}">
                <a16:creationId xmlns:a16="http://schemas.microsoft.com/office/drawing/2014/main" id="{4AD2217F-3478-398F-8D01-7D060184F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00213"/>
            <a:ext cx="1706563" cy="23749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Rectangle 6">
            <a:extLst>
              <a:ext uri="{FF2B5EF4-FFF2-40B4-BE49-F238E27FC236}">
                <a16:creationId xmlns:a16="http://schemas.microsoft.com/office/drawing/2014/main" id="{944C5439-FF91-F9C7-EFE5-2D614F124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23850" y="4251325"/>
            <a:ext cx="6840538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de-DE" sz="1600"/>
              <a:t>Особенности деонтологии приема глазных больных </a:t>
            </a:r>
          </a:p>
          <a:p>
            <a:pPr lvl="1"/>
            <a:r>
              <a:rPr lang="ru-RU" altLang="de-DE" sz="1600"/>
              <a:t>в поликлинике / В. В. Лантух , Н. С. Орлова, И. Е. Михайловская,</a:t>
            </a:r>
          </a:p>
          <a:p>
            <a:pPr lvl="1"/>
            <a:r>
              <a:rPr lang="ru-RU" altLang="de-DE" sz="1600"/>
              <a:t>[и др.] // Тезисы докладов общеинститутской научной </a:t>
            </a:r>
          </a:p>
          <a:p>
            <a:pPr lvl="1"/>
            <a:r>
              <a:rPr lang="ru-RU" altLang="de-DE" sz="1600"/>
              <a:t>конференции по деонтологии. – Новосибирск, 1985. – С. 62-63.</a:t>
            </a:r>
            <a:r>
              <a:rPr lang="ru-RU" altLang="de-DE"/>
              <a:t> </a:t>
            </a:r>
          </a:p>
          <a:p>
            <a:pPr lvl="1"/>
            <a:r>
              <a:rPr lang="ru-RU" altLang="de-DE" sz="1600"/>
              <a:t>_______________________________________________________</a:t>
            </a:r>
          </a:p>
          <a:p>
            <a:pPr lvl="1"/>
            <a:r>
              <a:rPr lang="ru-RU" altLang="de-DE" sz="1600"/>
              <a:t>Лантух, В. В. Деонтология врачебного обхода / В. В. Лантух, </a:t>
            </a:r>
          </a:p>
          <a:p>
            <a:pPr lvl="1"/>
            <a:r>
              <a:rPr lang="ru-RU" altLang="de-DE" sz="1600"/>
              <a:t>Н. С. Орлова, В. М. Мутина  // Тезисы докладов </a:t>
            </a:r>
          </a:p>
          <a:p>
            <a:pPr lvl="1"/>
            <a:r>
              <a:rPr lang="ru-RU" altLang="de-DE" sz="1600"/>
              <a:t>общеинститутской научной конференции по деонтологии. – Новосибирск, 1985. – С. 153-154. </a:t>
            </a:r>
            <a:br>
              <a:rPr lang="ru-RU" altLang="de-DE"/>
            </a:br>
            <a:endParaRPr lang="ru-RU" altLang="de-DE"/>
          </a:p>
          <a:p>
            <a:endParaRPr lang="ru-RU" altLang="de-DE"/>
          </a:p>
        </p:txBody>
      </p:sp>
      <p:sp>
        <p:nvSpPr>
          <p:cNvPr id="23558" name="Rectangle 7">
            <a:extLst>
              <a:ext uri="{FF2B5EF4-FFF2-40B4-BE49-F238E27FC236}">
                <a16:creationId xmlns:a16="http://schemas.microsoft.com/office/drawing/2014/main" id="{3A4C549F-2116-C54D-0BE8-CBF2AA13D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2133600"/>
            <a:ext cx="61055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de-DE" sz="1600"/>
              <a:t>Мутина, В. М. Проблема боли в офтальмологии / </a:t>
            </a:r>
          </a:p>
          <a:p>
            <a:pPr lvl="1"/>
            <a:r>
              <a:rPr lang="ru-RU" altLang="de-DE" sz="1600"/>
              <a:t>В. М. Мутина, В. В. Лантух , Н. С. Орлова // Боль и</a:t>
            </a:r>
          </a:p>
          <a:p>
            <a:pPr lvl="1"/>
            <a:r>
              <a:rPr lang="ru-RU" altLang="de-DE" sz="1600"/>
              <a:t>проблемы деонтологии. – Новосибирск, 1983. – С. 72-73.</a:t>
            </a:r>
            <a:br>
              <a:rPr lang="ru-RU" altLang="de-DE"/>
            </a:br>
            <a:endParaRPr lang="ru-RU" altLang="de-DE"/>
          </a:p>
          <a:p>
            <a:endParaRPr lang="ru-RU" altLang="de-DE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61C3A5-EA82-EBC2-25CE-B16507D5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Электронные Ресурсы из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эбс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нгму</a:t>
            </a:r>
            <a:r>
              <a:rPr lang="ru-RU" dirty="0"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24579" name="Содержимое 2">
            <a:extLst>
              <a:ext uri="{FF2B5EF4-FFF2-40B4-BE49-F238E27FC236}">
                <a16:creationId xmlns:a16="http://schemas.microsoft.com/office/drawing/2014/main" id="{63C54E9E-1347-0683-BF1F-F3E25ADEC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9725"/>
            <a:ext cx="7715250" cy="4846638"/>
          </a:xfrm>
        </p:spPr>
        <p:txBody>
          <a:bodyPr/>
          <a:lstStyle/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Анатомия глаза 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68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2"/>
              </a:rPr>
              <a:t>https://</a:t>
            </a:r>
            <a:r>
              <a:rPr lang="en-US" altLang="de-DE" sz="1600">
                <a:solidFill>
                  <a:srgbClr val="0000CC"/>
                </a:solidFill>
                <a:latin typeface="Arial" panose="020B0604020202020204" pitchFamily="34" charset="0"/>
                <a:hlinkClick r:id="rId2"/>
              </a:rPr>
              <a:t>library.ngmu.ru/search/view?mfn=23128&amp;irbisBase=MAIN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(дата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Бинокулярное зрение и косоглазие / В. В. Лантух.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ru-RU" altLang="de-DE" sz="1600">
                <a:latin typeface="Arial" panose="020B0604020202020204" pitchFamily="34" charset="0"/>
              </a:rPr>
              <a:t> 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31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3"/>
              </a:rPr>
              <a:t>https://library.ngmu.ru/search/view?mfn=23129&amp;irbisBase=MAIN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Гиперметропия, астигматизм, спазм и паралич аккомодации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36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4"/>
              </a:rPr>
              <a:t>https://library.ngmu.ru/search/view?mfn=23130&amp;irbisBase=MAIN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Глаукома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ru-RU" altLang="de-DE" sz="1600">
                <a:latin typeface="Arial" panose="020B0604020202020204" pitchFamily="34" charset="0"/>
              </a:rPr>
              <a:t> 61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5"/>
              </a:rPr>
              <a:t>https://library.ngmu.ru/search/view?mfn=23131&amp;irbisBase=MAIN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DE168D-1CE1-BDED-06DD-6149FB08D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Электронные Ресурсы из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эбс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нгму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5603" name="Содержимое 2">
            <a:extLst>
              <a:ext uri="{FF2B5EF4-FFF2-40B4-BE49-F238E27FC236}">
                <a16:creationId xmlns:a16="http://schemas.microsoft.com/office/drawing/2014/main" id="{1DC14394-6F5F-3CB5-7BBF-981B0C09A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9725"/>
            <a:ext cx="7715250" cy="4846638"/>
          </a:xfrm>
        </p:spPr>
        <p:txBody>
          <a:bodyPr/>
          <a:lstStyle/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Зрительные функции глаза и возрастная динамика их развития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61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2"/>
              </a:rPr>
              <a:t>https://library.ngmu.ru/search/view?mfn=23133&amp;irbisBase=MAIN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Катаракта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2012.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53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3"/>
              </a:rPr>
              <a:t>https://library.ngmu.ru/search/view?mfn=23135&amp;irbisBase=MAIN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Красный глаз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  29 </a:t>
            </a:r>
            <a:r>
              <a:rPr lang="ru-RU" altLang="de-DE" sz="1600">
                <a:latin typeface="Arial" panose="020B0604020202020204" pitchFamily="34" charset="0"/>
              </a:rPr>
              <a:t>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4"/>
              </a:rPr>
              <a:t>https://library.ngmu.ru/search/view?mfn=23136&amp;irbisBase=MAIN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(дата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 Лантух, В. В. Миопия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70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5"/>
              </a:rPr>
              <a:t>https://library.ngmu.ru/search/view?mfn=23137&amp;irbisBase=MAIN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br>
              <a:rPr lang="ru-RU" altLang="de-DE" sz="1800">
                <a:latin typeface="Arial" panose="020B0604020202020204" pitchFamily="34" charset="0"/>
              </a:rPr>
            </a:br>
            <a:br>
              <a:rPr lang="ru-RU" altLang="de-DE" sz="1800">
                <a:latin typeface="Arial" panose="020B0604020202020204" pitchFamily="34" charset="0"/>
              </a:rPr>
            </a:br>
            <a:endParaRPr lang="ru-RU" altLang="de-DE" sz="1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445D38-DDBC-D6B7-084D-2EE7F44B3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Электронные Ресурсы из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эбс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нгму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6627" name="Содержимое 2">
            <a:extLst>
              <a:ext uri="{FF2B5EF4-FFF2-40B4-BE49-F238E27FC236}">
                <a16:creationId xmlns:a16="http://schemas.microsoft.com/office/drawing/2014/main" id="{BC66B521-1F3D-083B-B106-43C22E1E7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9725"/>
            <a:ext cx="7715250" cy="4846638"/>
          </a:xfrm>
        </p:spPr>
        <p:txBody>
          <a:bodyPr/>
          <a:lstStyle/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Патология роговицы и склеры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 [б. и.], [2011].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113 с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de-DE" sz="1600">
                <a:latin typeface="Arial" panose="020B0604020202020204" pitchFamily="34" charset="0"/>
                <a:hlinkClick r:id="rId2"/>
              </a:rPr>
              <a:t>https://library.ngmu.ru/search/view?mfn=23139&amp;irbisBase=MAIN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Патология сетчатки и зрительного нерва 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altLang="de-DE" sz="1600">
                <a:latin typeface="Arial" panose="020B0604020202020204" pitchFamily="34" charset="0"/>
              </a:rPr>
              <a:t>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83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3"/>
              </a:rPr>
              <a:t>https://library.ngmu.ru/search/view?mfn=23140&amp;irbisBase=MAIN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Травмы глаз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131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4"/>
              </a:rPr>
              <a:t>https://library.ngmu.ru/search/view?mfn=23144&amp;irbisBase=MAIN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(дата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br>
              <a:rPr lang="ru-RU" altLang="de-DE" sz="1800">
                <a:latin typeface="Arial" panose="020B0604020202020204" pitchFamily="34" charset="0"/>
              </a:rPr>
            </a:br>
            <a:br>
              <a:rPr lang="ru-RU" altLang="de-DE" sz="1800">
                <a:latin typeface="Arial" panose="020B0604020202020204" pitchFamily="34" charset="0"/>
              </a:rPr>
            </a:br>
            <a:r>
              <a:rPr lang="ru-RU" altLang="de-DE" sz="1800">
                <a:latin typeface="Arial" panose="020B0604020202020204" pitchFamily="34" charset="0"/>
              </a:rPr>
              <a:t> </a:t>
            </a:r>
            <a:br>
              <a:rPr lang="ru-RU" altLang="de-DE">
                <a:latin typeface="Arial" panose="020B0604020202020204" pitchFamily="34" charset="0"/>
              </a:rPr>
            </a:br>
            <a:endParaRPr lang="ru-RU" altLang="de-DE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340231-0D1F-AB0F-AA03-7E3FBE68A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Электронные Ресурсы из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эбс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нгму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7651" name="Содержимое 2">
            <a:extLst>
              <a:ext uri="{FF2B5EF4-FFF2-40B4-BE49-F238E27FC236}">
                <a16:creationId xmlns:a16="http://schemas.microsoft.com/office/drawing/2014/main" id="{6B9E7A8D-8707-B8CE-593C-4615E2BD6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484313"/>
            <a:ext cx="7704137" cy="4846637"/>
          </a:xfrm>
        </p:spPr>
        <p:txBody>
          <a:bodyPr/>
          <a:lstStyle/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Увеиты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64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2"/>
              </a:rPr>
              <a:t>https://library.ngmu.ru/search/view?mfn=23145&amp;irbisBase=MAIN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Факоэмульсификация катаракты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2012.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75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3"/>
              </a:rPr>
              <a:t>https://library.ngmu.ru/search/view?mfn=23147&amp;irbisBase=MAIN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Заболевания век и конъюнктивы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67 с.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de-DE" sz="1600">
                <a:latin typeface="Arial" panose="020B0604020202020204" pitchFamily="34" charset="0"/>
                <a:hlinkClick r:id="rId4"/>
              </a:rPr>
              <a:t>https://library.ngmu.ru/search/view?mfn=23132&amp;irbisBase=MAIN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  <a:endParaRPr lang="ru-RU" altLang="de-DE" sz="1600"/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r>
              <a:rPr lang="ru-RU" altLang="de-DE" sz="1600">
                <a:latin typeface="Arial" panose="020B0604020202020204" pitchFamily="34" charset="0"/>
              </a:rPr>
              <a:t>Лантух, В. В. Офтальмология врача общей практики / В. В. Лантух.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Новосибирск : [б. и.], [2012]. 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de-DE" sz="1600">
                <a:latin typeface="Arial" panose="020B0604020202020204" pitchFamily="34" charset="0"/>
              </a:rPr>
              <a:t> 84 с.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de-DE" sz="1600">
                <a:latin typeface="Arial" panose="020B0604020202020204" pitchFamily="34" charset="0"/>
              </a:rPr>
              <a:t> </a:t>
            </a:r>
            <a:r>
              <a:rPr lang="en-US" altLang="de-DE" sz="1600">
                <a:latin typeface="Arial" panose="020B0604020202020204" pitchFamily="34" charset="0"/>
                <a:hlinkClick r:id="rId5"/>
              </a:rPr>
              <a:t>https://library.ngmu.ru/search/view?mfn=23138&amp;irbisBase=MAIN</a:t>
            </a:r>
            <a:r>
              <a:rPr lang="ru-RU" altLang="de-DE" sz="1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дата обращения : 03.05.2023). – Текст : электронный.</a:t>
            </a:r>
            <a:r>
              <a:rPr lang="ru-RU" altLang="de-DE" sz="1600">
                <a:latin typeface="Arial" panose="020B0604020202020204" pitchFamily="34" charset="0"/>
              </a:rPr>
              <a:t> 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endParaRPr lang="ru-RU" altLang="de-DE" sz="1600">
              <a:latin typeface="Arial" panose="020B0604020202020204" pitchFamily="34" charset="0"/>
            </a:endParaRPr>
          </a:p>
          <a:p>
            <a:pPr eaLnBrk="1" hangingPunct="1"/>
            <a:br>
              <a:rPr lang="ru-RU" altLang="de-DE">
                <a:latin typeface="Arial" panose="020B0604020202020204" pitchFamily="34" charset="0"/>
              </a:rPr>
            </a:br>
            <a:br>
              <a:rPr lang="ru-RU" altLang="de-DE">
                <a:latin typeface="Arial" panose="020B0604020202020204" pitchFamily="34" charset="0"/>
              </a:rPr>
            </a:br>
            <a:br>
              <a:rPr lang="ru-RU" altLang="de-DE">
                <a:latin typeface="Arial" panose="020B0604020202020204" pitchFamily="34" charset="0"/>
              </a:rPr>
            </a:br>
            <a:br>
              <a:rPr lang="ru-RU" altLang="de-DE">
                <a:latin typeface="Arial" panose="020B0604020202020204" pitchFamily="34" charset="0"/>
              </a:rPr>
            </a:br>
            <a:endParaRPr lang="ru-RU" altLang="de-DE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>
            <a:extLst>
              <a:ext uri="{FF2B5EF4-FFF2-40B4-BE49-F238E27FC236}">
                <a16:creationId xmlns:a16="http://schemas.microsoft.com/office/drawing/2014/main" id="{29026E20-FE25-35EC-B10E-AAA61CEE3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260350"/>
            <a:ext cx="7300913" cy="4846638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Глаза – не только зеркало души,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Для Вас они работа и призвание!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Глазами нужно очень дорожить,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Лишиться зрения – большое испытание!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Как хорошо, что есть средь нас врачи,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Которые творят порою чудо!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Иль даже просто подберут очки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de-DE">
                <a:latin typeface="Comic Sans MS" panose="030F0702030302020204" pitchFamily="66" charset="0"/>
                <a:cs typeface="Arial" panose="020B0604020202020204" pitchFamily="34" charset="0"/>
              </a:rPr>
              <a:t>И возвращают дар великий людям!</a:t>
            </a:r>
          </a:p>
        </p:txBody>
      </p:sp>
      <p:pic>
        <p:nvPicPr>
          <p:cNvPr id="28675" name="Picture 2" descr="C:\Users\user\Desktop\Лантух В.В\home-2-slaid-2-1.jpg">
            <a:extLst>
              <a:ext uri="{FF2B5EF4-FFF2-40B4-BE49-F238E27FC236}">
                <a16:creationId xmlns:a16="http://schemas.microsoft.com/office/drawing/2014/main" id="{B0DAE5D9-AE89-73CE-A73B-EECF91E43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221163"/>
            <a:ext cx="585152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A57BC3-1A8E-83F7-E087-E7896D108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39"/>
            <a:ext cx="7239000" cy="792089"/>
          </a:xfrm>
        </p:spPr>
        <p:txBody>
          <a:bodyPr/>
          <a:lstStyle/>
          <a:p>
            <a:pPr algn="ctr"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Список источников</a:t>
            </a:r>
          </a:p>
        </p:txBody>
      </p:sp>
      <p:sp>
        <p:nvSpPr>
          <p:cNvPr id="28675" name="Содержимое 2">
            <a:extLst>
              <a:ext uri="{FF2B5EF4-FFF2-40B4-BE49-F238E27FC236}">
                <a16:creationId xmlns:a16="http://schemas.microsoft.com/office/drawing/2014/main" id="{FD05761E-186F-A02A-80AD-53B29D0DE2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7239000" cy="4846637"/>
          </a:xfrm>
        </p:spPr>
        <p:txBody>
          <a:bodyPr/>
          <a:lstStyle/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Династии Новосибирского государственного медицинского университета ; </a:t>
            </a:r>
            <a:r>
              <a:rPr lang="ru-RU" sz="1600" dirty="0" err="1">
                <a:solidFill>
                  <a:prstClr val="black"/>
                </a:solidFill>
                <a:latin typeface="Arial" charset="0"/>
                <a:cs typeface="Arial" charset="0"/>
              </a:rPr>
              <a:t>Новосиб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. </a:t>
            </a:r>
            <a:r>
              <a:rPr lang="ru-RU" sz="1600" dirty="0" err="1">
                <a:solidFill>
                  <a:prstClr val="black"/>
                </a:solidFill>
                <a:latin typeface="Arial" charset="0"/>
                <a:cs typeface="Arial" charset="0"/>
              </a:rPr>
              <a:t>гос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. мед. университет. –  Новосибирск : Издательство НГМУ, 2017. –  208 с.</a:t>
            </a: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endParaRPr lang="ru-RU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Ефремов, А. В. Ученые Новосибирского медицинского института в ХХ веке / А. В. Ефремов, В. Д. Новиков, А. Н. Евстропов ; </a:t>
            </a:r>
            <a:r>
              <a:rPr lang="ru-RU" sz="1600" dirty="0" err="1">
                <a:solidFill>
                  <a:prstClr val="black"/>
                </a:solidFill>
                <a:latin typeface="Arial" charset="0"/>
                <a:cs typeface="Arial" charset="0"/>
              </a:rPr>
              <a:t>Новосиб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. </a:t>
            </a:r>
            <a:r>
              <a:rPr lang="ru-RU" sz="1600" dirty="0" err="1">
                <a:solidFill>
                  <a:prstClr val="black"/>
                </a:solidFill>
                <a:latin typeface="Arial" charset="0"/>
                <a:cs typeface="Arial" charset="0"/>
              </a:rPr>
              <a:t>гос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. мед. академия. –  Новосибирск : Издательство НГМА, 2001. –  265 с.</a:t>
            </a:r>
            <a:r>
              <a:rPr lang="en-US" sz="1600" dirty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  <a:endParaRPr lang="ru-RU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endParaRPr lang="ru-RU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Клиника профессора </a:t>
            </a:r>
            <a:r>
              <a:rPr lang="ru-RU" sz="1600" dirty="0" err="1">
                <a:solidFill>
                  <a:prstClr val="black"/>
                </a:solidFill>
                <a:latin typeface="Arial" charset="0"/>
                <a:cs typeface="Arial" charset="0"/>
              </a:rPr>
              <a:t>Лантуха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 : сайт. – Новосибирск, 2004. – </a:t>
            </a:r>
            <a:r>
              <a:rPr lang="en-US" sz="1600" dirty="0">
                <a:solidFill>
                  <a:prstClr val="black"/>
                </a:solidFill>
                <a:latin typeface="Arial" charset="0"/>
                <a:cs typeface="Arial" charset="0"/>
              </a:rPr>
              <a:t>URL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: </a:t>
            </a:r>
            <a:r>
              <a:rPr lang="en-US" sz="1600" dirty="0">
                <a:solidFill>
                  <a:prstClr val="black"/>
                </a:solidFill>
                <a:latin typeface="Arial" charset="0"/>
                <a:cs typeface="Arial" charset="0"/>
                <a:hlinkClick r:id="rId2"/>
              </a:rPr>
              <a:t>https://lantuh-clinic.ru/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 ( дата обращения : 27.04.2023). – Текст : электронный.</a:t>
            </a: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endParaRPr lang="ru-RU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Новосибирский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 государственный медицинский университет : сайт. – Новосибирск,1997. – </a:t>
            </a:r>
            <a:r>
              <a:rPr lang="en-US" sz="1600" dirty="0">
                <a:solidFill>
                  <a:prstClr val="black"/>
                </a:solidFill>
                <a:latin typeface="Arial" charset="0"/>
                <a:cs typeface="Arial" charset="0"/>
              </a:rPr>
              <a:t>URL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: </a:t>
            </a:r>
            <a:r>
              <a:rPr lang="en-US" sz="1600" dirty="0">
                <a:solidFill>
                  <a:prstClr val="black"/>
                </a:solidFill>
                <a:latin typeface="Arial" charset="0"/>
                <a:cs typeface="Arial" charset="0"/>
                <a:hlinkClick r:id="rId3"/>
              </a:rPr>
              <a:t>ngmu.ru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  ( дата обращения : 27.04.2023). – Текст : электронный.</a:t>
            </a: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endParaRPr lang="ru-RU" sz="1600" dirty="0">
              <a:latin typeface="Arial" charset="0"/>
              <a:cs typeface="Arial" charset="0"/>
            </a:endParaRPr>
          </a:p>
          <a:p>
            <a:pPr marL="365125" indent="-255588" eaLnBrk="1" hangingPunct="1">
              <a:spcBef>
                <a:spcPts val="400"/>
              </a:spcBef>
              <a:buClr>
                <a:srgbClr val="B83D68"/>
              </a:buClr>
              <a:buSzPct val="68000"/>
              <a:buFont typeface="Wingdings 3" pitchFamily="18" charset="2"/>
              <a:buChar char=""/>
              <a:defRPr/>
            </a:pPr>
            <a:r>
              <a:rPr lang="ru-RU" sz="1600" dirty="0">
                <a:latin typeface="Arial" charset="0"/>
                <a:cs typeface="Arial" charset="0"/>
              </a:rPr>
              <a:t>Электронная библиотечная система НГМУ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 : сайт. </a:t>
            </a:r>
            <a:r>
              <a:rPr lang="ru-RU" sz="1600" dirty="0">
                <a:latin typeface="Arial" charset="0"/>
                <a:cs typeface="Arial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– Новосибирск,1997. – </a:t>
            </a:r>
            <a:r>
              <a:rPr lang="en-US" sz="1600" dirty="0">
                <a:solidFill>
                  <a:prstClr val="black"/>
                </a:solidFill>
                <a:latin typeface="Arial" charset="0"/>
                <a:cs typeface="Arial" charset="0"/>
              </a:rPr>
              <a:t>URL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: </a:t>
            </a:r>
            <a:r>
              <a:rPr lang="en-US" sz="1600" dirty="0">
                <a:solidFill>
                  <a:prstClr val="black"/>
                </a:solidFill>
                <a:latin typeface="Arial" charset="0"/>
                <a:cs typeface="Arial" charset="0"/>
                <a:hlinkClick r:id="rId4"/>
              </a:rPr>
              <a:t>https://library.ngmu.ru/</a:t>
            </a:r>
            <a:r>
              <a:rPr lang="ru-RU" sz="1600" dirty="0">
                <a:solidFill>
                  <a:prstClr val="black"/>
                </a:solidFill>
                <a:latin typeface="Arial" charset="0"/>
                <a:cs typeface="Arial" charset="0"/>
              </a:rPr>
              <a:t> ( дата обращения : 03.05.2023). – Текст : электронный.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F8EAA49-4F54-BC93-47A5-49DDB16DFFB8}"/>
              </a:ext>
            </a:extLst>
          </p:cNvPr>
          <p:cNvSpPr/>
          <p:nvPr/>
        </p:nvSpPr>
        <p:spPr>
          <a:xfrm>
            <a:off x="179512" y="764704"/>
            <a:ext cx="7776864" cy="34163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cap="all" dirty="0">
                <a:ln w="0">
                  <a:solidFill>
                    <a:schemeClr val="accent4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charset="0"/>
                <a:cs typeface="Arial" charset="0"/>
              </a:rPr>
              <a:t>Спасибо</a:t>
            </a:r>
          </a:p>
          <a:p>
            <a:pPr algn="ctr">
              <a:defRPr/>
            </a:pPr>
            <a:r>
              <a:rPr lang="ru-RU" sz="7200" b="1" cap="all" dirty="0">
                <a:ln w="0">
                  <a:solidFill>
                    <a:schemeClr val="accent4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charset="0"/>
                <a:cs typeface="Arial" charset="0"/>
              </a:rPr>
              <a:t>За</a:t>
            </a:r>
          </a:p>
          <a:p>
            <a:pPr algn="ctr">
              <a:defRPr/>
            </a:pPr>
            <a:r>
              <a:rPr lang="ru-RU" sz="7200" b="1" cap="all" dirty="0">
                <a:ln w="0">
                  <a:solidFill>
                    <a:schemeClr val="accent4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charset="0"/>
                <a:cs typeface="Arial" charset="0"/>
              </a:rPr>
              <a:t>Внимание!</a:t>
            </a:r>
          </a:p>
        </p:txBody>
      </p:sp>
      <p:pic>
        <p:nvPicPr>
          <p:cNvPr id="3" name="Picture 2" descr="C:\Users\user\Desktop\1666302944_18-mykaleidoscope-ru-p-otkritka-s-dnem-oftalmologa-vkontakte-19.jpg">
            <a:extLst>
              <a:ext uri="{FF2B5EF4-FFF2-40B4-BE49-F238E27FC236}">
                <a16:creationId xmlns:a16="http://schemas.microsoft.com/office/drawing/2014/main" id="{C1F21787-B748-0A32-7C60-C040AB21A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28327" b="19201"/>
          <a:stretch>
            <a:fillRect/>
          </a:stretch>
        </p:blipFill>
        <p:spPr bwMode="auto">
          <a:xfrm>
            <a:off x="1475656" y="4581128"/>
            <a:ext cx="5220072" cy="18909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Другая 15">
      <a:dk1>
        <a:sysClr val="windowText" lastClr="000000"/>
      </a:dk1>
      <a:lt1>
        <a:sysClr val="window" lastClr="FFFFFF"/>
      </a:lt1>
      <a:dk2>
        <a:srgbClr val="B7E2A9"/>
      </a:dk2>
      <a:lt2>
        <a:srgbClr val="E4F4DF"/>
      </a:lt2>
      <a:accent1>
        <a:srgbClr val="0B9B74"/>
      </a:accent1>
      <a:accent2>
        <a:srgbClr val="009DD9"/>
      </a:accent2>
      <a:accent3>
        <a:srgbClr val="0BD0D9"/>
      </a:accent3>
      <a:accent4>
        <a:srgbClr val="FF0000"/>
      </a:accent4>
      <a:accent5>
        <a:srgbClr val="7CCA62"/>
      </a:accent5>
      <a:accent6>
        <a:srgbClr val="A5C249"/>
      </a:accent6>
      <a:hlink>
        <a:srgbClr val="2F75FF"/>
      </a:hlink>
      <a:folHlink>
        <a:srgbClr val="85DFD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15">
    <a:dk1>
      <a:sysClr val="windowText" lastClr="000000"/>
    </a:dk1>
    <a:lt1>
      <a:sysClr val="window" lastClr="FFFFFF"/>
    </a:lt1>
    <a:dk2>
      <a:srgbClr val="B7E2A9"/>
    </a:dk2>
    <a:lt2>
      <a:srgbClr val="E4F4DF"/>
    </a:lt2>
    <a:accent1>
      <a:srgbClr val="0B9B74"/>
    </a:accent1>
    <a:accent2>
      <a:srgbClr val="009DD9"/>
    </a:accent2>
    <a:accent3>
      <a:srgbClr val="0BD0D9"/>
    </a:accent3>
    <a:accent4>
      <a:srgbClr val="FF0000"/>
    </a:accent4>
    <a:accent5>
      <a:srgbClr val="7CCA62"/>
    </a:accent5>
    <a:accent6>
      <a:srgbClr val="A5C249"/>
    </a:accent6>
    <a:hlink>
      <a:srgbClr val="2F75FF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1649</TotalTime>
  <Words>1992</Words>
  <Application>Microsoft Office PowerPoint</Application>
  <PresentationFormat>Экран (4:3)</PresentationFormat>
  <Paragraphs>134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Изящная</vt:lpstr>
      <vt:lpstr>Профессору Лантуху Владимиру Васильевичу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Электронные Ресурсы из эбс нгму  </vt:lpstr>
      <vt:lpstr>Электронные Ресурсы из эбс нгму </vt:lpstr>
      <vt:lpstr>Электронные Ресурсы из эбс нгму </vt:lpstr>
      <vt:lpstr>Электронные Ресурсы из эбс нгму </vt:lpstr>
      <vt:lpstr>Презентация PowerPoint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Лантуху Владимиру Васильевичу</dc:title>
  <dc:creator>user</dc:creator>
  <cp:lastModifiedBy>user</cp:lastModifiedBy>
  <cp:revision>165</cp:revision>
  <dcterms:created xsi:type="dcterms:W3CDTF">2023-04-26T08:57:03Z</dcterms:created>
  <dcterms:modified xsi:type="dcterms:W3CDTF">2023-05-04T10:07:47Z</dcterms:modified>
</cp:coreProperties>
</file>