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98" r:id="rId2"/>
    <p:sldId id="270" r:id="rId3"/>
    <p:sldId id="272" r:id="rId4"/>
    <p:sldId id="260" r:id="rId5"/>
    <p:sldId id="264" r:id="rId6"/>
    <p:sldId id="266" r:id="rId7"/>
    <p:sldId id="279" r:id="rId8"/>
    <p:sldId id="296" r:id="rId9"/>
    <p:sldId id="280" r:id="rId10"/>
    <p:sldId id="295" r:id="rId11"/>
    <p:sldId id="294" r:id="rId12"/>
    <p:sldId id="290" r:id="rId13"/>
    <p:sldId id="291" r:id="rId14"/>
    <p:sldId id="292" r:id="rId15"/>
    <p:sldId id="273" r:id="rId16"/>
    <p:sldId id="293" r:id="rId17"/>
    <p:sldId id="281" r:id="rId18"/>
    <p:sldId id="276" r:id="rId19"/>
    <p:sldId id="286" r:id="rId20"/>
    <p:sldId id="288" r:id="rId21"/>
    <p:sldId id="274" r:id="rId22"/>
    <p:sldId id="297" r:id="rId23"/>
    <p:sldId id="275" r:id="rId24"/>
    <p:sldId id="271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C0066"/>
    <a:srgbClr val="AF0B36"/>
    <a:srgbClr val="000810"/>
    <a:srgbClr val="FF0066"/>
    <a:srgbClr val="F0144E"/>
    <a:srgbClr val="FF505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599" autoAdjust="0"/>
  </p:normalViewPr>
  <p:slideViewPr>
    <p:cSldViewPr>
      <p:cViewPr varScale="1">
        <p:scale>
          <a:sx n="50" d="100"/>
          <a:sy n="50" d="100"/>
        </p:scale>
        <p:origin x="-82" y="-3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619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>
            <a:extLst>
              <a:ext uri="{FF2B5EF4-FFF2-40B4-BE49-F238E27FC236}">
                <a16:creationId xmlns:a16="http://schemas.microsoft.com/office/drawing/2014/main" id="{C52191A1-E8C1-6EBB-48A9-57384A2EA22F}"/>
              </a:ext>
            </a:extLst>
          </p:cNvPr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Группа 15">
            <a:extLst>
              <a:ext uri="{FF2B5EF4-FFF2-40B4-BE49-F238E27FC236}">
                <a16:creationId xmlns:a16="http://schemas.microsoft.com/office/drawing/2014/main" id="{136681D3-5B8A-0450-1457-98929D312670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4" name="Полилиния 16">
              <a:extLst>
                <a:ext uri="{FF2B5EF4-FFF2-40B4-BE49-F238E27FC236}">
                  <a16:creationId xmlns:a16="http://schemas.microsoft.com/office/drawing/2014/main" id="{152B6EDB-5044-07F2-1FBA-FA4EBDC0F5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5" name="Полилиния 18">
              <a:extLst>
                <a:ext uri="{FF2B5EF4-FFF2-40B4-BE49-F238E27FC236}">
                  <a16:creationId xmlns:a16="http://schemas.microsoft.com/office/drawing/2014/main" id="{5087C467-D90E-EA40-3CA1-67033E4D61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6" name="Полилиния 19">
              <a:extLst>
                <a:ext uri="{FF2B5EF4-FFF2-40B4-BE49-F238E27FC236}">
                  <a16:creationId xmlns:a16="http://schemas.microsoft.com/office/drawing/2014/main" id="{6F4C2B31-BE0B-70E0-5836-CE049B2AE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7" name="Прямая соединительная линия 6">
              <a:extLst>
                <a:ext uri="{FF2B5EF4-FFF2-40B4-BE49-F238E27FC236}">
                  <a16:creationId xmlns:a16="http://schemas.microsoft.com/office/drawing/2014/main" id="{BE2AD4DE-FD83-BC9F-E14B-980C60935279}"/>
                </a:ext>
              </a:extLst>
            </p:cNvPr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8" name="Дата 29">
            <a:extLst>
              <a:ext uri="{FF2B5EF4-FFF2-40B4-BE49-F238E27FC236}">
                <a16:creationId xmlns:a16="http://schemas.microsoft.com/office/drawing/2014/main" id="{3FB01823-0043-82C8-CF8A-D5868DAB9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6446D13-543B-4A8F-A13A-C542FD4D1E23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10" name="Нижний колонтитул 18">
            <a:extLst>
              <a:ext uri="{FF2B5EF4-FFF2-40B4-BE49-F238E27FC236}">
                <a16:creationId xmlns:a16="http://schemas.microsoft.com/office/drawing/2014/main" id="{95884C1E-2A67-6261-62BA-879049507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26">
            <a:extLst>
              <a:ext uri="{FF2B5EF4-FFF2-40B4-BE49-F238E27FC236}">
                <a16:creationId xmlns:a16="http://schemas.microsoft.com/office/drawing/2014/main" id="{18F88BE2-503E-4435-4925-841D52310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19E2050-E43B-46DF-9C59-9F9BC35AB9E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4915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9">
            <a:extLst>
              <a:ext uri="{FF2B5EF4-FFF2-40B4-BE49-F238E27FC236}">
                <a16:creationId xmlns:a16="http://schemas.microsoft.com/office/drawing/2014/main" id="{FE79E00D-D33C-BCD2-5660-2FD7829F0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1092D-678F-46C5-8D75-A8DC5872AE14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A3958D8C-65C0-C620-F0E0-A717231A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DA20B166-4D9C-063D-203A-914E76129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DF332-4E00-4DDD-9059-B2CECD228DA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64732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10">
            <a:extLst>
              <a:ext uri="{FF2B5EF4-FFF2-40B4-BE49-F238E27FC236}">
                <a16:creationId xmlns:a16="http://schemas.microsoft.com/office/drawing/2014/main" id="{C76C4898-43EC-4325-08B6-6C460A4228DA}"/>
              </a:ext>
            </a:extLst>
          </p:cNvPr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Нашивка 15">
            <a:extLst>
              <a:ext uri="{FF2B5EF4-FFF2-40B4-BE49-F238E27FC236}">
                <a16:creationId xmlns:a16="http://schemas.microsoft.com/office/drawing/2014/main" id="{A30D33A0-EB7B-B318-E2B6-0DD8EDB7AFB1}"/>
              </a:ext>
            </a:extLst>
          </p:cNvPr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2778F558-AA61-6CB5-47CD-951124F1A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56AE2-2A93-491C-8A3E-199D874EA1B1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60A53EE5-EF40-A00D-AF05-B2BF82C69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69600A7E-606D-B9D9-4B94-3A17AC0AA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9F21B-F256-49FB-9CE7-E7D1F346A10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18532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9">
            <a:extLst>
              <a:ext uri="{FF2B5EF4-FFF2-40B4-BE49-F238E27FC236}">
                <a16:creationId xmlns:a16="http://schemas.microsoft.com/office/drawing/2014/main" id="{381D9B76-0FD9-493A-7082-69C3AFC9B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7EC9D-9AF5-4AAE-8563-073CD6F7D38A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E453A64E-C61C-A41A-CE04-2D4A88AF2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1CD241C3-A528-AE34-DB22-FDF54D60E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34A16-7F39-4C78-9812-7D87912700B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905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6024039-8A3D-8CF6-0D31-AE5357FF5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69A46-CD1C-445E-B02C-DC50085DA590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3267BFC-849B-962A-1AC9-C4D49D7A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62880DD-9BDE-13C3-A259-F71DC4031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4D701-F44C-45AA-A363-1B3407014ED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2447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" name="Дата 9">
            <a:extLst>
              <a:ext uri="{FF2B5EF4-FFF2-40B4-BE49-F238E27FC236}">
                <a16:creationId xmlns:a16="http://schemas.microsoft.com/office/drawing/2014/main" id="{2ADE6980-6978-EC5E-8FC2-7D5DF15EC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F02A0-C632-4D2A-B0FD-AE5FCA03F18D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FAE0087B-B7A4-5239-D157-F8652AD68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2F6FBB1D-0065-8AF7-CF00-9ED808B9D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948D5-7C26-4966-B956-F409B26150F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5552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CB019D22-3904-1EA3-0015-0004474DB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97BF7-773B-4D3C-96DD-2E28A534F794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183959FE-2A0E-C2B9-7F88-C4C50A67F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4F89EF02-1A07-87DB-D22F-1B6EDF427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786D75-106A-4F68-87C4-1D8AECBBFCF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6927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61532-D10B-1D95-A14F-466D2BAC0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52D2B2-FF85-4B7F-9113-8711D09BB145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BE39F9-89E5-4BC5-DF78-111B25EA5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9C8961-6727-D0D1-E451-879681807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77E04-A40B-4584-9B50-E5119D85893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58244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10">
            <a:extLst>
              <a:ext uri="{FF2B5EF4-FFF2-40B4-BE49-F238E27FC236}">
                <a16:creationId xmlns:a16="http://schemas.microsoft.com/office/drawing/2014/main" id="{E1AFB2FF-3B46-2E90-A90E-E4D5284EAB59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6" name="Полилиния 15">
            <a:extLst>
              <a:ext uri="{FF2B5EF4-FFF2-40B4-BE49-F238E27FC236}">
                <a16:creationId xmlns:a16="http://schemas.microsoft.com/office/drawing/2014/main" id="{DBAD1158-A4ED-BDFF-CF03-39E5F955BE03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" name="Прямоугольный треугольник 6">
            <a:extLst>
              <a:ext uri="{FF2B5EF4-FFF2-40B4-BE49-F238E27FC236}">
                <a16:creationId xmlns:a16="http://schemas.microsoft.com/office/drawing/2014/main" id="{437212E3-E97A-00E0-1E02-723BAE33FA73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4BD51049-F466-1181-8335-CA315A5C09E4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9">
            <a:extLst>
              <a:ext uri="{FF2B5EF4-FFF2-40B4-BE49-F238E27FC236}">
                <a16:creationId xmlns:a16="http://schemas.microsoft.com/office/drawing/2014/main" id="{9FCC84ED-A6AD-59E4-741C-A11830928436}"/>
              </a:ext>
            </a:extLst>
          </p:cNvPr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Нашивка 20">
            <a:extLst>
              <a:ext uri="{FF2B5EF4-FFF2-40B4-BE49-F238E27FC236}">
                <a16:creationId xmlns:a16="http://schemas.microsoft.com/office/drawing/2014/main" id="{F054A175-7C8F-4D62-3EE6-3F3CC0953298}"/>
              </a:ext>
            </a:extLst>
          </p:cNvPr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" name="Дата 4">
            <a:extLst>
              <a:ext uri="{FF2B5EF4-FFF2-40B4-BE49-F238E27FC236}">
                <a16:creationId xmlns:a16="http://schemas.microsoft.com/office/drawing/2014/main" id="{638FDF50-5DBE-3ABE-1D59-E2FB26508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01E1192-A857-401C-8927-3FDB7C451B3F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12" name="Нижний колонтитул 5">
            <a:extLst>
              <a:ext uri="{FF2B5EF4-FFF2-40B4-BE49-F238E27FC236}">
                <a16:creationId xmlns:a16="http://schemas.microsoft.com/office/drawing/2014/main" id="{D9A02CEA-177F-B968-FC17-B0E78496E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>
            <a:extLst>
              <a:ext uri="{FF2B5EF4-FFF2-40B4-BE49-F238E27FC236}">
                <a16:creationId xmlns:a16="http://schemas.microsoft.com/office/drawing/2014/main" id="{0DE54BE3-CEB9-92E2-34D7-CBB76A0E9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E90BD-2916-4CF1-AF19-FF509437364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31471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0879A7A6-BF08-B870-D7E5-E270A6B72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C568B-BC43-47A8-89CB-089B98A16EBC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7330B3CE-4F03-2513-24E5-62C456DAA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6B29C1EA-BE15-E526-90B2-603FC8912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8497A-A26D-48D7-BDF0-09714B07A72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74243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DD6D6014-4B2C-0863-F417-0EEA40852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901E8-DE59-4FD2-B07B-3A2ECA9322E2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87CED8EE-0D3B-B2B9-E04F-426E1F506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5C1FEA23-A376-17A8-E0DD-AE74024FC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68231-DA2D-498B-B54F-A914B36D8F5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5103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>
            <a:extLst>
              <a:ext uri="{FF2B5EF4-FFF2-40B4-BE49-F238E27FC236}">
                <a16:creationId xmlns:a16="http://schemas.microsoft.com/office/drawing/2014/main" id="{B76E1E0D-B2BA-20EE-DBB8-3A7F676086C6}"/>
              </a:ext>
            </a:extLst>
          </p:cNvPr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Полилиния 11">
            <a:extLst>
              <a:ext uri="{FF2B5EF4-FFF2-40B4-BE49-F238E27FC236}">
                <a16:creationId xmlns:a16="http://schemas.microsoft.com/office/drawing/2014/main" id="{C638D09A-FD3D-1053-484D-8624A1603486}"/>
              </a:ext>
            </a:extLst>
          </p:cNvPr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" name="Прямоугольный треугольник 13">
            <a:extLst>
              <a:ext uri="{FF2B5EF4-FFF2-40B4-BE49-F238E27FC236}">
                <a16:creationId xmlns:a16="http://schemas.microsoft.com/office/drawing/2014/main" id="{E7807F85-8F15-E6F3-322E-E8DD8090BDB4}"/>
              </a:ext>
            </a:extLst>
          </p:cNvPr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9BDC5B6-4CF0-DD19-5196-8849740CF309}"/>
              </a:ext>
            </a:extLst>
          </p:cNvPr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4C870ED0-9D25-CABA-1EBA-F3F08BCAD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29">
            <a:extLst>
              <a:ext uri="{FF2B5EF4-FFF2-40B4-BE49-F238E27FC236}">
                <a16:creationId xmlns:a16="http://schemas.microsoft.com/office/drawing/2014/main" id="{C6B44446-5701-7F42-74C4-AC6F75D533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  <a:endParaRPr lang="en-US" altLang="en-US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3AF00321-235B-117C-2790-9E709162F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76114E3B-6D71-41DB-95CD-CF7C673D19D1}" type="datetimeFigureOut">
              <a:rPr lang="ru-RU"/>
              <a:pPr>
                <a:defRPr/>
              </a:pPr>
              <a:t>27.04.2023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3FD897D3-EDE6-2F47-A8A6-E1B832032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9C71B9BC-82C1-5F2D-0EC7-EDA66DF3B1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B8DDD420-11E4-4E20-9576-99D98E2CA300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1" r:id="rId2"/>
    <p:sldLayoutId id="2147484048" r:id="rId3"/>
    <p:sldLayoutId id="2147484042" r:id="rId4"/>
    <p:sldLayoutId id="2147484049" r:id="rId5"/>
    <p:sldLayoutId id="2147484043" r:id="rId6"/>
    <p:sldLayoutId id="2147484044" r:id="rId7"/>
    <p:sldLayoutId id="2147484050" r:id="rId8"/>
    <p:sldLayoutId id="2147484051" r:id="rId9"/>
    <p:sldLayoutId id="2147484045" r:id="rId10"/>
    <p:sldLayoutId id="214748404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atentdb.ru/patent/227345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ngmu.ru/department/2643" TargetMode="External"/><Relationship Id="rId2" Type="http://schemas.openxmlformats.org/officeDocument/2006/relationships/hyperlink" Target="https://patentdb.ru/author/25848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zsnso.ru/news/9867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одзаголовок 2">
            <a:extLst>
              <a:ext uri="{FF2B5EF4-FFF2-40B4-BE49-F238E27FC236}">
                <a16:creationId xmlns:a16="http://schemas.microsoft.com/office/drawing/2014/main" id="{24C37B8B-7D52-D430-DDED-D2DB67595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6100" y="3933825"/>
            <a:ext cx="3960813" cy="1366838"/>
          </a:xfrm>
        </p:spPr>
        <p:txBody>
          <a:bodyPr/>
          <a:lstStyle/>
          <a:p>
            <a:pPr marR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endParaRPr lang="ru-RU" altLang="en-US" sz="1900">
              <a:solidFill>
                <a:srgbClr val="A3171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en-US" sz="2900" b="1" i="1">
                <a:solidFill>
                  <a:srgbClr val="F014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лет </a:t>
            </a:r>
          </a:p>
          <a:p>
            <a:pPr marR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en-US" sz="2900" b="1" i="1">
                <a:solidFill>
                  <a:srgbClr val="F014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 дня рождения</a:t>
            </a:r>
          </a:p>
        </p:txBody>
      </p:sp>
      <p:sp>
        <p:nvSpPr>
          <p:cNvPr id="7171" name="Прямоугольник 3">
            <a:extLst>
              <a:ext uri="{FF2B5EF4-FFF2-40B4-BE49-F238E27FC236}">
                <a16:creationId xmlns:a16="http://schemas.microsoft.com/office/drawing/2014/main" id="{B872BEBF-49C3-1A5E-E41D-2F0B5CAE5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0350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en-US"/>
              <a:t>Федеральное государственное бюджетное образовательное учреждение</a:t>
            </a:r>
            <a:endParaRPr lang="ru-RU" altLang="en-US" sz="800"/>
          </a:p>
          <a:p>
            <a:pPr algn="ctr"/>
            <a:r>
              <a:rPr lang="ru-RU" altLang="en-US"/>
              <a:t>высшего образования</a:t>
            </a:r>
            <a:endParaRPr lang="ru-RU" altLang="en-US" sz="800"/>
          </a:p>
          <a:p>
            <a:pPr algn="ctr"/>
            <a:r>
              <a:rPr lang="ru-RU" altLang="en-US"/>
              <a:t>«Новосибирский государственный медицинский университет»</a:t>
            </a:r>
            <a:endParaRPr lang="ru-RU" altLang="en-US" sz="800"/>
          </a:p>
          <a:p>
            <a:pPr algn="ctr"/>
            <a:r>
              <a:rPr lang="ru-RU" altLang="en-US"/>
              <a:t>Министерства здравоохранения Российской Федерации</a:t>
            </a:r>
            <a:endParaRPr lang="ru-RU" altLang="en-US" sz="800"/>
          </a:p>
          <a:p>
            <a:pPr algn="ctr"/>
            <a:r>
              <a:rPr lang="ru-RU" altLang="en-US"/>
              <a:t>(ФГБОУ ВО НГМУ Минздрава России)</a:t>
            </a:r>
          </a:p>
          <a:p>
            <a:pPr algn="ctr"/>
            <a:r>
              <a:rPr lang="ru-RU" altLang="en-US"/>
              <a:t>Библиотека</a:t>
            </a:r>
          </a:p>
        </p:txBody>
      </p:sp>
      <p:sp>
        <p:nvSpPr>
          <p:cNvPr id="7172" name="Прямоугольник 4">
            <a:extLst>
              <a:ext uri="{FF2B5EF4-FFF2-40B4-BE49-F238E27FC236}">
                <a16:creationId xmlns:a16="http://schemas.microsoft.com/office/drawing/2014/main" id="{8E4E80F2-F5BF-004A-D65C-E4BFBAFEC6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6237288"/>
            <a:ext cx="2217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Новосибирск, 2023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1599743-7296-7FC2-1F63-AAD31FEA8C15}"/>
              </a:ext>
            </a:extLst>
          </p:cNvPr>
          <p:cNvSpPr/>
          <p:nvPr/>
        </p:nvSpPr>
        <p:spPr>
          <a:xfrm>
            <a:off x="3851920" y="2060848"/>
            <a:ext cx="493204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C0066"/>
                </a:solidFill>
                <a:latin typeface="Arial" charset="0"/>
                <a:cs typeface="Arial" charset="0"/>
              </a:rPr>
              <a:t>Профессору Бондаревой </a:t>
            </a:r>
          </a:p>
          <a:p>
            <a:pPr algn="ctr">
              <a:defRPr/>
            </a:pPr>
            <a:r>
              <a:rPr lang="ru-RU" sz="44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C0066"/>
                </a:solidFill>
                <a:latin typeface="Arial" charset="0"/>
                <a:cs typeface="Arial" charset="0"/>
              </a:rPr>
              <a:t>Зое Геннадьевне</a:t>
            </a:r>
          </a:p>
        </p:txBody>
      </p:sp>
      <p:pic>
        <p:nvPicPr>
          <p:cNvPr id="2055" name="Picture 2" descr="C:\Users\user\Pictures\2023-04-07_001.jpg">
            <a:extLst>
              <a:ext uri="{FF2B5EF4-FFF2-40B4-BE49-F238E27FC236}">
                <a16:creationId xmlns:a16="http://schemas.microsoft.com/office/drawing/2014/main" id="{02F2E3D7-BB9F-5F27-5CB0-1FA12B7C6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15347" t="12703" r="55775" b="59450"/>
          <a:stretch>
            <a:fillRect/>
          </a:stretch>
        </p:blipFill>
        <p:spPr bwMode="auto">
          <a:xfrm>
            <a:off x="611560" y="1988840"/>
            <a:ext cx="2768956" cy="3671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5" name="Picture 9" descr="C:\Users\user\Desktop\82-20221013_170950.png">
            <a:extLst>
              <a:ext uri="{FF2B5EF4-FFF2-40B4-BE49-F238E27FC236}">
                <a16:creationId xmlns:a16="http://schemas.microsoft.com/office/drawing/2014/main" id="{3CE1B9D4-801F-25A2-3CB1-2307905FB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73238"/>
            <a:ext cx="3168650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>
            <a:extLst>
              <a:ext uri="{FF2B5EF4-FFF2-40B4-BE49-F238E27FC236}">
                <a16:creationId xmlns:a16="http://schemas.microsoft.com/office/drawing/2014/main" id="{FD2E5066-146A-52E1-4D7F-03A9C530F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524375"/>
          </a:xfrm>
        </p:spPr>
        <p:txBody>
          <a:bodyPr/>
          <a:lstStyle/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 b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апреля </a:t>
            </a: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 b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исполняется 80 лет</a:t>
            </a: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 b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профессору </a:t>
            </a: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 b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Бондаревой Зое Геннадьевне.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ru-RU" altLang="en-US" b="1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en-US" b="1" i="1">
                <a:latin typeface="Arial" panose="020B0604020202020204" pitchFamily="34" charset="0"/>
                <a:cs typeface="Arial" panose="020B0604020202020204" pitchFamily="34" charset="0"/>
              </a:rPr>
              <a:t>Нельзя создавать настоящее и, тем более, прогнозировать будущее, забывая опыт прошлого. Прошлое – это люди, в медицине – это врачи, которые своим трудом способствовали достижениям современной медицины.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>
            <a:extLst>
              <a:ext uri="{FF2B5EF4-FFF2-40B4-BE49-F238E27FC236}">
                <a16:creationId xmlns:a16="http://schemas.microsoft.com/office/drawing/2014/main" id="{A5AC6E8A-F0C5-91CA-D4DD-607280F04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620713"/>
            <a:ext cx="8496300" cy="4352925"/>
          </a:xfrm>
        </p:spPr>
        <p:txBody>
          <a:bodyPr/>
          <a:lstStyle/>
          <a:p>
            <a:pPr algn="ctr" eaLnBrk="1" hangingPunct="1">
              <a:buFont typeface="Wingdings 3" panose="05040102010807070707" pitchFamily="18" charset="2"/>
              <a:buNone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Зоя Геннадьевна посвятила свою жизнь изучению сердечно-сосудистых заболеваний и их предупреждению, передав будущим поколениям свои знания и опыт. 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В 1966 году, после окончания лечебного факультета Новосибирского государственного медицинского института, устроилась на работу участковым терапевтом в Новосибирскую городскую поликлинику, в которой проработала до 1970 года.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1">
            <a:extLst>
              <a:ext uri="{FF2B5EF4-FFF2-40B4-BE49-F238E27FC236}">
                <a16:creationId xmlns:a16="http://schemas.microsoft.com/office/drawing/2014/main" id="{66C7DC37-71BF-8B3B-1ADA-B026695C1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628775"/>
            <a:ext cx="8229600" cy="3887788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В 1972 году Бондарева З. Г. окончила клиническую ординатуру по специальности кардиология, затем в 1975 году – аспирантуру кафедры терапии факультета усовершенствования врачей НГМУ.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С 1975 по1980 гг. – ассистент этой кафедры.</a:t>
            </a:r>
          </a:p>
        </p:txBody>
      </p:sp>
      <p:sp>
        <p:nvSpPr>
          <p:cNvPr id="7171" name="Заголовок 2">
            <a:extLst>
              <a:ext uri="{FF2B5EF4-FFF2-40B4-BE49-F238E27FC236}">
                <a16:creationId xmlns:a16="http://schemas.microsoft.com/office/drawing/2014/main" id="{99B4AFD8-BBA3-9172-E077-13434A7EB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«</a:t>
            </a:r>
            <a:r>
              <a:rPr lang="en-US" sz="4400" dirty="0">
                <a:latin typeface="Arial" pitchFamily="34" charset="0"/>
                <a:cs typeface="Arial" pitchFamily="34" charset="0"/>
              </a:rPr>
              <a:t>Alma mater</a:t>
            </a:r>
            <a:r>
              <a:rPr lang="ru-RU" sz="4400" dirty="0">
                <a:latin typeface="Arial" pitchFamily="34" charset="0"/>
                <a:cs typeface="Arial" pitchFamily="34" charset="0"/>
              </a:rPr>
              <a:t>»</a:t>
            </a:r>
            <a:r>
              <a:rPr lang="en-US" sz="4400" b="0" dirty="0"/>
              <a:t> 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>
            <a:extLst>
              <a:ext uri="{FF2B5EF4-FFF2-40B4-BE49-F238E27FC236}">
                <a16:creationId xmlns:a16="http://schemas.microsoft.com/office/drawing/2014/main" id="{4BDEF92E-9826-63C7-57E8-89BDB44B9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В 1980 году защитила кандидатскую диссертацию на тему «Карбоновые эстеразы лейкоцитов крови у здоровых и больных ишемической болезнью сердца».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В 1989 году защитила докторскую диссертацию на тему «Миоглобиновый тест в диагностике различных вариантов ИБС и некоронарогенных болезней миокарда» в диссертационном совете НГМИ.</a:t>
            </a:r>
          </a:p>
        </p:txBody>
      </p:sp>
      <p:sp>
        <p:nvSpPr>
          <p:cNvPr id="8195" name="Заголовок 1">
            <a:extLst>
              <a:ext uri="{FF2B5EF4-FFF2-40B4-BE49-F238E27FC236}">
                <a16:creationId xmlns:a16="http://schemas.microsoft.com/office/drawing/2014/main" id="{F1B0E662-906C-D1E5-69E1-05EF5E3C4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Научные работы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>
            <a:extLst>
              <a:ext uri="{FF2B5EF4-FFF2-40B4-BE49-F238E27FC236}">
                <a16:creationId xmlns:a16="http://schemas.microsoft.com/office/drawing/2014/main" id="{EFA93427-DDC3-DEC5-6B30-E33E2071B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989138"/>
            <a:ext cx="8229600" cy="4525962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С 1980 по 1990 – доцент, а с 1991 по 1993 гг. – профессор кафедры терапии ФУВ НГМИ. 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С 1993 года – заведующая кафедрой неотложной терапии ФУВ Новосибирской государственной медицинской академии.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С 1976-2000 гг. – декан факультета усовершенствования врачей НГМУ.</a:t>
            </a:r>
          </a:p>
          <a:p>
            <a:pPr algn="ctr" eaLnBrk="1" hangingPunct="1"/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9" name="Заголовок 1">
            <a:extLst>
              <a:ext uri="{FF2B5EF4-FFF2-40B4-BE49-F238E27FC236}">
                <a16:creationId xmlns:a16="http://schemas.microsoft.com/office/drawing/2014/main" id="{4BD05C8E-A413-7735-D3FE-26A3A4A48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10801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Профессиональная </a:t>
            </a:r>
            <a:br>
              <a:rPr lang="ru-RU" sz="4400" dirty="0">
                <a:latin typeface="Arial" pitchFamily="34" charset="0"/>
                <a:cs typeface="Arial" pitchFamily="34" charset="0"/>
              </a:rPr>
            </a:br>
            <a:r>
              <a:rPr lang="ru-RU" sz="4400" dirty="0">
                <a:latin typeface="Arial" pitchFamily="34" charset="0"/>
                <a:cs typeface="Arial" pitchFamily="34" charset="0"/>
              </a:rPr>
              <a:t>деятельность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>
            <a:extLst>
              <a:ext uri="{FF2B5EF4-FFF2-40B4-BE49-F238E27FC236}">
                <a16:creationId xmlns:a16="http://schemas.microsoft.com/office/drawing/2014/main" id="{53DD3679-78EC-26D2-3A6E-8E4E637FC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341438"/>
            <a:ext cx="8229600" cy="467995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В 1990 году Зоя Геннадьевна удостоена правительственной награды </a:t>
            </a: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«Заслуженный врач Российской Федерации».</a:t>
            </a:r>
          </a:p>
        </p:txBody>
      </p:sp>
      <p:sp>
        <p:nvSpPr>
          <p:cNvPr id="11267" name="Заголовок 1">
            <a:extLst>
              <a:ext uri="{FF2B5EF4-FFF2-40B4-BE49-F238E27FC236}">
                <a16:creationId xmlns:a16="http://schemas.microsoft.com/office/drawing/2014/main" id="{18916705-22CB-C9FA-51C0-247007697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Награды</a:t>
            </a:r>
          </a:p>
        </p:txBody>
      </p:sp>
      <p:pic>
        <p:nvPicPr>
          <p:cNvPr id="13316" name="Picture 5" descr="C:\Users\user\Desktop\Kh20-4s_X.jpg">
            <a:extLst>
              <a:ext uri="{FF2B5EF4-FFF2-40B4-BE49-F238E27FC236}">
                <a16:creationId xmlns:a16="http://schemas.microsoft.com/office/drawing/2014/main" id="{737AEEA0-A94E-D1DF-89C6-1AB45F33D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1570" r="8263" b="3932"/>
          <a:stretch>
            <a:fillRect/>
          </a:stretch>
        </p:blipFill>
        <p:spPr bwMode="auto">
          <a:xfrm>
            <a:off x="2879725" y="2871788"/>
            <a:ext cx="338455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Прямоугольник 5">
            <a:extLst>
              <a:ext uri="{FF2B5EF4-FFF2-40B4-BE49-F238E27FC236}">
                <a16:creationId xmlns:a16="http://schemas.microsoft.com/office/drawing/2014/main" id="{D86A5435-BD1D-A1CE-6DC7-8F4F32E07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5516563"/>
            <a:ext cx="403225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400" i="1"/>
              <a:t> Церемония награждения в Законодательном собрании Бондаревой З. Г. почётным знаком </a:t>
            </a:r>
          </a:p>
          <a:p>
            <a:pPr algn="ctr" eaLnBrk="1" hangingPunct="1"/>
            <a:r>
              <a:rPr lang="ru-RU" altLang="en-US" sz="1400" i="1"/>
              <a:t>«80 лет Новосибирской области»</a:t>
            </a:r>
          </a:p>
          <a:p>
            <a:pPr algn="ctr" eaLnBrk="1" hangingPunct="1"/>
            <a:r>
              <a:rPr lang="ru-RU" altLang="en-US" sz="1400" i="1"/>
              <a:t>2020 год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1">
            <a:extLst>
              <a:ext uri="{FF2B5EF4-FFF2-40B4-BE49-F238E27FC236}">
                <a16:creationId xmlns:a16="http://schemas.microsoft.com/office/drawing/2014/main" id="{6A7BC1B0-F693-525F-C942-C6DA625E4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solidFill>
                  <a:srgbClr val="2125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Бондарева Зоя Геннадьевна является автором патента:</a:t>
            </a: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 u="sng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Способ прогнозирования состояния больного после перенесенного острого инфаркта миокарда</a:t>
            </a: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Изобретение относится к медицине, в частности, к кардиологии. При поступлении больного с острым инфарктом миокарда (ОИМ) фиксируют время от начала боли, связанной с ОИМ, до начала проведения тромболитической терапии (ТЛТ), на вторые сутки ОИМ проводят эхокардиографию. Определяют среднее давление в легочной артерии, максимальную скорость позднего диастолического наполнения правого и левого желудочка...</a:t>
            </a:r>
          </a:p>
          <a:p>
            <a:pPr eaLnBrk="1" hangingPunct="1">
              <a:buFont typeface="Wingdings 3" panose="05040102010807070707" pitchFamily="18" charset="2"/>
              <a:buNone/>
            </a:pPr>
            <a:br>
              <a:rPr lang="ru-RU" altLang="en-US"/>
            </a:br>
            <a:br>
              <a:rPr lang="ru-RU" altLang="en-US"/>
            </a:br>
            <a:endParaRPr lang="ru-RU" altLang="en-US" u="sng">
              <a:solidFill>
                <a:srgbClr val="000810"/>
              </a:solidFill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eaLnBrk="1" hangingPunct="1"/>
            <a:endParaRPr lang="ru-RU" altLang="en-US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5EA89BA-2C7A-DFD0-273E-AC26F2FDB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Изобретения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>
            <a:extLst>
              <a:ext uri="{FF2B5EF4-FFF2-40B4-BE49-F238E27FC236}">
                <a16:creationId xmlns:a16="http://schemas.microsoft.com/office/drawing/2014/main" id="{E57B8893-8B07-FD8D-9D24-CCA4A5DFC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824413"/>
          </a:xfrm>
        </p:spPr>
        <p:txBody>
          <a:bodyPr anchor="ctr"/>
          <a:lstStyle/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Научные интересы Зои Геннадьевны Бондаревой связаны с кардиологией, главным образом, с вопросами диагностики и лечения органических заболеваний сердца.</a:t>
            </a:r>
          </a:p>
          <a:p>
            <a:pPr algn="ctr" eaLnBrk="1" hangingPunct="1">
              <a:buFont typeface="Wingdings" panose="05000000000000000000" pitchFamily="2" charset="2"/>
              <a:buChar char="Ø"/>
            </a:pP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Char char="Ø"/>
            </a:pP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Профессор Бондарева З. Г. является автором огромного количества научных работ. </a:t>
            </a:r>
            <a:endParaRPr lang="ru-RU" altLang="en-US" sz="1800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Заголовок 1">
            <a:extLst>
              <a:ext uri="{FF2B5EF4-FFF2-40B4-BE49-F238E27FC236}">
                <a16:creationId xmlns:a16="http://schemas.microsoft.com/office/drawing/2014/main" id="{FA62CD88-D06A-6E67-6587-D1C374482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Научная деятельность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Заголовок 2">
            <a:extLst>
              <a:ext uri="{FF2B5EF4-FFF2-40B4-BE49-F238E27FC236}">
                <a16:creationId xmlns:a16="http://schemas.microsoft.com/office/drawing/2014/main" id="{90D02D98-1C16-97BE-4174-8332345C7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pic>
        <p:nvPicPr>
          <p:cNvPr id="16387" name="Picture 29" descr="C:\Users\user\Pictures\2023-04-17_010.jpg">
            <a:extLst>
              <a:ext uri="{FF2B5EF4-FFF2-40B4-BE49-F238E27FC236}">
                <a16:creationId xmlns:a16="http://schemas.microsoft.com/office/drawing/2014/main" id="{73F5881A-6520-5684-5D78-6A67ED009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816" b="34348"/>
          <a:stretch>
            <a:fillRect/>
          </a:stretch>
        </p:blipFill>
        <p:spPr bwMode="auto">
          <a:xfrm>
            <a:off x="7667625" y="2708275"/>
            <a:ext cx="1316038" cy="1824038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21" descr="C:\Users\user\Pictures\2023-04-17_002.jpg">
            <a:extLst>
              <a:ext uri="{FF2B5EF4-FFF2-40B4-BE49-F238E27FC236}">
                <a16:creationId xmlns:a16="http://schemas.microsoft.com/office/drawing/2014/main" id="{868C7B9F-F32E-DECB-85AE-579BDB5AF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8" t="4597" r="6720" b="1918"/>
          <a:stretch>
            <a:fillRect/>
          </a:stretch>
        </p:blipFill>
        <p:spPr bwMode="auto">
          <a:xfrm>
            <a:off x="6948488" y="915988"/>
            <a:ext cx="1368425" cy="20161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20" descr="C:\Users\user\Pictures\2023-04-17_001.jpg">
            <a:extLst>
              <a:ext uri="{FF2B5EF4-FFF2-40B4-BE49-F238E27FC236}">
                <a16:creationId xmlns:a16="http://schemas.microsoft.com/office/drawing/2014/main" id="{E11286AC-45B8-1DF8-FD19-4B469182C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4" r="2075"/>
          <a:stretch>
            <a:fillRect/>
          </a:stretch>
        </p:blipFill>
        <p:spPr bwMode="auto">
          <a:xfrm>
            <a:off x="7380288" y="4508500"/>
            <a:ext cx="1295400" cy="20621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Прямоугольник 7">
            <a:extLst>
              <a:ext uri="{FF2B5EF4-FFF2-40B4-BE49-F238E27FC236}">
                <a16:creationId xmlns:a16="http://schemas.microsoft.com/office/drawing/2014/main" id="{2A3B22A1-8BF4-60E8-39FC-E00A4B734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57563"/>
            <a:ext cx="684212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К вопросу о дифференциальной диагностике различных вариантов ишемической болезни сердца и некоронарогенных заболеваний миокарда : автореф. дис. ... д-ра мед. наук : 14.00.06 / З. Г. Бондарева ; Новосибирский государственный медицинский институт. – Новосибирск : </a:t>
            </a:r>
          </a:p>
          <a:p>
            <a:pPr eaLnBrk="1" hangingPunct="1"/>
            <a:r>
              <a:rPr lang="ru-RU" altLang="en-US"/>
              <a:t>[б. и.], 1989. – 33 с.</a:t>
            </a:r>
          </a:p>
        </p:txBody>
      </p:sp>
      <p:sp>
        <p:nvSpPr>
          <p:cNvPr id="16391" name="Прямоугольник 8">
            <a:extLst>
              <a:ext uri="{FF2B5EF4-FFF2-40B4-BE49-F238E27FC236}">
                <a16:creationId xmlns:a16="http://schemas.microsoft.com/office/drawing/2014/main" id="{A2C9A229-3D47-65F1-9BC8-6802911A26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484313"/>
            <a:ext cx="669766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К вопросу о дифференциальной диагностике различных вариантов ишемической болезни сердца и некоронарогенных заболеваний миокарда : дис. ... д-ра мед. наук : 14.00.06 / З. Г. Бондарева ; Новосибирский государственный медицинский институт. – Новосибирск : </a:t>
            </a:r>
          </a:p>
          <a:p>
            <a:pPr eaLnBrk="1" hangingPunct="1"/>
            <a:r>
              <a:rPr lang="ru-RU" altLang="en-US"/>
              <a:t>[б. и.], 1989. – 286 с. </a:t>
            </a:r>
          </a:p>
        </p:txBody>
      </p:sp>
      <p:sp>
        <p:nvSpPr>
          <p:cNvPr id="16392" name="Прямоугольник 9">
            <a:extLst>
              <a:ext uri="{FF2B5EF4-FFF2-40B4-BE49-F238E27FC236}">
                <a16:creationId xmlns:a16="http://schemas.microsoft.com/office/drawing/2014/main" id="{BA9A631B-D379-6F4B-EA81-BBA19B292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229225"/>
            <a:ext cx="6769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Карбоновые эстеразы лейкоцитов крови у здоровых и больных ишемической болезнью сердца : дис. ... канд. мед. наук : 14.00.06 / З. Г. Бондарева. – Новосибирск : [б. и.], 1979. – 179 с.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5" descr="C:\Users\user\Pictures\2023-04-17_006.jpg">
            <a:extLst>
              <a:ext uri="{FF2B5EF4-FFF2-40B4-BE49-F238E27FC236}">
                <a16:creationId xmlns:a16="http://schemas.microsoft.com/office/drawing/2014/main" id="{5FBF225D-CA63-E4F6-05AE-F188663CB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89" b="29413"/>
          <a:stretch>
            <a:fillRect/>
          </a:stretch>
        </p:blipFill>
        <p:spPr bwMode="auto">
          <a:xfrm>
            <a:off x="539750" y="1517650"/>
            <a:ext cx="1871663" cy="27273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28" descr="C:\Users\user\Pictures\2023-04-17_009.jpg">
            <a:extLst>
              <a:ext uri="{FF2B5EF4-FFF2-40B4-BE49-F238E27FC236}">
                <a16:creationId xmlns:a16="http://schemas.microsoft.com/office/drawing/2014/main" id="{2EAC7620-A909-8A1A-046A-E49E384AA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98" b="32524"/>
          <a:stretch>
            <a:fillRect/>
          </a:stretch>
        </p:blipFill>
        <p:spPr bwMode="auto">
          <a:xfrm>
            <a:off x="6948488" y="4076700"/>
            <a:ext cx="1806575" cy="248761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Прямоугольник 8">
            <a:extLst>
              <a:ext uri="{FF2B5EF4-FFF2-40B4-BE49-F238E27FC236}">
                <a16:creationId xmlns:a16="http://schemas.microsoft.com/office/drawing/2014/main" id="{AE06CEED-17BF-8E85-0DE5-D9AE0B4C12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844675"/>
            <a:ext cx="6408738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Ишемическая болезнь сердца у женщин. Патогенетические особенности формирования и клинического течения / З. Г. Бондарева. – Новосибирск : [б. и.], 2006. – 210 с.</a:t>
            </a:r>
          </a:p>
          <a:p>
            <a:pPr eaLnBrk="1" hangingPunct="1"/>
            <a:endParaRPr lang="ru-RU" altLang="en-US"/>
          </a:p>
        </p:txBody>
      </p:sp>
      <p:sp>
        <p:nvSpPr>
          <p:cNvPr id="17413" name="Прямоугольник 9">
            <a:extLst>
              <a:ext uri="{FF2B5EF4-FFF2-40B4-BE49-F238E27FC236}">
                <a16:creationId xmlns:a16="http://schemas.microsoft.com/office/drawing/2014/main" id="{A7963948-5E32-BE91-39E9-0B70EEF6A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437063"/>
            <a:ext cx="66246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Старичков, А. А. Антимикробная и противовоспалительная терапия внутренних болезней  : методическое пособие для врачей / А. А. Старичков, З. Г. Бондарева, Н. Н. Ярохно ; Новосибирская государственная медицинская академия. – Новосибирск : [б. и.], 2000. – 64 с.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8BF3F35-EDFC-E93E-4C63-DBB818BF7F4E}"/>
              </a:ext>
            </a:extLst>
          </p:cNvPr>
          <p:cNvSpPr/>
          <p:nvPr/>
        </p:nvSpPr>
        <p:spPr>
          <a:xfrm>
            <a:off x="0" y="404813"/>
            <a:ext cx="9144000" cy="661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700" b="1" dirty="0">
                <a:solidFill>
                  <a:srgbClr val="B13F9A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ea typeface="+mj-ea"/>
              </a:rPr>
              <a:t>Издания из фонда библиотеки НГМУ</a:t>
            </a: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6" descr="C:\Users\user\Pictures\2023-04-17_007.jpg">
            <a:extLst>
              <a:ext uri="{FF2B5EF4-FFF2-40B4-BE49-F238E27FC236}">
                <a16:creationId xmlns:a16="http://schemas.microsoft.com/office/drawing/2014/main" id="{4743B2E3-581D-4678-0246-5CFABD066F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934" b="31499"/>
          <a:stretch>
            <a:fillRect/>
          </a:stretch>
        </p:blipFill>
        <p:spPr>
          <a:xfrm>
            <a:off x="395288" y="1557338"/>
            <a:ext cx="1770062" cy="2519362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35" name="Заголовок 1">
            <a:extLst>
              <a:ext uri="{FF2B5EF4-FFF2-40B4-BE49-F238E27FC236}">
                <a16:creationId xmlns:a16="http://schemas.microsoft.com/office/drawing/2014/main" id="{10789E9F-B5CE-503B-1C9A-094D9D878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pic>
        <p:nvPicPr>
          <p:cNvPr id="18436" name="Picture 27" descr="C:\Users\user\Pictures\2023-04-17_008.jpg">
            <a:extLst>
              <a:ext uri="{FF2B5EF4-FFF2-40B4-BE49-F238E27FC236}">
                <a16:creationId xmlns:a16="http://schemas.microsoft.com/office/drawing/2014/main" id="{F754869B-A6A0-63DB-0089-6345B9D27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6" r="33824" b="27795"/>
          <a:stretch>
            <a:fillRect/>
          </a:stretch>
        </p:blipFill>
        <p:spPr bwMode="auto">
          <a:xfrm>
            <a:off x="6804025" y="3716338"/>
            <a:ext cx="1873250" cy="27654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Прямоугольник 6">
            <a:extLst>
              <a:ext uri="{FF2B5EF4-FFF2-40B4-BE49-F238E27FC236}">
                <a16:creationId xmlns:a16="http://schemas.microsoft.com/office/drawing/2014/main" id="{8C155560-A2CD-3BD6-59BB-8BE235211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844675"/>
            <a:ext cx="6246812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Лечение нарушений ритма на амбулаторном этапе: (тактика участкового терапевта) : учебное пособие / З. Г. Бондарева, О. Н. Миллер ; Новосибирский государственный медицинский университет. – Новосибирск : Сибмедиздат НГМУ, 2008. – 102 с. – (Национальный проект "Здоровье").</a:t>
            </a:r>
          </a:p>
        </p:txBody>
      </p:sp>
      <p:sp>
        <p:nvSpPr>
          <p:cNvPr id="18438" name="Прямоугольник 7">
            <a:extLst>
              <a:ext uri="{FF2B5EF4-FFF2-40B4-BE49-F238E27FC236}">
                <a16:creationId xmlns:a16="http://schemas.microsoft.com/office/drawing/2014/main" id="{3E11218B-B918-4A9B-A16B-43C74482EB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292600"/>
            <a:ext cx="6119812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Неотложные состояния в кардиологии. Тактика участкового врача : учебное пособие / </a:t>
            </a:r>
          </a:p>
          <a:p>
            <a:pPr eaLnBrk="1" hangingPunct="1"/>
            <a:r>
              <a:rPr lang="ru-RU" altLang="en-US"/>
              <a:t>З. Г. Бондарева, О. Н. Миллер ; Новосибирский государственный медицинский университет. – Новосибирск : [б. и.], 2008. – 88 с. – (Национальный проект "Здоровье").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3C75F934-C593-DE27-0143-2C73D4D4E7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2276475"/>
            <a:ext cx="5338762" cy="2376488"/>
          </a:xfrm>
        </p:spPr>
        <p:txBody>
          <a:bodyPr>
            <a:normAutofit fontScale="775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3"/>
              <a:buNone/>
              <a:defRPr/>
            </a:pPr>
            <a:r>
              <a:rPr lang="ru-RU" sz="2300" dirty="0">
                <a:solidFill>
                  <a:prstClr val="black"/>
                </a:solidFill>
                <a:latin typeface="Arial" charset="0"/>
                <a:cs typeface="Arial" charset="0"/>
              </a:rPr>
              <a:t>Бондарева, З. Г. Неотложные состояния в кардиологии: Тактика участкового терапевта : учебно-методическое пособие для врачей / 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3"/>
              <a:buNone/>
              <a:defRPr/>
            </a:pPr>
            <a:r>
              <a:rPr lang="ru-RU" sz="2300" dirty="0">
                <a:solidFill>
                  <a:prstClr val="black"/>
                </a:solidFill>
                <a:latin typeface="Arial" charset="0"/>
                <a:cs typeface="Arial" charset="0"/>
              </a:rPr>
              <a:t>З. Г. Бондарева ; Новосибирский</a:t>
            </a:r>
          </a:p>
          <a:p>
            <a:pPr marL="0" indent="0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3"/>
              <a:buNone/>
              <a:defRPr/>
            </a:pPr>
            <a:r>
              <a:rPr lang="ru-RU" sz="2300" dirty="0">
                <a:solidFill>
                  <a:prstClr val="black"/>
                </a:solidFill>
                <a:latin typeface="Arial" charset="0"/>
                <a:cs typeface="Arial" charset="0"/>
              </a:rPr>
              <a:t>государственный медицинский университет. – Новосибирск : [б. и.], 2008. – 68 с. – (Национальный проект "Здоровье"). </a:t>
            </a:r>
          </a:p>
          <a:p>
            <a:pPr marL="365760" indent="-256032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/>
          </a:p>
        </p:txBody>
      </p:sp>
      <p:sp>
        <p:nvSpPr>
          <p:cNvPr id="19459" name="Заголовок 1">
            <a:extLst>
              <a:ext uri="{FF2B5EF4-FFF2-40B4-BE49-F238E27FC236}">
                <a16:creationId xmlns:a16="http://schemas.microsoft.com/office/drawing/2014/main" id="{28A673E3-C5AF-A856-8F46-00B342A4A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pic>
        <p:nvPicPr>
          <p:cNvPr id="19460" name="Picture 5" descr="C:\Users\user\Desktop\01118eaf-e5cb-4045-b1f6-1d3797630266.jpg">
            <a:extLst>
              <a:ext uri="{FF2B5EF4-FFF2-40B4-BE49-F238E27FC236}">
                <a16:creationId xmlns:a16="http://schemas.microsoft.com/office/drawing/2014/main" id="{D07111B2-E9F2-4976-CBAA-07C336B43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2" t="2751" r="12201" b="8002"/>
          <a:stretch>
            <a:fillRect/>
          </a:stretch>
        </p:blipFill>
        <p:spPr bwMode="auto">
          <a:xfrm>
            <a:off x="6011863" y="2060575"/>
            <a:ext cx="2317750" cy="3455988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5" descr="C:\Users\user\Pictures\2023-04-17_016.jpg">
            <a:extLst>
              <a:ext uri="{FF2B5EF4-FFF2-40B4-BE49-F238E27FC236}">
                <a16:creationId xmlns:a16="http://schemas.microsoft.com/office/drawing/2014/main" id="{2D7FF2FA-B3BB-D3AC-6972-6B298BBEAF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" r="38887" b="33170"/>
          <a:stretch>
            <a:fillRect/>
          </a:stretch>
        </p:blipFill>
        <p:spPr>
          <a:xfrm>
            <a:off x="611188" y="1700213"/>
            <a:ext cx="1843087" cy="2711450"/>
          </a:xfrm>
          <a:noFill/>
        </p:spPr>
      </p:pic>
      <p:sp>
        <p:nvSpPr>
          <p:cNvPr id="15362" name="Заголовок 1">
            <a:extLst>
              <a:ext uri="{FF2B5EF4-FFF2-40B4-BE49-F238E27FC236}">
                <a16:creationId xmlns:a16="http://schemas.microsoft.com/office/drawing/2014/main" id="{E93145BD-A59C-635F-BABD-1941A7B35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sp>
        <p:nvSpPr>
          <p:cNvPr id="20484" name="Прямоугольник 4">
            <a:extLst>
              <a:ext uri="{FF2B5EF4-FFF2-40B4-BE49-F238E27FC236}">
                <a16:creationId xmlns:a16="http://schemas.microsoft.com/office/drawing/2014/main" id="{5C3CAD84-01AC-4A54-51D7-438B3C15F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1916113"/>
            <a:ext cx="62277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Опыт работы дистанционно-консультативного кардиологического центра / М. Я. Кривонос, </a:t>
            </a:r>
          </a:p>
          <a:p>
            <a:pPr eaLnBrk="1" hangingPunct="1"/>
            <a:r>
              <a:rPr lang="ru-RU" altLang="en-US"/>
              <a:t>З. Г. Бондарева, Н. И. Молчанова [и др.] // Вопросы организации кардиологической помощи населению : научные труды НГМИ. – Новосибирск, 1981. – Т. 107. – С. 31-32.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20485" name="Rectangle 1">
            <a:extLst>
              <a:ext uri="{FF2B5EF4-FFF2-40B4-BE49-F238E27FC236}">
                <a16:creationId xmlns:a16="http://schemas.microsoft.com/office/drawing/2014/main" id="{0D0ECD63-B2E1-79D5-FB3B-7EF71FA2C6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581525"/>
            <a:ext cx="82804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en-US"/>
              <a:t>Бондарева, З. Г. Организация подготовки кадров </a:t>
            </a:r>
          </a:p>
          <a:p>
            <a:pPr lvl="1"/>
            <a:r>
              <a:rPr lang="ru-RU" altLang="en-US"/>
              <a:t>кардиологов на факультете усовершенствования врачей </a:t>
            </a:r>
          </a:p>
          <a:p>
            <a:pPr lvl="1"/>
            <a:r>
              <a:rPr lang="ru-RU" altLang="en-US"/>
              <a:t>НГМИ / З. Г. Бондарева // Вопросы организации </a:t>
            </a:r>
          </a:p>
          <a:p>
            <a:pPr lvl="1"/>
            <a:r>
              <a:rPr lang="ru-RU" altLang="en-US"/>
              <a:t>кардиологической помощи населению : научные труды </a:t>
            </a:r>
          </a:p>
          <a:p>
            <a:pPr lvl="1"/>
            <a:r>
              <a:rPr lang="ru-RU" altLang="en-US"/>
              <a:t>НГМИ. – Новосибирск, 1981. – Т. 107. – С. 83-85.</a:t>
            </a:r>
            <a:br>
              <a:rPr lang="ru-RU" altLang="en-US"/>
            </a:br>
            <a:endParaRPr lang="ru-RU" altLang="en-US"/>
          </a:p>
          <a:p>
            <a:endParaRPr lang="ru-RU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2">
            <a:extLst>
              <a:ext uri="{FF2B5EF4-FFF2-40B4-BE49-F238E27FC236}">
                <a16:creationId xmlns:a16="http://schemas.microsoft.com/office/drawing/2014/main" id="{DBEA22DC-D845-6165-4042-4004C0131F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4437063"/>
            <a:ext cx="8208962" cy="2032000"/>
          </a:xfrm>
        </p:spPr>
        <p:txBody>
          <a:bodyPr anchor="ctr">
            <a:spAutoFit/>
          </a:bodyPr>
          <a:lstStyle/>
          <a:p>
            <a:pPr marL="457200" lvl="1" indent="0" eaLnBrk="1" hangingPunct="1">
              <a:spcBef>
                <a:spcPct val="0"/>
              </a:spcBef>
              <a:buFontTx/>
              <a:buNone/>
            </a:pP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Бондарева, З. Г. Миоглобиновый тест в диагностике </a:t>
            </a:r>
          </a:p>
          <a:p>
            <a:pPr marL="457200" lvl="1" indent="0" eaLnBrk="1" hangingPunct="1">
              <a:spcBef>
                <a:spcPct val="0"/>
              </a:spcBef>
              <a:buFontTx/>
              <a:buNone/>
            </a:pP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различных вариантов ИБС и некоронагенных </a:t>
            </a:r>
          </a:p>
          <a:p>
            <a:pPr marL="457200" lvl="1" indent="0" eaLnBrk="1" hangingPunct="1">
              <a:spcBef>
                <a:spcPct val="0"/>
              </a:spcBef>
              <a:buFontTx/>
              <a:buNone/>
            </a:pP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заболеваний миокарда / З. Г. Бондарева, А. В. Бредихин // Атеросклероз и липидный обмен : научные труды НГМИ. </a:t>
            </a:r>
            <a:r>
              <a:rPr lang="ru-RU" altLang="en-US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 Новосибирск, 1989. </a:t>
            </a:r>
            <a:r>
              <a:rPr lang="ru-RU" altLang="en-US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 Т. 134. </a:t>
            </a:r>
            <a:r>
              <a:rPr lang="ru-RU" altLang="en-US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 С. 119-122.</a:t>
            </a:r>
            <a:b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</a:pPr>
            <a:endParaRPr lang="ru-RU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7224ECB1-BBDC-3AFA-26FD-7750B51B8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pic>
        <p:nvPicPr>
          <p:cNvPr id="14347" name="Picture 36" descr="C:\Users\user\Pictures\2023-04-17_017.jpg">
            <a:extLst>
              <a:ext uri="{FF2B5EF4-FFF2-40B4-BE49-F238E27FC236}">
                <a16:creationId xmlns:a16="http://schemas.microsoft.com/office/drawing/2014/main" id="{CAFD5DF7-F0A6-737B-8098-932EEF4A8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r="35184" b="33844"/>
          <a:stretch>
            <a:fillRect/>
          </a:stretch>
        </p:blipFill>
        <p:spPr bwMode="auto">
          <a:xfrm>
            <a:off x="539750" y="1773238"/>
            <a:ext cx="1682750" cy="2363787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509" name="Rectangle 13">
            <a:extLst>
              <a:ext uri="{FF2B5EF4-FFF2-40B4-BE49-F238E27FC236}">
                <a16:creationId xmlns:a16="http://schemas.microsoft.com/office/drawing/2014/main" id="{8EDE6641-3B94-C5C1-4462-B31DFC3A1E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916113"/>
            <a:ext cx="653097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en-US"/>
              <a:t>Бондарева, З. Г. Некоторые медико-социальные и клинико-биохимические аспекты долгожительства / З. Г. Бондарева  // Атеросклероз и липидный обмен : научные труды НГМИ. – Новосибирск, 1989. – Т. 134. – С. 73-77.</a:t>
            </a:r>
            <a:br>
              <a:rPr lang="ru-RU" altLang="en-US"/>
            </a:br>
            <a:endParaRPr lang="ru-RU" altLang="en-US"/>
          </a:p>
          <a:p>
            <a:endParaRPr lang="ru-RU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2" descr="C:\Users\user\Pictures\2023-04-17_013.jpg">
            <a:extLst>
              <a:ext uri="{FF2B5EF4-FFF2-40B4-BE49-F238E27FC236}">
                <a16:creationId xmlns:a16="http://schemas.microsoft.com/office/drawing/2014/main" id="{470C470E-61F2-1B8F-B8DB-FE803378B7C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9" t="1694" r="30553" b="33961"/>
          <a:stretch>
            <a:fillRect/>
          </a:stretch>
        </p:blipFill>
        <p:spPr>
          <a:xfrm>
            <a:off x="539750" y="1700213"/>
            <a:ext cx="1871663" cy="2736850"/>
          </a:xfrm>
          <a:noFill/>
        </p:spPr>
      </p:pic>
      <p:sp>
        <p:nvSpPr>
          <p:cNvPr id="17411" name="Заголовок 1">
            <a:extLst>
              <a:ext uri="{FF2B5EF4-FFF2-40B4-BE49-F238E27FC236}">
                <a16:creationId xmlns:a16="http://schemas.microsoft.com/office/drawing/2014/main" id="{5D882B31-BC6C-5ED7-F4B8-BA2516E1E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pic>
        <p:nvPicPr>
          <p:cNvPr id="22532" name="Picture 30" descr="C:\Users\user\Pictures\2023-04-17_011.jpg">
            <a:extLst>
              <a:ext uri="{FF2B5EF4-FFF2-40B4-BE49-F238E27FC236}">
                <a16:creationId xmlns:a16="http://schemas.microsoft.com/office/drawing/2014/main" id="{9B942414-A587-FFC6-702C-6626A48AC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1" r="35489" b="34315"/>
          <a:stretch>
            <a:fillRect/>
          </a:stretch>
        </p:blipFill>
        <p:spPr bwMode="auto">
          <a:xfrm>
            <a:off x="6732588" y="4076700"/>
            <a:ext cx="180022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Прямоугольник 11">
            <a:extLst>
              <a:ext uri="{FF2B5EF4-FFF2-40B4-BE49-F238E27FC236}">
                <a16:creationId xmlns:a16="http://schemas.microsoft.com/office/drawing/2014/main" id="{628F58F8-6EBB-3FB4-5248-91789476AD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581525"/>
            <a:ext cx="61214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Бондарева, З. Г. Задачи перестройки в системе постдипломной подготовки врачей терапевтического профиля / З. Г. Бондарева // Оптимизация учебного процесса в медицинском институте. – Новосибирск, 1989. – С. 42-43.</a:t>
            </a:r>
          </a:p>
        </p:txBody>
      </p:sp>
      <p:sp>
        <p:nvSpPr>
          <p:cNvPr id="22534" name="Rectangle 5">
            <a:extLst>
              <a:ext uri="{FF2B5EF4-FFF2-40B4-BE49-F238E27FC236}">
                <a16:creationId xmlns:a16="http://schemas.microsoft.com/office/drawing/2014/main" id="{516FF2E4-47CB-CD67-9251-25B104E26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1773238"/>
            <a:ext cx="602297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en-US"/>
              <a:t>Бондарева, З. Г. Тромболитическая терапия</a:t>
            </a:r>
          </a:p>
          <a:p>
            <a:pPr lvl="1"/>
            <a:r>
              <a:rPr lang="ru-RU" altLang="en-US"/>
              <a:t>острого инфаркта миокарда в условиях </a:t>
            </a:r>
          </a:p>
          <a:p>
            <a:pPr lvl="1"/>
            <a:r>
              <a:rPr lang="ru-RU" altLang="en-US"/>
              <a:t>больницы скорой помощи / З. Г. Бондарева </a:t>
            </a:r>
          </a:p>
          <a:p>
            <a:pPr lvl="1"/>
            <a:r>
              <a:rPr lang="ru-RU" altLang="en-US"/>
              <a:t>// Актуальные вопросы современной медицины. – </a:t>
            </a:r>
          </a:p>
          <a:p>
            <a:pPr lvl="1"/>
            <a:r>
              <a:rPr lang="ru-RU" altLang="en-US"/>
              <a:t>Новосибирск, 1994. – С. 125-126.</a:t>
            </a:r>
            <a:br>
              <a:rPr lang="ru-RU" altLang="en-US"/>
            </a:br>
            <a:endParaRPr lang="ru-RU" altLang="en-US"/>
          </a:p>
          <a:p>
            <a:endParaRPr lang="ru-RU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3" descr="C:\Users\user\Pictures\2023-04-17_014.jpg">
            <a:extLst>
              <a:ext uri="{FF2B5EF4-FFF2-40B4-BE49-F238E27FC236}">
                <a16:creationId xmlns:a16="http://schemas.microsoft.com/office/drawing/2014/main" id="{74298200-A498-346D-310B-EA3D2A8AC77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4" t="1987" r="32404" b="33157"/>
          <a:stretch>
            <a:fillRect/>
          </a:stretch>
        </p:blipFill>
        <p:spPr>
          <a:xfrm>
            <a:off x="1116013" y="3429000"/>
            <a:ext cx="1800225" cy="2476500"/>
          </a:xfrm>
          <a:noFill/>
        </p:spPr>
      </p:pic>
      <p:sp>
        <p:nvSpPr>
          <p:cNvPr id="16387" name="Заголовок 1">
            <a:extLst>
              <a:ext uri="{FF2B5EF4-FFF2-40B4-BE49-F238E27FC236}">
                <a16:creationId xmlns:a16="http://schemas.microsoft.com/office/drawing/2014/main" id="{A703A409-AEC4-7F67-83B8-EFF6356AE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sp>
        <p:nvSpPr>
          <p:cNvPr id="23556" name="TextBox 4">
            <a:extLst>
              <a:ext uri="{FF2B5EF4-FFF2-40B4-BE49-F238E27FC236}">
                <a16:creationId xmlns:a16="http://schemas.microsoft.com/office/drawing/2014/main" id="{A1C9A337-3512-43B4-040F-101A6428B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1628775"/>
            <a:ext cx="6049962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Бондарева З. Г. Один из методов  коррекции </a:t>
            </a:r>
          </a:p>
          <a:p>
            <a:pPr eaLnBrk="1" hangingPunct="1"/>
            <a:r>
              <a:rPr lang="ru-RU" altLang="en-US"/>
              <a:t>недостаточности кровообращения у больных </a:t>
            </a:r>
          </a:p>
          <a:p>
            <a:pPr eaLnBrk="1" hangingPunct="1"/>
            <a:r>
              <a:rPr lang="ru-RU" altLang="en-US"/>
              <a:t>с постоянными ритмоводителями сердца / </a:t>
            </a:r>
          </a:p>
          <a:p>
            <a:pPr eaLnBrk="1" hangingPunct="1"/>
            <a:r>
              <a:rPr lang="ru-RU" altLang="en-US"/>
              <a:t>З. Г. Бондарева, О. Н. Миллер, Ю. А. Суханов // </a:t>
            </a:r>
          </a:p>
          <a:p>
            <a:pPr eaLnBrk="1" hangingPunct="1"/>
            <a:r>
              <a:rPr lang="ru-RU" altLang="en-US"/>
              <a:t>Тезисы докладов научной сессии сотрудников НМИ. – </a:t>
            </a:r>
          </a:p>
          <a:p>
            <a:pPr eaLnBrk="1" hangingPunct="1"/>
            <a:r>
              <a:rPr lang="ru-RU" altLang="en-US"/>
              <a:t>Новосибирск, 1995. – С. 169.</a:t>
            </a:r>
          </a:p>
        </p:txBody>
      </p:sp>
      <p:pic>
        <p:nvPicPr>
          <p:cNvPr id="23557" name="Picture 34" descr="C:\Users\user\Pictures\2023-04-17_015.jpg">
            <a:extLst>
              <a:ext uri="{FF2B5EF4-FFF2-40B4-BE49-F238E27FC236}">
                <a16:creationId xmlns:a16="http://schemas.microsoft.com/office/drawing/2014/main" id="{CD92CD39-3D60-F2D5-FF91-5D4A1C1F0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t="829" r="33331" b="32497"/>
          <a:stretch>
            <a:fillRect/>
          </a:stretch>
        </p:blipFill>
        <p:spPr bwMode="auto">
          <a:xfrm>
            <a:off x="395288" y="1412875"/>
            <a:ext cx="1731962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extBox 10">
            <a:extLst>
              <a:ext uri="{FF2B5EF4-FFF2-40B4-BE49-F238E27FC236}">
                <a16:creationId xmlns:a16="http://schemas.microsoft.com/office/drawing/2014/main" id="{73B61B9F-E55B-F676-4FE5-C7D20EA9AF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4005263"/>
            <a:ext cx="601186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Руяткина, Л. А. К проблеме дифференцированной терапии больных сахарным диабетом 2 типа в остром периоде инфаркта миокарда / Л. А. Руяткина,</a:t>
            </a:r>
          </a:p>
          <a:p>
            <a:pPr eaLnBrk="1" hangingPunct="1"/>
            <a:r>
              <a:rPr lang="ru-RU" altLang="en-US"/>
              <a:t>З. Г. Бондарева, Н. Н. Ярохно // Тезисы докладов научной сессии сотрудников НМИ. –  Новосибирск, 1995. – С. 208.</a:t>
            </a:r>
            <a:br>
              <a:rPr lang="ru-RU" altLang="en-US"/>
            </a:br>
            <a:r>
              <a:rPr lang="ru-RU" altLang="en-US"/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2" descr="C:\Users\user\Pictures\2023-04-17_003.jpg">
            <a:extLst>
              <a:ext uri="{FF2B5EF4-FFF2-40B4-BE49-F238E27FC236}">
                <a16:creationId xmlns:a16="http://schemas.microsoft.com/office/drawing/2014/main" id="{5EEC2C45-45C5-54B9-65A7-7990FB2E08F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2448"/>
          <a:stretch>
            <a:fillRect/>
          </a:stretch>
        </p:blipFill>
        <p:spPr>
          <a:xfrm>
            <a:off x="468313" y="1700213"/>
            <a:ext cx="1943100" cy="2735262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483" name="Заголовок 1">
            <a:extLst>
              <a:ext uri="{FF2B5EF4-FFF2-40B4-BE49-F238E27FC236}">
                <a16:creationId xmlns:a16="http://schemas.microsoft.com/office/drawing/2014/main" id="{E9F11573-62A3-0B3B-13AE-4D750BBCA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sp>
        <p:nvSpPr>
          <p:cNvPr id="24580" name="Прямоугольник 8">
            <a:extLst>
              <a:ext uri="{FF2B5EF4-FFF2-40B4-BE49-F238E27FC236}">
                <a16:creationId xmlns:a16="http://schemas.microsoft.com/office/drawing/2014/main" id="{68EC5F71-1F69-A73A-7E7F-BF0494813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628775"/>
            <a:ext cx="6480175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Антропометрические гемодинамические характеристики и их взаимосвязи у здоровых и больных с артериальной гипертензией и ИБС женщин в зависимости от возраста в пери-и постменопаузе / З. Г. Бондарева, Е. Л. Федорова, </a:t>
            </a:r>
          </a:p>
          <a:p>
            <a:pPr eaLnBrk="1" hangingPunct="1"/>
            <a:r>
              <a:rPr lang="ru-RU" altLang="en-US"/>
              <a:t>Л. А. Руяткина [и др.] // Профилактика сердечно-сосудистых заболеваний в первичном звене здравоохранения : сб. тез. докл. российской науч.-практ. конф. 25 марта 2008 г. / Новосиб. гос. мед. ун-т. – Новосибирск, 2008. – С. 18-19.</a:t>
            </a:r>
          </a:p>
        </p:txBody>
      </p:sp>
      <p:sp>
        <p:nvSpPr>
          <p:cNvPr id="24581" name="Прямоугольник 9">
            <a:extLst>
              <a:ext uri="{FF2B5EF4-FFF2-40B4-BE49-F238E27FC236}">
                <a16:creationId xmlns:a16="http://schemas.microsoft.com/office/drawing/2014/main" id="{D4D8DF29-7F32-61A4-5955-D80CB6467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4652963"/>
            <a:ext cx="809942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Тетерина, Е. В. Клинико-функциональные и психологические особенности женщин, перенесших инфаркт миокарда и операции реваскуляризации миокарда / Е. В. Тетерина, Е. Л. Федорова, З. Г. Бондарева // Профилактика сердечно-сосудистых заболеваний в первичном звене здравоохранения : сб. тез. докл. российской науч.-практ. конф. 25 марта 2008 г. / Новосиб. гос. мед. ун-т. – Новосибирск, 2008. – С. 190-191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2" descr="C:\Users\user\Pictures\2023-04-17_003.jpg">
            <a:extLst>
              <a:ext uri="{FF2B5EF4-FFF2-40B4-BE49-F238E27FC236}">
                <a16:creationId xmlns:a16="http://schemas.microsoft.com/office/drawing/2014/main" id="{519F5F8C-C1CC-5D5E-38FF-F36D24DC09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2448"/>
          <a:stretch>
            <a:fillRect/>
          </a:stretch>
        </p:blipFill>
        <p:spPr>
          <a:xfrm>
            <a:off x="539750" y="1412875"/>
            <a:ext cx="1995488" cy="2808288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507" name="Заголовок 1">
            <a:extLst>
              <a:ext uri="{FF2B5EF4-FFF2-40B4-BE49-F238E27FC236}">
                <a16:creationId xmlns:a16="http://schemas.microsoft.com/office/drawing/2014/main" id="{1E5DE75A-0458-E3F9-C26D-D66AC3F0E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sp>
        <p:nvSpPr>
          <p:cNvPr id="25604" name="Прямоугольник 3">
            <a:extLst>
              <a:ext uri="{FF2B5EF4-FFF2-40B4-BE49-F238E27FC236}">
                <a16:creationId xmlns:a16="http://schemas.microsoft.com/office/drawing/2014/main" id="{023325AA-087A-64D2-4F92-9494474CB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1773238"/>
            <a:ext cx="59055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Влияние тридцатимесячной терапии каптоприлом на частоту реинфарктов миокарда / Н. Н. Ярохно, </a:t>
            </a:r>
          </a:p>
          <a:p>
            <a:pPr eaLnBrk="1" hangingPunct="1"/>
            <a:r>
              <a:rPr lang="ru-RU" altLang="en-US"/>
              <a:t>З. Г. Бондарева, Г. Б. Терентьева [и др.] // Профилактика сердечно-сосудистых заболеваний в первичном звене здравоохранения : сб. тез. докл. российской науч.-практ. конф. 25 марта 2008 г. / Новосиб. гос. мед. ун-т. – Новосибирск, 2008. – </a:t>
            </a:r>
          </a:p>
          <a:p>
            <a:pPr eaLnBrk="1" hangingPunct="1"/>
            <a:r>
              <a:rPr lang="ru-RU" altLang="en-US"/>
              <a:t>С. 216.</a:t>
            </a:r>
          </a:p>
        </p:txBody>
      </p:sp>
      <p:sp>
        <p:nvSpPr>
          <p:cNvPr id="25605" name="Прямоугольник 7">
            <a:extLst>
              <a:ext uri="{FF2B5EF4-FFF2-40B4-BE49-F238E27FC236}">
                <a16:creationId xmlns:a16="http://schemas.microsoft.com/office/drawing/2014/main" id="{C2059764-A459-4D0B-2722-57403629A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437063"/>
            <a:ext cx="813593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Динамика проявлений сердечной недостаточности у больных острым инфарктом миокарда на фоне терапии каптоприлом / Н. Н. Ярохно, </a:t>
            </a:r>
          </a:p>
          <a:p>
            <a:pPr eaLnBrk="1" hangingPunct="1"/>
            <a:r>
              <a:rPr lang="ru-RU" altLang="en-US"/>
              <a:t>З. Г. Бондарева, Г. Б. Терентьева [и др.] // Профилактика сердечно-сосудистых заболеваний в первичном звене здравоохранения : сб. тез. докл. российской науч.-практ. конф. 25 марта 2008 г. / Новосиб. гос. мед. ун-т. – Новосибирск, 2008. – С. 217.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2" descr="C:\Users\user\Pictures\2023-04-17_003.jpg">
            <a:extLst>
              <a:ext uri="{FF2B5EF4-FFF2-40B4-BE49-F238E27FC236}">
                <a16:creationId xmlns:a16="http://schemas.microsoft.com/office/drawing/2014/main" id="{79ED0B55-B412-AB84-C027-2D9CD10FC4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2448"/>
          <a:stretch>
            <a:fillRect/>
          </a:stretch>
        </p:blipFill>
        <p:spPr>
          <a:xfrm>
            <a:off x="539750" y="1412875"/>
            <a:ext cx="1944688" cy="2736850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531" name="Заголовок 1">
            <a:extLst>
              <a:ext uri="{FF2B5EF4-FFF2-40B4-BE49-F238E27FC236}">
                <a16:creationId xmlns:a16="http://schemas.microsoft.com/office/drawing/2014/main" id="{C398F9AD-B826-5A0E-5938-CE798272D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sp>
        <p:nvSpPr>
          <p:cNvPr id="26628" name="Прямоугольник 3">
            <a:extLst>
              <a:ext uri="{FF2B5EF4-FFF2-40B4-BE49-F238E27FC236}">
                <a16:creationId xmlns:a16="http://schemas.microsoft.com/office/drawing/2014/main" id="{526D49CC-E920-DAC4-8ABA-04203BAA2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133600"/>
            <a:ext cx="59594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Профилактика сердечно-сосудистых заболеваний в первичном звене здравоохранения : сборник тезисов докладов / Новосибирский государственный медицинский университет. - Новосибирск : [б. и.], 2008. - 310 с.</a:t>
            </a:r>
          </a:p>
        </p:txBody>
      </p:sp>
      <p:sp>
        <p:nvSpPr>
          <p:cNvPr id="26629" name="Прямоугольник 4">
            <a:extLst>
              <a:ext uri="{FF2B5EF4-FFF2-40B4-BE49-F238E27FC236}">
                <a16:creationId xmlns:a16="http://schemas.microsoft.com/office/drawing/2014/main" id="{3DD93D48-363F-3561-E789-744EB66A1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292600"/>
            <a:ext cx="8207375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Особенности раннего постинфарктного ремоделирования сердца у больных острым инфарктом миокарда с " аномальным" вариантом нарушения диастолического наполнения левого желудочка на фоне лечения каптоприлом / Н. Н. Ярохно, З. Г. Бондарева, Г. Б. Терентьева </a:t>
            </a:r>
          </a:p>
          <a:p>
            <a:pPr eaLnBrk="1" hangingPunct="1"/>
            <a:r>
              <a:rPr lang="ru-RU" altLang="en-US"/>
              <a:t>[и др.] // Профилактика сердечно-сосудистых заболеваний в первичном звене здравоохранения : сб. тез. докл. российской научно-практ. конф. 25 марта 2008 г. / Новосиб. гос. мед. ун-т. – Новосибирск, 2008. – С. 217-218.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4" descr="C:\Users\user\Pictures\2023-04-17_005.jpg">
            <a:extLst>
              <a:ext uri="{FF2B5EF4-FFF2-40B4-BE49-F238E27FC236}">
                <a16:creationId xmlns:a16="http://schemas.microsoft.com/office/drawing/2014/main" id="{DA81329B-E37C-6464-4091-D97C0C69D20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65" b="6052"/>
          <a:stretch>
            <a:fillRect/>
          </a:stretch>
        </p:blipFill>
        <p:spPr>
          <a:xfrm>
            <a:off x="539750" y="1557338"/>
            <a:ext cx="1944688" cy="2673350"/>
          </a:xfrm>
          <a:noFill/>
        </p:spPr>
      </p:pic>
      <p:sp>
        <p:nvSpPr>
          <p:cNvPr id="26627" name="Заголовок 1">
            <a:extLst>
              <a:ext uri="{FF2B5EF4-FFF2-40B4-BE49-F238E27FC236}">
                <a16:creationId xmlns:a16="http://schemas.microsoft.com/office/drawing/2014/main" id="{C740CE29-6035-A72E-C2BD-5C211D3E9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Публикации в журналах</a:t>
            </a:r>
          </a:p>
        </p:txBody>
      </p:sp>
      <p:pic>
        <p:nvPicPr>
          <p:cNvPr id="27652" name="Picture 23" descr="C:\Users\user\Pictures\2023-04-17_004.jpg">
            <a:extLst>
              <a:ext uri="{FF2B5EF4-FFF2-40B4-BE49-F238E27FC236}">
                <a16:creationId xmlns:a16="http://schemas.microsoft.com/office/drawing/2014/main" id="{6C255D15-070A-115D-ADB1-B5CAAA2E9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8" b="6322"/>
          <a:stretch>
            <a:fillRect/>
          </a:stretch>
        </p:blipFill>
        <p:spPr bwMode="auto">
          <a:xfrm>
            <a:off x="6659563" y="3933825"/>
            <a:ext cx="1862137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Box 4">
            <a:extLst>
              <a:ext uri="{FF2B5EF4-FFF2-40B4-BE49-F238E27FC236}">
                <a16:creationId xmlns:a16="http://schemas.microsoft.com/office/drawing/2014/main" id="{7D210213-199A-57AB-999D-DACBE2161C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916113"/>
            <a:ext cx="6121400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Уровни маркерных лизосомальных гидролаз у </a:t>
            </a:r>
          </a:p>
          <a:p>
            <a:pPr eaLnBrk="1" hangingPunct="1"/>
            <a:r>
              <a:rPr lang="ru-RU" altLang="en-US"/>
              <a:t>мужчин различного возраста с ишемической</a:t>
            </a:r>
          </a:p>
          <a:p>
            <a:pPr eaLnBrk="1" hangingPunct="1"/>
            <a:r>
              <a:rPr lang="ru-RU" altLang="en-US"/>
              <a:t>болезнью сердца через призму уровня половых </a:t>
            </a:r>
          </a:p>
          <a:p>
            <a:pPr eaLnBrk="1" hangingPunct="1"/>
            <a:r>
              <a:rPr lang="ru-RU" altLang="en-US"/>
              <a:t>стероидов / О. В. Цыганкова, З. Г. Бондарева, </a:t>
            </a:r>
          </a:p>
          <a:p>
            <a:pPr eaLnBrk="1" hangingPunct="1"/>
            <a:r>
              <a:rPr lang="ru-RU" altLang="en-US"/>
              <a:t>Ю. И. Рагино [и др.] // Атеросклероз . – 2015. –  № 3. – </a:t>
            </a:r>
          </a:p>
          <a:p>
            <a:pPr eaLnBrk="1" hangingPunct="1"/>
            <a:r>
              <a:rPr lang="ru-RU" altLang="en-US"/>
              <a:t>Том 11. – С. 42-50. </a:t>
            </a:r>
          </a:p>
        </p:txBody>
      </p:sp>
      <p:sp>
        <p:nvSpPr>
          <p:cNvPr id="27654" name="TextBox 5">
            <a:extLst>
              <a:ext uri="{FF2B5EF4-FFF2-40B4-BE49-F238E27FC236}">
                <a16:creationId xmlns:a16="http://schemas.microsoft.com/office/drawing/2014/main" id="{3B06910A-40D5-AF82-EA69-B886C5696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4508500"/>
            <a:ext cx="611981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Показатели липидного обмена у женщин </a:t>
            </a:r>
          </a:p>
          <a:p>
            <a:pPr eaLnBrk="1" hangingPunct="1"/>
            <a:r>
              <a:rPr lang="ru-RU" altLang="en-US"/>
              <a:t>с ишемической болезнью сердца различного </a:t>
            </a:r>
          </a:p>
          <a:p>
            <a:pPr eaLnBrk="1" hangingPunct="1"/>
            <a:r>
              <a:rPr lang="ru-RU" altLang="en-US"/>
              <a:t>возраста в свете уровня половых гормонов </a:t>
            </a:r>
          </a:p>
          <a:p>
            <a:pPr eaLnBrk="1" hangingPunct="1"/>
            <a:r>
              <a:rPr lang="ru-RU" altLang="en-US"/>
              <a:t>/ О. В. Цыганкова, Л. Д. Латынцева, Ю. И. Рагино [и др.] // Атеросклероз . – 2015. – № 4. – Том 11. – С. 37-43. </a:t>
            </a:r>
          </a:p>
          <a:p>
            <a:pPr eaLnBrk="1" hangingPunct="1"/>
            <a:endParaRPr lang="ru-RU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1">
            <a:extLst>
              <a:ext uri="{FF2B5EF4-FFF2-40B4-BE49-F238E27FC236}">
                <a16:creationId xmlns:a16="http://schemas.microsoft.com/office/drawing/2014/main" id="{A34926DF-E73D-27C4-7A84-5E34ABCDD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С перечисленными изданиями и другими работами Бондаревой З. Г. вы можете ознакомиться на абонементе и в читальном зале научной литературы библиотеки НГМУ.</a:t>
            </a:r>
          </a:p>
        </p:txBody>
      </p:sp>
      <p:pic>
        <p:nvPicPr>
          <p:cNvPr id="28675" name="Picture 5" descr="C:\Users\user\Desktop\Бондарева З.Г\1641713948_21-papik-pro-p-den-kardiologa-kartinki-28.jpg">
            <a:extLst>
              <a:ext uri="{FF2B5EF4-FFF2-40B4-BE49-F238E27FC236}">
                <a16:creationId xmlns:a16="http://schemas.microsoft.com/office/drawing/2014/main" id="{049CCB64-F1F1-DAC5-7F48-A19838C9B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3716338"/>
            <a:ext cx="3521075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Содержимое 2">
            <a:extLst>
              <a:ext uri="{FF2B5EF4-FFF2-40B4-BE49-F238E27FC236}">
                <a16:creationId xmlns:a16="http://schemas.microsoft.com/office/drawing/2014/main" id="{C9CD408C-7607-F1E7-A352-C20F5B5D2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125538"/>
            <a:ext cx="8353425" cy="452437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ru-RU" sz="2000" dirty="0">
                <a:latin typeface="Arial" charset="0"/>
                <a:cs typeface="Arial" charset="0"/>
              </a:rPr>
              <a:t>  </a:t>
            </a:r>
          </a:p>
          <a:p>
            <a:pPr eaLnBrk="1" hangingPunct="1">
              <a:defRPr/>
            </a:pPr>
            <a:r>
              <a:rPr lang="ru-RU" sz="1800" dirty="0">
                <a:latin typeface="Arial" charset="0"/>
                <a:cs typeface="Arial" charset="0"/>
              </a:rPr>
              <a:t>Ефремов, А. В. Ученые Новосибирского медицинского института в ХХ веке / А. В. Ефремов, В. Д. Новиков, А. Н. Евстропов ; </a:t>
            </a:r>
            <a:r>
              <a:rPr lang="ru-RU" sz="1800" dirty="0" err="1">
                <a:latin typeface="Arial" charset="0"/>
                <a:cs typeface="Arial" charset="0"/>
              </a:rPr>
              <a:t>Новосиб</a:t>
            </a:r>
            <a:r>
              <a:rPr lang="ru-RU" sz="1800" dirty="0">
                <a:latin typeface="Arial" charset="0"/>
                <a:cs typeface="Arial" charset="0"/>
              </a:rPr>
              <a:t>. </a:t>
            </a:r>
            <a:r>
              <a:rPr lang="ru-RU" sz="1800" dirty="0" err="1">
                <a:latin typeface="Arial" charset="0"/>
                <a:cs typeface="Arial" charset="0"/>
              </a:rPr>
              <a:t>гос</a:t>
            </a:r>
            <a:r>
              <a:rPr lang="ru-RU" sz="1800" dirty="0">
                <a:latin typeface="Arial" charset="0"/>
                <a:cs typeface="Arial" charset="0"/>
              </a:rPr>
              <a:t>. мед. академия. –  Новосибирск : Издательство НГМА, 2001. –  265 с.</a:t>
            </a:r>
          </a:p>
          <a:p>
            <a:pPr eaLnBrk="1" hangingPunct="1"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Бондарева Зоя Геннадьевна (RU) изобретатель и автор патентов:</a:t>
            </a:r>
            <a:r>
              <a:rPr lang="ru-RU" sz="1800" dirty="0">
                <a:latin typeface="Arial" charset="0"/>
                <a:cs typeface="Arial" charset="0"/>
              </a:rPr>
              <a:t> сайт. – 2018-2023. – </a:t>
            </a:r>
            <a:r>
              <a:rPr lang="en-US" sz="1800" dirty="0">
                <a:latin typeface="Arial" charset="0"/>
                <a:cs typeface="Arial" charset="0"/>
              </a:rPr>
              <a:t>URL</a:t>
            </a:r>
            <a:r>
              <a:rPr lang="ru-RU" sz="1800" dirty="0">
                <a:latin typeface="Arial" charset="0"/>
                <a:cs typeface="Arial" charset="0"/>
              </a:rPr>
              <a:t>: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>
                <a:latin typeface="Arial" pitchFamily="34" charset="0"/>
                <a:cs typeface="Arial" pitchFamily="34" charset="0"/>
                <a:hlinkClick r:id="rId2"/>
              </a:rPr>
              <a:t>https://patentdb.ru/author/258485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charset="0"/>
                <a:cs typeface="Arial" charset="0"/>
              </a:rPr>
              <a:t>( дата обращения : 24.04.2023). – Текст : электронный.</a:t>
            </a:r>
          </a:p>
          <a:p>
            <a:pPr eaLnBrk="1" hangingPunct="1"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Новосибирский</a:t>
            </a:r>
            <a:r>
              <a:rPr lang="ru-RU" sz="1800" dirty="0">
                <a:latin typeface="Arial" charset="0"/>
                <a:cs typeface="Arial" charset="0"/>
              </a:rPr>
              <a:t> государственный медицинский университет : сайт. – Новосибирск,1997. – </a:t>
            </a:r>
            <a:r>
              <a:rPr lang="en-US" sz="1800" dirty="0">
                <a:latin typeface="Arial" charset="0"/>
                <a:cs typeface="Arial" charset="0"/>
              </a:rPr>
              <a:t>URL</a:t>
            </a:r>
            <a:r>
              <a:rPr lang="ru-RU" sz="1800" dirty="0">
                <a:latin typeface="Arial" charset="0"/>
                <a:cs typeface="Arial" charset="0"/>
              </a:rPr>
              <a:t>: </a:t>
            </a:r>
            <a:r>
              <a:rPr lang="en-US" sz="1800" dirty="0">
                <a:latin typeface="Arial" charset="0"/>
                <a:cs typeface="Arial" charset="0"/>
                <a:hlinkClick r:id="rId3"/>
              </a:rPr>
              <a:t>ngmu.ru</a:t>
            </a:r>
            <a:r>
              <a:rPr lang="ru-RU" sz="1800" dirty="0">
                <a:latin typeface="Arial" charset="0"/>
                <a:cs typeface="Arial" charset="0"/>
              </a:rPr>
              <a:t>  ( дата обращения : 18.04.2023). – Текст : электронный.</a:t>
            </a:r>
          </a:p>
          <a:p>
            <a:pPr eaLnBrk="1" hangingPunct="1">
              <a:defRPr/>
            </a:pPr>
            <a:endParaRPr lang="ru-RU" sz="1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Служим России! Служим Новосибирской области!</a:t>
            </a:r>
            <a:r>
              <a:rPr lang="ru-RU" sz="18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Законодательное собрание Новосибирской области: сайт</a:t>
            </a:r>
            <a:r>
              <a:rPr lang="ru-RU" sz="1800" dirty="0">
                <a:latin typeface="Arial" charset="0"/>
                <a:cs typeface="Arial" charset="0"/>
              </a:rPr>
              <a:t> . – Новосибирск, 2020. – </a:t>
            </a:r>
            <a:r>
              <a:rPr lang="en-US" sz="1800" dirty="0">
                <a:latin typeface="Arial" charset="0"/>
                <a:cs typeface="Arial" charset="0"/>
              </a:rPr>
              <a:t>URL</a:t>
            </a:r>
            <a:r>
              <a:rPr lang="ru-RU" sz="1800" dirty="0">
                <a:latin typeface="Arial" charset="0"/>
                <a:cs typeface="Arial" charset="0"/>
              </a:rPr>
              <a:t>: </a:t>
            </a:r>
            <a:r>
              <a:rPr lang="en-US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4"/>
              </a:rPr>
              <a:t>https://zsnso.ru/news/9867</a:t>
            </a:r>
            <a:r>
              <a:rPr lang="ru-RU" sz="1800" dirty="0">
                <a:latin typeface="Arial" charset="0"/>
                <a:cs typeface="Arial" charset="0"/>
              </a:rPr>
              <a:t> ( дата обращения : 24.04.2023). – Текст : электронный.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Заголовок 1">
            <a:extLst>
              <a:ext uri="{FF2B5EF4-FFF2-40B4-BE49-F238E27FC236}">
                <a16:creationId xmlns:a16="http://schemas.microsoft.com/office/drawing/2014/main" id="{C506107D-FC2A-3D0E-9CF5-A02409E8D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8367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Arial" pitchFamily="34" charset="0"/>
                <a:cs typeface="Arial" pitchFamily="34" charset="0"/>
              </a:rPr>
              <a:t>Список источников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C:\Users\user\Desktop\23324895.png">
            <a:extLst>
              <a:ext uri="{FF2B5EF4-FFF2-40B4-BE49-F238E27FC236}">
                <a16:creationId xmlns:a16="http://schemas.microsoft.com/office/drawing/2014/main" id="{9DE19770-CF04-83A3-31A2-5443E79027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0" t="19479" r="18192" b="6400"/>
          <a:stretch>
            <a:fillRect/>
          </a:stretch>
        </p:blipFill>
        <p:spPr>
          <a:xfrm>
            <a:off x="-26988" y="0"/>
            <a:ext cx="9170988" cy="6858000"/>
          </a:xfr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11FEE37-ECDD-A52C-CC70-87DD1EBC4AEF}"/>
              </a:ext>
            </a:extLst>
          </p:cNvPr>
          <p:cNvSpPr/>
          <p:nvPr/>
        </p:nvSpPr>
        <p:spPr>
          <a:xfrm>
            <a:off x="611560" y="1916832"/>
            <a:ext cx="7920880" cy="313932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66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Спасибо</a:t>
            </a:r>
          </a:p>
          <a:p>
            <a:pPr algn="ctr">
              <a:defRPr/>
            </a:pPr>
            <a:r>
              <a:rPr lang="ru-RU" sz="66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за </a:t>
            </a:r>
          </a:p>
          <a:p>
            <a:pPr algn="ctr">
              <a:defRPr/>
            </a:pPr>
            <a:r>
              <a:rPr lang="ru-RU" sz="66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Другая 9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0070C0"/>
      </a:hlink>
      <a:folHlink>
        <a:srgbClr val="D490C5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2649</TotalTime>
  <Words>2008</Words>
  <Application>Microsoft Office PowerPoint</Application>
  <PresentationFormat>Экран (4:3)</PresentationFormat>
  <Paragraphs>135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Открытая</vt:lpstr>
      <vt:lpstr>Презентация PowerPoint</vt:lpstr>
      <vt:lpstr>Презентация PowerPoint</vt:lpstr>
      <vt:lpstr>Презентация PowerPoint</vt:lpstr>
      <vt:lpstr>«Alma mater» </vt:lpstr>
      <vt:lpstr>Научные работы</vt:lpstr>
      <vt:lpstr>Профессиональная  деятельность</vt:lpstr>
      <vt:lpstr>Награды</vt:lpstr>
      <vt:lpstr>Изобретения</vt:lpstr>
      <vt:lpstr>Научная деятельность</vt:lpstr>
      <vt:lpstr>Издания из фонда библиотеки НГМУ</vt:lpstr>
      <vt:lpstr>Презентация PowerPoint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Публикации в журналах</vt:lpstr>
      <vt:lpstr>Презентация PowerPoint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Бондарева Зоя Геннадьевна</dc:title>
  <dc:creator>user</dc:creator>
  <cp:lastModifiedBy>user</cp:lastModifiedBy>
  <cp:revision>247</cp:revision>
  <dcterms:created xsi:type="dcterms:W3CDTF">2023-03-06T03:53:29Z</dcterms:created>
  <dcterms:modified xsi:type="dcterms:W3CDTF">2023-04-27T09:05:56Z</dcterms:modified>
</cp:coreProperties>
</file>