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63" r:id="rId4"/>
    <p:sldId id="261" r:id="rId5"/>
    <p:sldId id="262" r:id="rId6"/>
    <p:sldId id="260" r:id="rId7"/>
    <p:sldId id="259" r:id="rId8"/>
    <p:sldId id="272" r:id="rId9"/>
    <p:sldId id="264" r:id="rId10"/>
    <p:sldId id="269" r:id="rId11"/>
    <p:sldId id="267" r:id="rId12"/>
    <p:sldId id="268" r:id="rId13"/>
    <p:sldId id="270" r:id="rId14"/>
    <p:sldId id="271" r:id="rId15"/>
    <p:sldId id="266" r:id="rId16"/>
    <p:sldId id="265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C1306"/>
    <a:srgbClr val="CD5411"/>
    <a:srgbClr val="C04F10"/>
    <a:srgbClr val="AD470F"/>
    <a:srgbClr val="B54A0F"/>
    <a:srgbClr val="6B2C09"/>
    <a:srgbClr val="86380C"/>
    <a:srgbClr val="F731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ый треугольник 1">
            <a:extLst>
              <a:ext uri="{FF2B5EF4-FFF2-40B4-BE49-F238E27FC236}">
                <a16:creationId xmlns:a16="http://schemas.microsoft.com/office/drawing/2014/main" id="{B5C5C69D-0403-52DC-F93D-612BEAAB60BA}"/>
              </a:ext>
            </a:extLst>
          </p:cNvPr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Группа 15">
            <a:extLst>
              <a:ext uri="{FF2B5EF4-FFF2-40B4-BE49-F238E27FC236}">
                <a16:creationId xmlns:a16="http://schemas.microsoft.com/office/drawing/2014/main" id="{7CE29EBD-CA00-93E2-0774-3670B8B1A9B3}"/>
              </a:ext>
            </a:extLst>
          </p:cNvPr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4" name="Полилиния 16">
              <a:extLst>
                <a:ext uri="{FF2B5EF4-FFF2-40B4-BE49-F238E27FC236}">
                  <a16:creationId xmlns:a16="http://schemas.microsoft.com/office/drawing/2014/main" id="{0C540C49-EDB1-4C22-EE0B-2168B16CC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5" name="Полилиния 18">
              <a:extLst>
                <a:ext uri="{FF2B5EF4-FFF2-40B4-BE49-F238E27FC236}">
                  <a16:creationId xmlns:a16="http://schemas.microsoft.com/office/drawing/2014/main" id="{7DCF804D-292E-DCCF-7BD0-9185CD85016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6" name="Полилиния 19">
              <a:extLst>
                <a:ext uri="{FF2B5EF4-FFF2-40B4-BE49-F238E27FC236}">
                  <a16:creationId xmlns:a16="http://schemas.microsoft.com/office/drawing/2014/main" id="{A3D8A955-3475-2EDA-A032-DCB915231B4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7" name="Прямая соединительная линия 6">
              <a:extLst>
                <a:ext uri="{FF2B5EF4-FFF2-40B4-BE49-F238E27FC236}">
                  <a16:creationId xmlns:a16="http://schemas.microsoft.com/office/drawing/2014/main" id="{520AF69B-05C1-F456-5E6C-2D3DE4A9AE93}"/>
                </a:ext>
              </a:extLst>
            </p:cNvPr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8" name="Дата 29">
            <a:extLst>
              <a:ext uri="{FF2B5EF4-FFF2-40B4-BE49-F238E27FC236}">
                <a16:creationId xmlns:a16="http://schemas.microsoft.com/office/drawing/2014/main" id="{A953483B-5A38-3381-C90B-B3CBB3B34D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A9286675-C002-4D36-A080-41A3F7532C49}" type="datetimeFigureOut">
              <a:rPr lang="ru-RU"/>
              <a:pPr>
                <a:defRPr/>
              </a:pPr>
              <a:t>17.02.2023</a:t>
            </a:fld>
            <a:endParaRPr lang="ru-RU"/>
          </a:p>
        </p:txBody>
      </p:sp>
      <p:sp>
        <p:nvSpPr>
          <p:cNvPr id="10" name="Нижний колонтитул 18">
            <a:extLst>
              <a:ext uri="{FF2B5EF4-FFF2-40B4-BE49-F238E27FC236}">
                <a16:creationId xmlns:a16="http://schemas.microsoft.com/office/drawing/2014/main" id="{2701EFB4-0910-5165-DD39-7119ABB3B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26">
            <a:extLst>
              <a:ext uri="{FF2B5EF4-FFF2-40B4-BE49-F238E27FC236}">
                <a16:creationId xmlns:a16="http://schemas.microsoft.com/office/drawing/2014/main" id="{8C593CC1-00DC-A61D-4ECD-EF2139187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66C1924-5543-4BDF-AC9B-1E50930922E3}" type="slidenum">
              <a:rPr lang="ru-RU" altLang="ro-RO"/>
              <a:pPr/>
              <a:t>‹#›</a:t>
            </a:fld>
            <a:endParaRPr lang="ru-RU" altLang="ro-RO"/>
          </a:p>
        </p:txBody>
      </p:sp>
    </p:spTree>
    <p:extLst>
      <p:ext uri="{BB962C8B-B14F-4D97-AF65-F5344CB8AC3E}">
        <p14:creationId xmlns:p14="http://schemas.microsoft.com/office/powerpoint/2010/main" val="3257939178"/>
      </p:ext>
    </p:extLst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" name="Дата 9">
            <a:extLst>
              <a:ext uri="{FF2B5EF4-FFF2-40B4-BE49-F238E27FC236}">
                <a16:creationId xmlns:a16="http://schemas.microsoft.com/office/drawing/2014/main" id="{C591CF8C-9828-B2FF-8BA5-10A7A6C764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52264-95E9-4248-B673-C071CB36FBDF}" type="datetimeFigureOut">
              <a:rPr lang="ru-RU"/>
              <a:pPr>
                <a:defRPr/>
              </a:pPr>
              <a:t>17.02.2023</a:t>
            </a:fld>
            <a:endParaRPr lang="ru-RU"/>
          </a:p>
        </p:txBody>
      </p:sp>
      <p:sp>
        <p:nvSpPr>
          <p:cNvPr id="4" name="Нижний колонтитул 21">
            <a:extLst>
              <a:ext uri="{FF2B5EF4-FFF2-40B4-BE49-F238E27FC236}">
                <a16:creationId xmlns:a16="http://schemas.microsoft.com/office/drawing/2014/main" id="{A7385DDA-5547-1B5B-A3CF-E8F7B3BB9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>
            <a:extLst>
              <a:ext uri="{FF2B5EF4-FFF2-40B4-BE49-F238E27FC236}">
                <a16:creationId xmlns:a16="http://schemas.microsoft.com/office/drawing/2014/main" id="{5E352CD9-632D-4D4D-5907-BE6EB9099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4A3A4D-8462-43AE-B588-11A6A5597959}" type="slidenum">
              <a:rPr lang="ru-RU" altLang="ro-RO"/>
              <a:pPr/>
              <a:t>‹#›</a:t>
            </a:fld>
            <a:endParaRPr lang="ru-RU" altLang="ro-RO"/>
          </a:p>
        </p:txBody>
      </p:sp>
    </p:spTree>
    <p:extLst>
      <p:ext uri="{BB962C8B-B14F-4D97-AF65-F5344CB8AC3E}">
        <p14:creationId xmlns:p14="http://schemas.microsoft.com/office/powerpoint/2010/main" val="367201335"/>
      </p:ext>
    </p:extLst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10">
            <a:extLst>
              <a:ext uri="{FF2B5EF4-FFF2-40B4-BE49-F238E27FC236}">
                <a16:creationId xmlns:a16="http://schemas.microsoft.com/office/drawing/2014/main" id="{2F79DC53-91CB-43CC-3A66-884A5B47C2B8}"/>
              </a:ext>
            </a:extLst>
          </p:cNvPr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Нашивка 15">
            <a:extLst>
              <a:ext uri="{FF2B5EF4-FFF2-40B4-BE49-F238E27FC236}">
                <a16:creationId xmlns:a16="http://schemas.microsoft.com/office/drawing/2014/main" id="{C1A60B6C-2239-2946-7957-02892B4B9FB4}"/>
              </a:ext>
            </a:extLst>
          </p:cNvPr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Дата 3">
            <a:extLst>
              <a:ext uri="{FF2B5EF4-FFF2-40B4-BE49-F238E27FC236}">
                <a16:creationId xmlns:a16="http://schemas.microsoft.com/office/drawing/2014/main" id="{AE8663DC-3B9A-5816-EDB0-32BE200F7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5B40B4F-69B3-48C9-9553-B7F947F9D4A4}" type="datetimeFigureOut">
              <a:rPr lang="ru-RU"/>
              <a:pPr>
                <a:defRPr/>
              </a:pPr>
              <a:t>17.02.2023</a:t>
            </a:fld>
            <a:endParaRPr lang="ru-RU"/>
          </a:p>
        </p:txBody>
      </p:sp>
      <p:sp>
        <p:nvSpPr>
          <p:cNvPr id="7" name="Нижний колонтитул 4">
            <a:extLst>
              <a:ext uri="{FF2B5EF4-FFF2-40B4-BE49-F238E27FC236}">
                <a16:creationId xmlns:a16="http://schemas.microsoft.com/office/drawing/2014/main" id="{3BC9FBC2-FC76-3429-FCBC-FBE99EF9ED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>
            <a:extLst>
              <a:ext uri="{FF2B5EF4-FFF2-40B4-BE49-F238E27FC236}">
                <a16:creationId xmlns:a16="http://schemas.microsoft.com/office/drawing/2014/main" id="{54177E00-F55D-9806-7CA3-4234DE3B3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6968E2-7422-4491-92BC-0D0F9152B5D2}" type="slidenum">
              <a:rPr lang="ru-RU" altLang="ro-RO"/>
              <a:pPr/>
              <a:t>‹#›</a:t>
            </a:fld>
            <a:endParaRPr lang="ru-RU" altLang="ro-RO"/>
          </a:p>
        </p:txBody>
      </p:sp>
    </p:spTree>
    <p:extLst>
      <p:ext uri="{BB962C8B-B14F-4D97-AF65-F5344CB8AC3E}">
        <p14:creationId xmlns:p14="http://schemas.microsoft.com/office/powerpoint/2010/main" val="6103128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" name="Дата 4">
            <a:extLst>
              <a:ext uri="{FF2B5EF4-FFF2-40B4-BE49-F238E27FC236}">
                <a16:creationId xmlns:a16="http://schemas.microsoft.com/office/drawing/2014/main" id="{7CFA7407-0010-6E81-DA28-0E76FC371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2488A9A-A194-4CF4-836F-94C6F8E36CE4}" type="datetimeFigureOut">
              <a:rPr lang="ru-RU"/>
              <a:pPr>
                <a:defRPr/>
              </a:pPr>
              <a:t>17.02.2023</a:t>
            </a:fld>
            <a:endParaRPr lang="ru-RU"/>
          </a:p>
        </p:txBody>
      </p:sp>
      <p:sp>
        <p:nvSpPr>
          <p:cNvPr id="5" name="Нижний колонтитул 5">
            <a:extLst>
              <a:ext uri="{FF2B5EF4-FFF2-40B4-BE49-F238E27FC236}">
                <a16:creationId xmlns:a16="http://schemas.microsoft.com/office/drawing/2014/main" id="{9A9DC7FD-67BA-5C6D-6B68-2AE733FB3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6">
            <a:extLst>
              <a:ext uri="{FF2B5EF4-FFF2-40B4-BE49-F238E27FC236}">
                <a16:creationId xmlns:a16="http://schemas.microsoft.com/office/drawing/2014/main" id="{E1A12893-C56C-76DC-9BFF-11D567A56F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2F1865-7F92-49C5-A19F-A27C7BF97DA9}" type="slidenum">
              <a:rPr lang="ru-RU" altLang="ro-RO"/>
              <a:pPr/>
              <a:t>‹#›</a:t>
            </a:fld>
            <a:endParaRPr lang="ru-RU" altLang="ro-RO"/>
          </a:p>
        </p:txBody>
      </p:sp>
    </p:spTree>
    <p:extLst>
      <p:ext uri="{BB962C8B-B14F-4D97-AF65-F5344CB8AC3E}">
        <p14:creationId xmlns:p14="http://schemas.microsoft.com/office/powerpoint/2010/main" val="6625496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75B4126-E55E-01FA-7B40-53288722B4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E5833B6-D733-46AB-824E-159AD354E920}" type="datetimeFigureOut">
              <a:rPr lang="ru-RU"/>
              <a:pPr>
                <a:defRPr/>
              </a:pPr>
              <a:t>17.02.2023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94A60CC-7890-F2A5-DB2D-6201E8CF6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D24ED25-6C17-3F2A-CDB0-79D0356C8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554281-58D5-4CEE-8488-F1EEE05942BF}" type="slidenum">
              <a:rPr lang="ru-RU" altLang="ro-RO"/>
              <a:pPr/>
              <a:t>‹#›</a:t>
            </a:fld>
            <a:endParaRPr lang="ru-RU" altLang="ro-RO"/>
          </a:p>
        </p:txBody>
      </p:sp>
    </p:spTree>
    <p:extLst>
      <p:ext uri="{BB962C8B-B14F-4D97-AF65-F5344CB8AC3E}">
        <p14:creationId xmlns:p14="http://schemas.microsoft.com/office/powerpoint/2010/main" val="28361545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" name="Дата 2">
            <a:extLst>
              <a:ext uri="{FF2B5EF4-FFF2-40B4-BE49-F238E27FC236}">
                <a16:creationId xmlns:a16="http://schemas.microsoft.com/office/drawing/2014/main" id="{D6DA83CC-71F0-DDDA-D4C8-3BB016022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54C59D8-3EAD-486A-B15D-451F990DD935}" type="datetimeFigureOut">
              <a:rPr lang="ru-RU"/>
              <a:pPr>
                <a:defRPr/>
              </a:pPr>
              <a:t>17.02.2023</a:t>
            </a:fld>
            <a:endParaRPr lang="ru-RU"/>
          </a:p>
        </p:txBody>
      </p:sp>
      <p:sp>
        <p:nvSpPr>
          <p:cNvPr id="3" name="Нижний колонтитул 3">
            <a:extLst>
              <a:ext uri="{FF2B5EF4-FFF2-40B4-BE49-F238E27FC236}">
                <a16:creationId xmlns:a16="http://schemas.microsoft.com/office/drawing/2014/main" id="{22B91DD5-831D-7DF0-B49F-EF1B7DF95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4">
            <a:extLst>
              <a:ext uri="{FF2B5EF4-FFF2-40B4-BE49-F238E27FC236}">
                <a16:creationId xmlns:a16="http://schemas.microsoft.com/office/drawing/2014/main" id="{E2E04280-C006-B802-5C21-25DFDEDF1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42AD6B-C054-45A1-8CD7-7158FA3C6760}" type="slidenum">
              <a:rPr lang="ru-RU" altLang="ro-RO"/>
              <a:pPr/>
              <a:t>‹#›</a:t>
            </a:fld>
            <a:endParaRPr lang="ru-RU" altLang="ro-RO"/>
          </a:p>
        </p:txBody>
      </p:sp>
    </p:spTree>
    <p:extLst>
      <p:ext uri="{BB962C8B-B14F-4D97-AF65-F5344CB8AC3E}">
        <p14:creationId xmlns:p14="http://schemas.microsoft.com/office/powerpoint/2010/main" val="5432131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>
            <a:extLst>
              <a:ext uri="{FF2B5EF4-FFF2-40B4-BE49-F238E27FC236}">
                <a16:creationId xmlns:a16="http://schemas.microsoft.com/office/drawing/2014/main" id="{501C74F7-CB54-A7BA-D339-4E3A1283C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497F4-B2A6-447E-BAC6-0BE8108B0E81}" type="datetimeFigureOut">
              <a:rPr lang="ru-RU"/>
              <a:pPr>
                <a:defRPr/>
              </a:pPr>
              <a:t>17.02.2023</a:t>
            </a:fld>
            <a:endParaRPr lang="ru-RU"/>
          </a:p>
        </p:txBody>
      </p:sp>
      <p:sp>
        <p:nvSpPr>
          <p:cNvPr id="3" name="Нижний колонтитул 21">
            <a:extLst>
              <a:ext uri="{FF2B5EF4-FFF2-40B4-BE49-F238E27FC236}">
                <a16:creationId xmlns:a16="http://schemas.microsoft.com/office/drawing/2014/main" id="{B8DA2591-6C57-0409-8F26-BC8F270C5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>
            <a:extLst>
              <a:ext uri="{FF2B5EF4-FFF2-40B4-BE49-F238E27FC236}">
                <a16:creationId xmlns:a16="http://schemas.microsoft.com/office/drawing/2014/main" id="{2859239B-07F2-AF9E-FE53-75D3C30E3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A77FBF-4859-4AB4-8775-8CDA3957FC5C}" type="slidenum">
              <a:rPr lang="ru-RU" altLang="ro-RO"/>
              <a:pPr/>
              <a:t>‹#›</a:t>
            </a:fld>
            <a:endParaRPr lang="ru-RU" altLang="ro-RO"/>
          </a:p>
        </p:txBody>
      </p:sp>
    </p:spTree>
    <p:extLst>
      <p:ext uri="{BB962C8B-B14F-4D97-AF65-F5344CB8AC3E}">
        <p14:creationId xmlns:p14="http://schemas.microsoft.com/office/powerpoint/2010/main" val="3133650477"/>
      </p:ext>
    </p:extLst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085A6A1-547A-E2FE-990B-DA8290E09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3A2A959-0D18-486B-AE90-6A399D535BBB}" type="datetimeFigureOut">
              <a:rPr lang="ru-RU"/>
              <a:pPr>
                <a:defRPr/>
              </a:pPr>
              <a:t>17.02.2023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EBFD97B-01F3-B2C5-DD98-9A8A4DEA3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4CF63FE-F8D3-C40A-07AF-98383EF9A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49CDDC-1C67-43E3-B510-91BBCEBCC4BF}" type="slidenum">
              <a:rPr lang="ru-RU" altLang="ro-RO"/>
              <a:pPr/>
              <a:t>‹#›</a:t>
            </a:fld>
            <a:endParaRPr lang="ru-RU" altLang="ro-RO"/>
          </a:p>
        </p:txBody>
      </p:sp>
    </p:spTree>
    <p:extLst>
      <p:ext uri="{BB962C8B-B14F-4D97-AF65-F5344CB8AC3E}">
        <p14:creationId xmlns:p14="http://schemas.microsoft.com/office/powerpoint/2010/main" val="3190517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10">
            <a:extLst>
              <a:ext uri="{FF2B5EF4-FFF2-40B4-BE49-F238E27FC236}">
                <a16:creationId xmlns:a16="http://schemas.microsoft.com/office/drawing/2014/main" id="{A84934E1-BCA4-014F-2E74-72CB54DF6E76}"/>
              </a:ext>
            </a:extLst>
          </p:cNvPr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Полилиния 15">
            <a:extLst>
              <a:ext uri="{FF2B5EF4-FFF2-40B4-BE49-F238E27FC236}">
                <a16:creationId xmlns:a16="http://schemas.microsoft.com/office/drawing/2014/main" id="{6620ABEF-DE22-41FB-6F86-26C0224FAC44}"/>
              </a:ext>
            </a:extLst>
          </p:cNvPr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рямоугольный треугольник 6">
            <a:extLst>
              <a:ext uri="{FF2B5EF4-FFF2-40B4-BE49-F238E27FC236}">
                <a16:creationId xmlns:a16="http://schemas.microsoft.com/office/drawing/2014/main" id="{8778248A-E30C-4403-6A74-BA54EEE40DAA}"/>
              </a:ext>
            </a:extLst>
          </p:cNvPr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4D875910-9001-A22C-4E1F-DE4EBBF0493E}"/>
              </a:ext>
            </a:extLst>
          </p:cNvPr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Нашивка 19">
            <a:extLst>
              <a:ext uri="{FF2B5EF4-FFF2-40B4-BE49-F238E27FC236}">
                <a16:creationId xmlns:a16="http://schemas.microsoft.com/office/drawing/2014/main" id="{7F05020E-DF6C-3EDC-FA1F-6DAA0FAEBEC0}"/>
              </a:ext>
            </a:extLst>
          </p:cNvPr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Нашивка 20">
            <a:extLst>
              <a:ext uri="{FF2B5EF4-FFF2-40B4-BE49-F238E27FC236}">
                <a16:creationId xmlns:a16="http://schemas.microsoft.com/office/drawing/2014/main" id="{DA3B51F7-C029-C0B1-FAF3-426D302339CA}"/>
              </a:ext>
            </a:extLst>
          </p:cNvPr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1" name="Дата 4">
            <a:extLst>
              <a:ext uri="{FF2B5EF4-FFF2-40B4-BE49-F238E27FC236}">
                <a16:creationId xmlns:a16="http://schemas.microsoft.com/office/drawing/2014/main" id="{3F8C7851-8BEA-B997-AABE-DC01E2636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14781C6B-2A47-4B6E-A338-A99E994D6177}" type="datetimeFigureOut">
              <a:rPr lang="ru-RU"/>
              <a:pPr>
                <a:defRPr/>
              </a:pPr>
              <a:t>17.02.2023</a:t>
            </a:fld>
            <a:endParaRPr lang="ru-RU"/>
          </a:p>
        </p:txBody>
      </p:sp>
      <p:sp>
        <p:nvSpPr>
          <p:cNvPr id="12" name="Нижний колонтитул 5">
            <a:extLst>
              <a:ext uri="{FF2B5EF4-FFF2-40B4-BE49-F238E27FC236}">
                <a16:creationId xmlns:a16="http://schemas.microsoft.com/office/drawing/2014/main" id="{10CFE42A-2433-FE9D-7C36-D11FE47F2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6">
            <a:extLst>
              <a:ext uri="{FF2B5EF4-FFF2-40B4-BE49-F238E27FC236}">
                <a16:creationId xmlns:a16="http://schemas.microsoft.com/office/drawing/2014/main" id="{58287186-66AF-1693-67B1-BF21DA615F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93349D-1303-4E57-BD74-7D3964524C8F}" type="slidenum">
              <a:rPr lang="ru-RU" altLang="ro-RO"/>
              <a:pPr/>
              <a:t>‹#›</a:t>
            </a:fld>
            <a:endParaRPr lang="ru-RU" altLang="ro-RO"/>
          </a:p>
        </p:txBody>
      </p:sp>
    </p:spTree>
    <p:extLst>
      <p:ext uri="{BB962C8B-B14F-4D97-AF65-F5344CB8AC3E}">
        <p14:creationId xmlns:p14="http://schemas.microsoft.com/office/powerpoint/2010/main" val="22692883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1F4E12D1-0BCC-04E8-E985-300CD11D56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FE388-8632-4372-88CE-77AE8B50044B}" type="datetimeFigureOut">
              <a:rPr lang="ru-RU"/>
              <a:pPr>
                <a:defRPr/>
              </a:pPr>
              <a:t>17.02.2023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1E57D504-94C4-41DA-209A-5AE55A115B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0B28D13D-1C27-4BA4-6350-64BD4C32E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14CFF6-1EBB-4A17-BCA8-C9244D9414A9}" type="slidenum">
              <a:rPr lang="ru-RU" altLang="ro-RO"/>
              <a:pPr/>
              <a:t>‹#›</a:t>
            </a:fld>
            <a:endParaRPr lang="ru-RU" altLang="ro-RO"/>
          </a:p>
        </p:txBody>
      </p:sp>
    </p:spTree>
    <p:extLst>
      <p:ext uri="{BB962C8B-B14F-4D97-AF65-F5344CB8AC3E}">
        <p14:creationId xmlns:p14="http://schemas.microsoft.com/office/powerpoint/2010/main" val="761784468"/>
      </p:ext>
    </p:extLst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83F13C80-EAEB-B7BF-4216-0069D2CF5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C1E3B-25EE-4A48-8482-0115FD960763}" type="datetimeFigureOut">
              <a:rPr lang="ru-RU"/>
              <a:pPr>
                <a:defRPr/>
              </a:pPr>
              <a:t>17.02.2023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23BF7C65-8993-A864-F7C2-B12F02D3A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3B3A9255-9423-E87D-EB6E-DC180E9CF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0D5796-0FD8-4A30-AA61-8A9FFAC64949}" type="slidenum">
              <a:rPr lang="ru-RU" altLang="ro-RO"/>
              <a:pPr/>
              <a:t>‹#›</a:t>
            </a:fld>
            <a:endParaRPr lang="ru-RU" altLang="ro-RO"/>
          </a:p>
        </p:txBody>
      </p:sp>
    </p:spTree>
    <p:extLst>
      <p:ext uri="{BB962C8B-B14F-4D97-AF65-F5344CB8AC3E}">
        <p14:creationId xmlns:p14="http://schemas.microsoft.com/office/powerpoint/2010/main" val="772895631"/>
      </p:ext>
    </p:extLst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>
            <a:extLst>
              <a:ext uri="{FF2B5EF4-FFF2-40B4-BE49-F238E27FC236}">
                <a16:creationId xmlns:a16="http://schemas.microsoft.com/office/drawing/2014/main" id="{CD93A345-00E8-B9D6-E435-3DFAA0663702}"/>
              </a:ext>
            </a:extLst>
          </p:cNvPr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олилиния 11">
            <a:extLst>
              <a:ext uri="{FF2B5EF4-FFF2-40B4-BE49-F238E27FC236}">
                <a16:creationId xmlns:a16="http://schemas.microsoft.com/office/drawing/2014/main" id="{62AC1050-BB53-846E-854B-94B6F973BF9E}"/>
              </a:ext>
            </a:extLst>
          </p:cNvPr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Прямоугольный треугольник 13">
            <a:extLst>
              <a:ext uri="{FF2B5EF4-FFF2-40B4-BE49-F238E27FC236}">
                <a16:creationId xmlns:a16="http://schemas.microsoft.com/office/drawing/2014/main" id="{4629768D-0CF1-0432-D7C0-F106F1DACE29}"/>
              </a:ext>
            </a:extLst>
          </p:cNvPr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FD5CF1B9-9DDB-FACD-0CEC-18C87847D04B}"/>
              </a:ext>
            </a:extLst>
          </p:cNvPr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1A43A54C-6108-4AFC-F9FA-E328026537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33" name="Текст 29">
            <a:extLst>
              <a:ext uri="{FF2B5EF4-FFF2-40B4-BE49-F238E27FC236}">
                <a16:creationId xmlns:a16="http://schemas.microsoft.com/office/drawing/2014/main" id="{C831C61C-F3C8-4807-B12D-AAEDFB7A3DC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o-RO"/>
              <a:t>Образец текста</a:t>
            </a:r>
          </a:p>
          <a:p>
            <a:pPr lvl="1"/>
            <a:r>
              <a:rPr lang="ru-RU" altLang="ro-RO"/>
              <a:t>Второй уровень</a:t>
            </a:r>
          </a:p>
          <a:p>
            <a:pPr lvl="2"/>
            <a:r>
              <a:rPr lang="ru-RU" altLang="ro-RO"/>
              <a:t>Третий уровень</a:t>
            </a:r>
          </a:p>
          <a:p>
            <a:pPr lvl="3"/>
            <a:r>
              <a:rPr lang="ru-RU" altLang="ro-RO"/>
              <a:t>Четвертый уровень</a:t>
            </a:r>
          </a:p>
          <a:p>
            <a:pPr lvl="4"/>
            <a:r>
              <a:rPr lang="ru-RU" altLang="ro-RO"/>
              <a:t>Пятый уровень</a:t>
            </a:r>
            <a:endParaRPr lang="en-US" altLang="ro-RO"/>
          </a:p>
        </p:txBody>
      </p:sp>
      <p:sp>
        <p:nvSpPr>
          <p:cNvPr id="10" name="Дата 9">
            <a:extLst>
              <a:ext uri="{FF2B5EF4-FFF2-40B4-BE49-F238E27FC236}">
                <a16:creationId xmlns:a16="http://schemas.microsoft.com/office/drawing/2014/main" id="{3DDA5EE5-C19C-2983-EAF8-3EC0077C78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EB973286-881B-4864-A78C-58E871C6F7D3}" type="datetimeFigureOut">
              <a:rPr lang="ru-RU"/>
              <a:pPr>
                <a:defRPr/>
              </a:pPr>
              <a:t>17.02.2023</a:t>
            </a:fld>
            <a:endParaRPr lang="ru-RU"/>
          </a:p>
        </p:txBody>
      </p:sp>
      <p:sp>
        <p:nvSpPr>
          <p:cNvPr id="22" name="Нижний колонтитул 21">
            <a:extLst>
              <a:ext uri="{FF2B5EF4-FFF2-40B4-BE49-F238E27FC236}">
                <a16:creationId xmlns:a16="http://schemas.microsoft.com/office/drawing/2014/main" id="{8A029B20-9C24-CDD1-7007-BD72A282E3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>
            <a:extLst>
              <a:ext uri="{FF2B5EF4-FFF2-40B4-BE49-F238E27FC236}">
                <a16:creationId xmlns:a16="http://schemas.microsoft.com/office/drawing/2014/main" id="{8912AC00-4BE3-3D9E-A86C-D8E3D85584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Lucida Sans Unicode" panose="020B0602030504020204" pitchFamily="34" charset="0"/>
              </a:defRPr>
            </a:lvl1pPr>
          </a:lstStyle>
          <a:p>
            <a:fld id="{804E8DD4-9F97-42C9-8326-C3115DD35272}" type="slidenum">
              <a:rPr lang="ru-RU" altLang="ro-RO"/>
              <a:pPr/>
              <a:t>‹#›</a:t>
            </a:fld>
            <a:endParaRPr lang="ru-RU" alt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5" r:id="rId1"/>
    <p:sldLayoutId id="2147483871" r:id="rId2"/>
    <p:sldLayoutId id="2147483876" r:id="rId3"/>
    <p:sldLayoutId id="2147483877" r:id="rId4"/>
    <p:sldLayoutId id="2147483878" r:id="rId5"/>
    <p:sldLayoutId id="2147483879" r:id="rId6"/>
    <p:sldLayoutId id="2147483872" r:id="rId7"/>
    <p:sldLayoutId id="2147483880" r:id="rId8"/>
    <p:sldLayoutId id="2147483881" r:id="rId9"/>
    <p:sldLayoutId id="2147483873" r:id="rId10"/>
    <p:sldLayoutId id="2147483874" r:id="rId11"/>
  </p:sldLayoutIdLst>
  <p:transition>
    <p:wedg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anose="05040102010807070707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anose="05020102010507070707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ngmu.ru/department/2643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3C5EA4-14A8-AF5E-0621-9F6FF2AAA6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3848" y="2204864"/>
            <a:ext cx="5254352" cy="187220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err="1">
                <a:solidFill>
                  <a:srgbClr val="8C1306"/>
                </a:solidFill>
                <a:latin typeface="Arial Black" pitchFamily="34" charset="0"/>
              </a:rPr>
              <a:t>Сухенко</a:t>
            </a:r>
            <a:r>
              <a:rPr lang="ru-RU" dirty="0">
                <a:solidFill>
                  <a:srgbClr val="8C1306"/>
                </a:solidFill>
                <a:latin typeface="Arial Black" pitchFamily="34" charset="0"/>
              </a:rPr>
              <a:t> Фёдор Терентьевич</a:t>
            </a:r>
            <a:br>
              <a:rPr lang="ru-RU" dirty="0">
                <a:solidFill>
                  <a:srgbClr val="8C1306"/>
                </a:solidFill>
                <a:latin typeface="Arial Black" pitchFamily="34" charset="0"/>
              </a:rPr>
            </a:br>
            <a:r>
              <a:rPr lang="ru-RU" sz="4000" dirty="0">
                <a:solidFill>
                  <a:srgbClr val="8C1306"/>
                </a:solidFill>
                <a:latin typeface="Arial Black" pitchFamily="34" charset="0"/>
              </a:rPr>
              <a:t>(1898-1988)</a:t>
            </a:r>
            <a:endParaRPr lang="ru-RU" dirty="0">
              <a:solidFill>
                <a:srgbClr val="8C1306"/>
              </a:solidFill>
              <a:latin typeface="Arial Black" pitchFamily="34" charset="0"/>
            </a:endParaRPr>
          </a:p>
        </p:txBody>
      </p:sp>
      <p:sp>
        <p:nvSpPr>
          <p:cNvPr id="9219" name="Подзаголовок 2">
            <a:extLst>
              <a:ext uri="{FF2B5EF4-FFF2-40B4-BE49-F238E27FC236}">
                <a16:creationId xmlns:a16="http://schemas.microsoft.com/office/drawing/2014/main" id="{93E4795C-EDE3-470C-90AD-EAFF90D824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67175" y="4149725"/>
            <a:ext cx="4391025" cy="609600"/>
          </a:xfrm>
        </p:spPr>
        <p:txBody>
          <a:bodyPr/>
          <a:lstStyle/>
          <a:p>
            <a:pPr marR="0" eaLnBrk="1" hangingPunct="1"/>
            <a:r>
              <a:rPr lang="ru-RU" altLang="ro-RO" b="1">
                <a:solidFill>
                  <a:srgbClr val="F731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125 лет со дня рождения</a:t>
            </a:r>
          </a:p>
        </p:txBody>
      </p:sp>
      <p:pic>
        <p:nvPicPr>
          <p:cNvPr id="9220" name="Picture 3" descr="C:\Users\user\Desktop\Suhenko.jpg">
            <a:extLst>
              <a:ext uri="{FF2B5EF4-FFF2-40B4-BE49-F238E27FC236}">
                <a16:creationId xmlns:a16="http://schemas.microsoft.com/office/drawing/2014/main" id="{F336ADFB-998F-6719-B08C-6137D7E9D5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15" t="8076" r="21429" b="33192"/>
          <a:stretch>
            <a:fillRect/>
          </a:stretch>
        </p:blipFill>
        <p:spPr bwMode="auto">
          <a:xfrm>
            <a:off x="611188" y="1916113"/>
            <a:ext cx="2592387" cy="3848100"/>
          </a:xfrm>
          <a:prstGeom prst="rect">
            <a:avLst/>
          </a:prstGeom>
          <a:noFill/>
          <a:ln w="76200">
            <a:solidFill>
              <a:srgbClr val="8C130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1" name="TextBox 5">
            <a:extLst>
              <a:ext uri="{FF2B5EF4-FFF2-40B4-BE49-F238E27FC236}">
                <a16:creationId xmlns:a16="http://schemas.microsoft.com/office/drawing/2014/main" id="{2CA3885D-F286-88A4-9196-803A7CAC94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62338" y="6092825"/>
            <a:ext cx="2219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o-RO"/>
              <a:t>Новосибирск, 2023</a:t>
            </a:r>
          </a:p>
        </p:txBody>
      </p:sp>
      <p:sp>
        <p:nvSpPr>
          <p:cNvPr id="9222" name="TextBox 6">
            <a:extLst>
              <a:ext uri="{FF2B5EF4-FFF2-40B4-BE49-F238E27FC236}">
                <a16:creationId xmlns:a16="http://schemas.microsoft.com/office/drawing/2014/main" id="{38AA6D95-4F93-3BDB-06A0-D987F2B20A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9275" y="188913"/>
            <a:ext cx="804545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ru-RU" altLang="ro-RO"/>
              <a:t>Федеральное государственное бюджетное образовательное учреждение</a:t>
            </a:r>
            <a:endParaRPr lang="ru-RU" altLang="ro-RO" sz="800"/>
          </a:p>
          <a:p>
            <a:pPr algn="ctr"/>
            <a:r>
              <a:rPr lang="ru-RU" altLang="ro-RO"/>
              <a:t>Высшего образования</a:t>
            </a:r>
            <a:endParaRPr lang="ru-RU" altLang="ro-RO" sz="800"/>
          </a:p>
          <a:p>
            <a:pPr algn="ctr"/>
            <a:r>
              <a:rPr lang="ru-RU" altLang="ro-RO"/>
              <a:t>«Новосибирский государственный медицинский университет»</a:t>
            </a:r>
            <a:endParaRPr lang="ru-RU" altLang="ro-RO" sz="800"/>
          </a:p>
          <a:p>
            <a:pPr algn="ctr"/>
            <a:r>
              <a:rPr lang="ru-RU" altLang="ro-RO"/>
              <a:t>Министерства здравоохранения Российской Федерации</a:t>
            </a:r>
            <a:endParaRPr lang="ru-RU" altLang="ro-RO" sz="800"/>
          </a:p>
          <a:p>
            <a:pPr algn="ctr"/>
            <a:r>
              <a:rPr lang="ru-RU" altLang="ro-RO"/>
              <a:t>(ФГБОУ ВО НГМУ Минздрава России)</a:t>
            </a:r>
          </a:p>
        </p:txBody>
      </p:sp>
    </p:spTree>
  </p:cSld>
  <p:clrMapOvr>
    <a:masterClrMapping/>
  </p:clrMapOvr>
  <p:transition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Содержимое 1">
            <a:extLst>
              <a:ext uri="{FF2B5EF4-FFF2-40B4-BE49-F238E27FC236}">
                <a16:creationId xmlns:a16="http://schemas.microsoft.com/office/drawing/2014/main" id="{94D536E0-36F3-0112-2613-F4F8F9184E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68413"/>
            <a:ext cx="9144000" cy="4525962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</a:pPr>
            <a:r>
              <a:rPr lang="ru-RU" altLang="ro-RO" sz="2400">
                <a:latin typeface="Arial" panose="020B0604020202020204" pitchFamily="34" charset="0"/>
                <a:cs typeface="Arial" panose="020B0604020202020204" pitchFamily="34" charset="0"/>
              </a:rPr>
              <a:t>Родился 19 февраля 1898 года в с. Лихолеты (Украина, Ирклиевская волость, Золотоношский уезд, </a:t>
            </a:r>
          </a:p>
          <a:p>
            <a:pPr algn="ctr" eaLnBrk="1" hangingPunct="1">
              <a:lnSpc>
                <a:spcPct val="150000"/>
              </a:lnSpc>
              <a:buFont typeface="Wingdings 3" panose="05040102010807070707" pitchFamily="18" charset="2"/>
              <a:buNone/>
            </a:pPr>
            <a:r>
              <a:rPr lang="ru-RU" altLang="ro-RO" sz="2400">
                <a:latin typeface="Arial" panose="020B0604020202020204" pitchFamily="34" charset="0"/>
                <a:cs typeface="Arial" panose="020B0604020202020204" pitchFamily="34" charset="0"/>
              </a:rPr>
              <a:t>Полтавская губерния).</a:t>
            </a:r>
          </a:p>
          <a:p>
            <a:pPr algn="ctr" eaLnBrk="1" hangingPunct="1">
              <a:lnSpc>
                <a:spcPct val="150000"/>
              </a:lnSpc>
            </a:pPr>
            <a:r>
              <a:rPr lang="ru-RU" altLang="ro-RO" sz="2400">
                <a:latin typeface="Arial" panose="020B0604020202020204" pitchFamily="34" charset="0"/>
                <a:cs typeface="Arial" panose="020B0604020202020204" pitchFamily="34" charset="0"/>
              </a:rPr>
              <a:t>В 1931 году окончил Северо-Кавказский институт зерновых культур (преобразован в 1930 году из Донского института сельского хозяйства и мелиорации – ДИСХиМ).</a:t>
            </a:r>
          </a:p>
          <a:p>
            <a:pPr algn="ctr" eaLnBrk="1" hangingPunct="1">
              <a:lnSpc>
                <a:spcPct val="150000"/>
              </a:lnSpc>
            </a:pPr>
            <a:r>
              <a:rPr lang="ru-RU" altLang="ro-RO" sz="2400">
                <a:latin typeface="Arial" panose="020B0604020202020204" pitchFamily="34" charset="0"/>
                <a:cs typeface="Arial" panose="020B0604020202020204" pitchFamily="34" charset="0"/>
              </a:rPr>
              <a:t>1932-1936 гг. – ассистент кафедры органической и биологической химии Дагестанского медицинского института.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0C1F73B8-437E-4D05-7C34-75911BB2C6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>
                <a:latin typeface="Arial Black" pitchFamily="34" charset="0"/>
              </a:rPr>
              <a:t>Биография</a:t>
            </a:r>
          </a:p>
        </p:txBody>
      </p:sp>
    </p:spTree>
  </p:cSld>
  <p:clrMapOvr>
    <a:masterClrMapping/>
  </p:clrMapOvr>
  <p:transition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Содержимое 1">
            <a:extLst>
              <a:ext uri="{FF2B5EF4-FFF2-40B4-BE49-F238E27FC236}">
                <a16:creationId xmlns:a16="http://schemas.microsoft.com/office/drawing/2014/main" id="{FF75854C-2A15-B273-3698-AB79B49A1A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ru-RU" altLang="ro-RO" sz="2400">
                <a:latin typeface="Arial" panose="020B0604020202020204" pitchFamily="34" charset="0"/>
                <a:cs typeface="Arial" panose="020B0604020202020204" pitchFamily="34" charset="0"/>
              </a:rPr>
              <a:t>1936 -1941 гг. – ассистент, а затем доцент кафедры биохимии Томского медицинского института.</a:t>
            </a:r>
          </a:p>
          <a:p>
            <a:pPr eaLnBrk="1" hangingPunct="1">
              <a:lnSpc>
                <a:spcPct val="150000"/>
              </a:lnSpc>
            </a:pPr>
            <a:r>
              <a:rPr lang="ru-RU" altLang="ro-RO" sz="2400">
                <a:latin typeface="Arial" panose="020B0604020202020204" pitchFamily="34" charset="0"/>
                <a:cs typeface="Arial" panose="020B0604020202020204" pitchFamily="34" charset="0"/>
              </a:rPr>
              <a:t>В 1939 году – защитил кандидатскую диссертацию.</a:t>
            </a:r>
          </a:p>
          <a:p>
            <a:pPr eaLnBrk="1" hangingPunct="1">
              <a:lnSpc>
                <a:spcPct val="150000"/>
              </a:lnSpc>
            </a:pPr>
            <a:r>
              <a:rPr lang="ru-RU" altLang="ro-RO" sz="2400">
                <a:latin typeface="Arial" panose="020B0604020202020204" pitchFamily="34" charset="0"/>
                <a:cs typeface="Arial" panose="020B0604020202020204" pitchFamily="34" charset="0"/>
              </a:rPr>
              <a:t>В 1940 году – присвоено ученое звание доцента.</a:t>
            </a:r>
          </a:p>
          <a:p>
            <a:pPr eaLnBrk="1" hangingPunct="1">
              <a:lnSpc>
                <a:spcPct val="150000"/>
              </a:lnSpc>
            </a:pPr>
            <a:r>
              <a:rPr lang="ru-RU" altLang="ro-RO" sz="2400">
                <a:latin typeface="Arial" panose="020B0604020202020204" pitchFamily="34" charset="0"/>
                <a:cs typeface="Arial" panose="020B0604020202020204" pitchFamily="34" charset="0"/>
              </a:rPr>
              <a:t>1941-1944 гг. – служба в рядах Советской Армии.</a:t>
            </a:r>
          </a:p>
          <a:p>
            <a:pPr eaLnBrk="1" hangingPunct="1">
              <a:lnSpc>
                <a:spcPct val="150000"/>
              </a:lnSpc>
            </a:pPr>
            <a:r>
              <a:rPr lang="ru-RU" altLang="ro-RO" sz="2400">
                <a:latin typeface="Arial" panose="020B0604020202020204" pitchFamily="34" charset="0"/>
                <a:cs typeface="Arial" panose="020B0604020202020204" pitchFamily="34" charset="0"/>
              </a:rPr>
              <a:t>1944-1946 гг. – доцент кафедры биологической химии Томского медицинского института. 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D18BCFA0-5256-86A4-607E-0FC52D8C7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>
                <a:latin typeface="Arial Black" pitchFamily="34" charset="0"/>
              </a:rPr>
              <a:t>Биография</a:t>
            </a:r>
            <a:endParaRPr lang="ru-RU" sz="4000" dirty="0"/>
          </a:p>
        </p:txBody>
      </p:sp>
    </p:spTree>
  </p:cSld>
  <p:clrMapOvr>
    <a:masterClrMapping/>
  </p:clrMapOvr>
  <p:transition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Содержимое 1">
            <a:extLst>
              <a:ext uri="{FF2B5EF4-FFF2-40B4-BE49-F238E27FC236}">
                <a16:creationId xmlns:a16="http://schemas.microsoft.com/office/drawing/2014/main" id="{AF03DA70-73F9-5784-0406-02EDC120FB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ru-RU" altLang="ro-RO" sz="2400">
                <a:latin typeface="Arial" panose="020B0604020202020204" pitchFamily="34" charset="0"/>
                <a:cs typeface="Arial" panose="020B0604020202020204" pitchFamily="34" charset="0"/>
              </a:rPr>
              <a:t>1946-1973 гг. – заведовал кафедрой биологической химии НГМИ.</a:t>
            </a:r>
          </a:p>
          <a:p>
            <a:pPr eaLnBrk="1" hangingPunct="1">
              <a:lnSpc>
                <a:spcPct val="150000"/>
              </a:lnSpc>
            </a:pPr>
            <a:r>
              <a:rPr lang="ru-RU" altLang="ro-RO" sz="2400">
                <a:latin typeface="Arial" panose="020B0604020202020204" pitchFamily="34" charset="0"/>
                <a:cs typeface="Arial" panose="020B0604020202020204" pitchFamily="34" charset="0"/>
              </a:rPr>
              <a:t>1964 год – защитил докторскую диссертацию на тему «Азотное питание и ферментативные свойства грибов-дерматофитов и недерматофитов» в виде доклада по совокупности опубликованных работ в Объединенном ученом совете по биологическим наукам при СО АН СССР.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BCFD7B55-5F54-B7A5-7362-9FD2E8DCF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>
                <a:latin typeface="Arial Black" pitchFamily="34" charset="0"/>
              </a:rPr>
              <a:t>Биография</a:t>
            </a:r>
            <a:endParaRPr lang="ru-RU" sz="4000" dirty="0"/>
          </a:p>
        </p:txBody>
      </p:sp>
    </p:spTree>
  </p:cSld>
  <p:clrMapOvr>
    <a:masterClrMapping/>
  </p:clrMapOvr>
  <p:transition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Содержимое 1">
            <a:extLst>
              <a:ext uri="{FF2B5EF4-FFF2-40B4-BE49-F238E27FC236}">
                <a16:creationId xmlns:a16="http://schemas.microsoft.com/office/drawing/2014/main" id="{270DDD9F-F269-9D3D-6E20-F068014D58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ru-RU" altLang="ro-RO" sz="2400">
                <a:latin typeface="Arial" panose="020B0604020202020204" pitchFamily="34" charset="0"/>
                <a:cs typeface="Arial" panose="020B0604020202020204" pitchFamily="34" charset="0"/>
              </a:rPr>
              <a:t>В 1965 году присвоено ученое звание профессора.</a:t>
            </a:r>
          </a:p>
          <a:p>
            <a:pPr eaLnBrk="1" hangingPunct="1">
              <a:lnSpc>
                <a:spcPct val="150000"/>
              </a:lnSpc>
            </a:pPr>
            <a:r>
              <a:rPr lang="ru-RU" altLang="ro-RO" sz="2400">
                <a:latin typeface="Arial" panose="020B0604020202020204" pitchFamily="34" charset="0"/>
                <a:cs typeface="Arial" panose="020B0604020202020204" pitchFamily="34" charset="0"/>
              </a:rPr>
              <a:t>1973 -1986 гг. – профессор-консультант кафедры биологической химии Новосибирского государственного медицинского института.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C181C7BB-203D-77D0-5676-B10969139A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>
                <a:latin typeface="Arial Black" pitchFamily="34" charset="0"/>
              </a:rPr>
              <a:t>Биография</a:t>
            </a:r>
            <a:endParaRPr lang="ru-RU" sz="4000" dirty="0"/>
          </a:p>
        </p:txBody>
      </p:sp>
      <p:sp>
        <p:nvSpPr>
          <p:cNvPr id="6" name="Блок-схема: перфолента 5">
            <a:extLst>
              <a:ext uri="{FF2B5EF4-FFF2-40B4-BE49-F238E27FC236}">
                <a16:creationId xmlns:a16="http://schemas.microsoft.com/office/drawing/2014/main" id="{B4A0C98F-9BE1-B44F-1F04-21F7BB15D71D}"/>
              </a:ext>
            </a:extLst>
          </p:cNvPr>
          <p:cNvSpPr/>
          <p:nvPr/>
        </p:nvSpPr>
        <p:spPr>
          <a:xfrm>
            <a:off x="3600450" y="4581525"/>
            <a:ext cx="1943100" cy="1295400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E2FB5397-8B3A-928A-7168-E6DA84F45F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>
                <a:latin typeface="Arial Black" pitchFamily="34" charset="0"/>
              </a:rPr>
              <a:t>Становление кафедры медицинской химии в НГМУ</a:t>
            </a:r>
          </a:p>
        </p:txBody>
      </p:sp>
      <p:pic>
        <p:nvPicPr>
          <p:cNvPr id="14339" name="Picture 2" descr="C:\Users\user\Desktop\12031.jpg">
            <a:extLst>
              <a:ext uri="{FF2B5EF4-FFF2-40B4-BE49-F238E27FC236}">
                <a16:creationId xmlns:a16="http://schemas.microsoft.com/office/drawing/2014/main" id="{FE868D5A-17B6-2AA9-1328-2AE5EC77170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71775" y="1484313"/>
            <a:ext cx="3683000" cy="4965700"/>
          </a:xfrm>
          <a:noFill/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BA446BD-9F85-A721-D3C2-13B5E6FB1A7B}"/>
              </a:ext>
            </a:extLst>
          </p:cNvPr>
          <p:cNvSpPr/>
          <p:nvPr/>
        </p:nvSpPr>
        <p:spPr>
          <a:xfrm rot="10800000" flipV="1">
            <a:off x="4787900" y="2924175"/>
            <a:ext cx="1152525" cy="144463"/>
          </a:xfrm>
          <a:prstGeom prst="rect">
            <a:avLst/>
          </a:prstGeom>
          <a:noFill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n w="19050">
                <a:solidFill>
                  <a:schemeClr val="tx1"/>
                </a:solidFill>
              </a:ln>
            </a:endParaRPr>
          </a:p>
        </p:txBody>
      </p:sp>
    </p:spTree>
  </p:cSld>
  <p:clrMapOvr>
    <a:masterClrMapping/>
  </p:clrMapOvr>
  <p:transition>
    <p:wedg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EA271615-4C22-FD32-36F6-525069C71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>
                <a:latin typeface="Arial Black" pitchFamily="34" charset="0"/>
              </a:rPr>
              <a:t>Научная деятельность</a:t>
            </a:r>
          </a:p>
        </p:txBody>
      </p:sp>
      <p:sp>
        <p:nvSpPr>
          <p:cNvPr id="15363" name="TextBox 3">
            <a:extLst>
              <a:ext uri="{FF2B5EF4-FFF2-40B4-BE49-F238E27FC236}">
                <a16:creationId xmlns:a16="http://schemas.microsoft.com/office/drawing/2014/main" id="{9E5D23D1-0B1A-D1B1-FDF1-C3E76C73A3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1412875"/>
            <a:ext cx="5256212" cy="507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ru-RU" altLang="ro-RO" sz="2400"/>
              <a:t>Тематика научных исследований </a:t>
            </a:r>
          </a:p>
          <a:p>
            <a:pPr algn="ctr" eaLnBrk="1" hangingPunct="1">
              <a:lnSpc>
                <a:spcPct val="150000"/>
              </a:lnSpc>
            </a:pPr>
            <a:r>
              <a:rPr lang="ru-RU" altLang="ro-RO" sz="2400"/>
              <a:t>профессора </a:t>
            </a:r>
          </a:p>
          <a:p>
            <a:pPr algn="ctr" eaLnBrk="1" hangingPunct="1">
              <a:lnSpc>
                <a:spcPct val="150000"/>
              </a:lnSpc>
            </a:pPr>
            <a:r>
              <a:rPr lang="ru-RU" altLang="ro-RO" sz="2400"/>
              <a:t>Сухенко Фёдора Терентьевича – </a:t>
            </a:r>
          </a:p>
          <a:p>
            <a:pPr algn="ctr" eaLnBrk="1" hangingPunct="1">
              <a:lnSpc>
                <a:spcPct val="150000"/>
              </a:lnSpc>
            </a:pPr>
            <a:r>
              <a:rPr lang="ru-RU" altLang="ro-RO" sz="2400"/>
              <a:t>«Биохимия патогенных </a:t>
            </a:r>
          </a:p>
          <a:p>
            <a:pPr algn="ctr" eaLnBrk="1" hangingPunct="1">
              <a:lnSpc>
                <a:spcPct val="150000"/>
              </a:lnSpc>
            </a:pPr>
            <a:r>
              <a:rPr lang="ru-RU" altLang="ro-RO" sz="2400"/>
              <a:t>грибов-дерматофитов».</a:t>
            </a:r>
          </a:p>
          <a:p>
            <a:pPr algn="ctr" eaLnBrk="1" hangingPunct="1">
              <a:lnSpc>
                <a:spcPct val="150000"/>
              </a:lnSpc>
            </a:pPr>
            <a:r>
              <a:rPr lang="ru-RU" altLang="ro-RO" sz="2400"/>
              <a:t>Им было опубликовано </a:t>
            </a:r>
          </a:p>
          <a:p>
            <a:pPr algn="ctr" eaLnBrk="1" hangingPunct="1">
              <a:lnSpc>
                <a:spcPct val="150000"/>
              </a:lnSpc>
            </a:pPr>
            <a:r>
              <a:rPr lang="ru-RU" altLang="ro-RO" sz="2400"/>
              <a:t>более 50 научных работ и </a:t>
            </a:r>
          </a:p>
          <a:p>
            <a:pPr algn="ctr" eaLnBrk="1" hangingPunct="1">
              <a:lnSpc>
                <a:spcPct val="150000"/>
              </a:lnSpc>
            </a:pPr>
            <a:r>
              <a:rPr lang="ru-RU" altLang="ro-RO" sz="2400"/>
              <a:t>подготовлено пять кандидатов наук. </a:t>
            </a:r>
          </a:p>
        </p:txBody>
      </p:sp>
      <p:pic>
        <p:nvPicPr>
          <p:cNvPr id="15364" name="Picture 2" descr="C:\Users\user\Pictures\2023-02-14_001.jpg">
            <a:extLst>
              <a:ext uri="{FF2B5EF4-FFF2-40B4-BE49-F238E27FC236}">
                <a16:creationId xmlns:a16="http://schemas.microsoft.com/office/drawing/2014/main" id="{EE6EA545-FAE5-EB24-761A-5A2510FF4C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10000" contras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9" t="14870" r="69054" b="57939"/>
          <a:stretch>
            <a:fillRect/>
          </a:stretch>
        </p:blipFill>
        <p:spPr bwMode="auto">
          <a:xfrm>
            <a:off x="5508625" y="1844675"/>
            <a:ext cx="3167063" cy="417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Содержимое 1">
            <a:extLst>
              <a:ext uri="{FF2B5EF4-FFF2-40B4-BE49-F238E27FC236}">
                <a16:creationId xmlns:a16="http://schemas.microsoft.com/office/drawing/2014/main" id="{E1F70514-3FCB-45E3-A49D-D417460FBB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  <a:buFont typeface="Wingdings 3" panose="05040102010807070707" pitchFamily="18" charset="2"/>
              <a:buNone/>
            </a:pPr>
            <a:r>
              <a:rPr lang="ru-RU" altLang="ro-RO" sz="2400">
                <a:latin typeface="Arial" panose="020B0604020202020204" pitchFamily="34" charset="0"/>
                <a:cs typeface="Arial" panose="020B0604020202020204" pitchFamily="34" charset="0"/>
              </a:rPr>
              <a:t>Сухенко Фёдор Терентьевич награжден: </a:t>
            </a:r>
          </a:p>
          <a:p>
            <a:pPr algn="ctr">
              <a:lnSpc>
                <a:spcPct val="150000"/>
              </a:lnSpc>
            </a:pPr>
            <a:r>
              <a:rPr lang="ru-RU" altLang="ro-RO" sz="2400">
                <a:latin typeface="Arial" panose="020B0604020202020204" pitchFamily="34" charset="0"/>
                <a:cs typeface="Arial" panose="020B0604020202020204" pitchFamily="34" charset="0"/>
              </a:rPr>
              <a:t>орденом Трудового Красного Знамени, </a:t>
            </a:r>
          </a:p>
          <a:p>
            <a:pPr algn="ctr">
              <a:lnSpc>
                <a:spcPct val="150000"/>
              </a:lnSpc>
            </a:pPr>
            <a:r>
              <a:rPr lang="ru-RU" altLang="ro-RO" sz="2400">
                <a:latin typeface="Arial" panose="020B0604020202020204" pitchFamily="34" charset="0"/>
                <a:cs typeface="Arial" panose="020B0604020202020204" pitchFamily="34" charset="0"/>
              </a:rPr>
              <a:t>медалями: «За победу над Германией»,</a:t>
            </a:r>
          </a:p>
          <a:p>
            <a:pPr algn="ctr">
              <a:lnSpc>
                <a:spcPct val="150000"/>
              </a:lnSpc>
              <a:buFont typeface="Wingdings 3" panose="05040102010807070707" pitchFamily="18" charset="2"/>
              <a:buNone/>
            </a:pPr>
            <a:r>
              <a:rPr lang="ru-RU" altLang="ro-RO" sz="2400">
                <a:latin typeface="Arial" panose="020B0604020202020204" pitchFamily="34" charset="0"/>
                <a:cs typeface="Arial" panose="020B0604020202020204" pitchFamily="34" charset="0"/>
              </a:rPr>
              <a:t>«За доблестный труд во время Великой Отечественной войны 1941-1945гг.», </a:t>
            </a:r>
          </a:p>
          <a:p>
            <a:pPr algn="ctr">
              <a:lnSpc>
                <a:spcPct val="150000"/>
              </a:lnSpc>
            </a:pPr>
            <a:r>
              <a:rPr lang="ru-RU" altLang="ro-RO" sz="2400">
                <a:latin typeface="Arial" panose="020B0604020202020204" pitchFamily="34" charset="0"/>
                <a:cs typeface="Arial" panose="020B0604020202020204" pitchFamily="34" charset="0"/>
              </a:rPr>
              <a:t>знаком «Отличник Здравоохранения СССР».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4EBD111E-1775-10E2-1FE8-09D60328A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sz="4000" dirty="0">
                <a:latin typeface="Arial Black" pitchFamily="34" charset="0"/>
              </a:rPr>
              <a:t>Награды</a:t>
            </a:r>
          </a:p>
        </p:txBody>
      </p:sp>
    </p:spTree>
  </p:cSld>
  <p:clrMapOvr>
    <a:masterClrMapping/>
  </p:clrMapOvr>
  <p:transition>
    <p:wedg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Содержимое 1">
            <a:extLst>
              <a:ext uri="{FF2B5EF4-FFF2-40B4-BE49-F238E27FC236}">
                <a16:creationId xmlns:a16="http://schemas.microsoft.com/office/drawing/2014/main" id="{90F8D22C-6038-DC99-82FC-A7B7B42F18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850" y="1989138"/>
            <a:ext cx="8229600" cy="4525962"/>
          </a:xfrm>
        </p:spPr>
        <p:txBody>
          <a:bodyPr/>
          <a:lstStyle/>
          <a:p>
            <a:pPr eaLnBrk="1" hangingPunct="1"/>
            <a:r>
              <a:rPr lang="ru-RU" altLang="ro-RO" sz="2400">
                <a:latin typeface="Arial" panose="020B0604020202020204" pitchFamily="34" charset="0"/>
                <a:cs typeface="Arial" panose="020B0604020202020204" pitchFamily="34" charset="0"/>
              </a:rPr>
              <a:t>Сухенко, Ф. Т. Азотное питание и ферментативные свойства грибов-дерматофитов и недерматофитов : </a:t>
            </a:r>
          </a:p>
          <a:p>
            <a:pPr eaLnBrk="1" hangingPunct="1">
              <a:buFont typeface="Wingdings 3" panose="05040102010807070707" pitchFamily="18" charset="2"/>
              <a:buNone/>
            </a:pPr>
            <a:r>
              <a:rPr lang="ru-RU" altLang="ro-RO" sz="2400">
                <a:latin typeface="Arial" panose="020B0604020202020204" pitchFamily="34" charset="0"/>
                <a:cs typeface="Arial" panose="020B0604020202020204" pitchFamily="34" charset="0"/>
              </a:rPr>
              <a:t>   доклад / Ф. Т. Сухенко ; Академия наук CССР. Сибирское отделение. – Новосибирск : [б. и.], 1964. – 98 с.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FE648F13-764B-3401-5C2C-A6C9BA637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dirty="0">
                <a:latin typeface="Arial Black" pitchFamily="34" charset="0"/>
              </a:rPr>
              <a:t>Издания из фонда библиотеки НГМУ</a:t>
            </a:r>
          </a:p>
        </p:txBody>
      </p:sp>
    </p:spTree>
  </p:cSld>
  <p:clrMapOvr>
    <a:masterClrMapping/>
  </p:clrMapOvr>
  <p:transition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Содержимое 1">
            <a:extLst>
              <a:ext uri="{FF2B5EF4-FFF2-40B4-BE49-F238E27FC236}">
                <a16:creationId xmlns:a16="http://schemas.microsoft.com/office/drawing/2014/main" id="{8A7358F8-1965-047F-59D6-94C781508F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08050"/>
            <a:ext cx="8893175" cy="4525963"/>
          </a:xfrm>
        </p:spPr>
        <p:txBody>
          <a:bodyPr/>
          <a:lstStyle/>
          <a:p>
            <a:r>
              <a:rPr lang="ru-RU" altLang="ro-RO" sz="2000">
                <a:latin typeface="Arial" panose="020B0604020202020204" pitchFamily="34" charset="0"/>
                <a:cs typeface="Arial" panose="020B0604020202020204" pitchFamily="34" charset="0"/>
              </a:rPr>
              <a:t>1. Сухенко, Ф. Т. Протеолитические ферменты ржавого и пушистого микроспориумов / Ф. Т. Сухенко // Известия Сибирского отделения Академии наук СССР. – 1960. – № 8. – С. 91-102.</a:t>
            </a:r>
          </a:p>
          <a:p>
            <a:endParaRPr lang="ru-RU" altLang="ro-RO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ro-RO" sz="2000">
                <a:latin typeface="Arial" panose="020B0604020202020204" pitchFamily="34" charset="0"/>
                <a:cs typeface="Arial" panose="020B0604020202020204" pitchFamily="34" charset="0"/>
              </a:rPr>
              <a:t>2. Сухенко, Ф. Т. Превращение мочевой кислоты некоторыми грибами / Ф. Т. Сухенко, Е. С. Подгайная // Биохимия. – 1958. – Т. 32. – Вып. 2. – С. 185-193.</a:t>
            </a:r>
          </a:p>
          <a:p>
            <a:endParaRPr lang="ru-RU" altLang="ro-RO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ro-RO" sz="2000">
                <a:latin typeface="Arial" panose="020B0604020202020204" pitchFamily="34" charset="0"/>
                <a:cs typeface="Arial" panose="020B0604020202020204" pitchFamily="34" charset="0"/>
              </a:rPr>
              <a:t>3. Сухенко, Ф. Т. Влияние составных частей крови на скорость окисления аскорбиновой кислоты / Ф. Т. Сухенко, Н. Н. Прис, В. П. Радушкевич // Биохимия. – 1951. – Т. 16. – Вып. 5. – С. 385-389.</a:t>
            </a:r>
          </a:p>
          <a:p>
            <a:endParaRPr lang="ru-RU" altLang="ro-RO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ro-RO" sz="2000">
                <a:latin typeface="Arial" panose="020B0604020202020204" pitchFamily="34" charset="0"/>
                <a:cs typeface="Arial" panose="020B0604020202020204" pitchFamily="34" charset="0"/>
              </a:rPr>
              <a:t>4. Сухенко, Ф. Т. Витаминизирование нативной и сухой плазмы крови / Ф. Т. Сухенко, Н. Н. Прис // Вопросы медицинской химии. – 1956. – № 1. – С. 32-39.</a:t>
            </a:r>
          </a:p>
          <a:p>
            <a:endParaRPr lang="ru-RU" altLang="ro-RO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58AA61BE-29C5-F068-2942-D294E53EA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algn="ctr">
              <a:defRPr/>
            </a:pPr>
            <a:r>
              <a:rPr lang="ru-RU" dirty="0">
                <a:latin typeface="Arial Black" pitchFamily="34" charset="0"/>
              </a:rPr>
              <a:t>Статьи в журналах</a:t>
            </a:r>
            <a:endParaRPr lang="ru-RU" dirty="0"/>
          </a:p>
        </p:txBody>
      </p:sp>
    </p:spTree>
  </p:cSld>
  <p:clrMapOvr>
    <a:masterClrMapping/>
  </p:clrMapOvr>
  <p:transition>
    <p:wedg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Содержимое 1">
            <a:extLst>
              <a:ext uri="{FF2B5EF4-FFF2-40B4-BE49-F238E27FC236}">
                <a16:creationId xmlns:a16="http://schemas.microsoft.com/office/drawing/2014/main" id="{AFD85E53-44C9-105F-5CB1-338B43B17B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981075"/>
            <a:ext cx="8229600" cy="4525963"/>
          </a:xfrm>
        </p:spPr>
        <p:txBody>
          <a:bodyPr/>
          <a:lstStyle/>
          <a:p>
            <a:r>
              <a:rPr lang="ru-RU" altLang="ro-RO" sz="2000">
                <a:latin typeface="Arial" panose="020B0604020202020204" pitchFamily="34" charset="0"/>
                <a:cs typeface="Arial" panose="020B0604020202020204" pitchFamily="34" charset="0"/>
              </a:rPr>
              <a:t>5. Сухенко, Ф. Т. Превращение азотистых веществ питательной среды и расщепление желатины под влиянием грибов рода фузариум / Ф. Т. Сухенко, О. Л. Семовская // Биохимия. – 1949. – Т. 14. – Вып. 3. – С. 201-210.</a:t>
            </a:r>
          </a:p>
          <a:p>
            <a:endParaRPr lang="ru-RU" altLang="ro-RO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ro-RO" sz="2000">
                <a:latin typeface="Arial" panose="020B0604020202020204" pitchFamily="34" charset="0"/>
                <a:cs typeface="Arial" panose="020B0604020202020204" pitchFamily="34" charset="0"/>
              </a:rPr>
              <a:t>6. Сухенко, Ф. Т. Об использовании гиппуровой кислоты некоторыми грибами/ Ф. Т. Сухенко //Биохимия. – 1958. – Т. 23. – Вып. 4. – С. 493-501.</a:t>
            </a:r>
          </a:p>
          <a:p>
            <a:endParaRPr lang="ru-RU" altLang="ro-RO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ro-RO" sz="2000">
                <a:latin typeface="Arial" panose="020B0604020202020204" pitchFamily="34" charset="0"/>
                <a:cs typeface="Arial" panose="020B0604020202020204" pitchFamily="34" charset="0"/>
              </a:rPr>
              <a:t>7. Сухенко, Ф. Т. Влияние крови на окисление аскорбиновой кислоты / Ф. Т. Сухенко //Биохимия. – 1948. – Т. 13. – Вып. 2. – С. 169-172.</a:t>
            </a:r>
          </a:p>
          <a:p>
            <a:endParaRPr lang="ru-RU" altLang="ro-RO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ro-RO" sz="2000">
                <a:latin typeface="Arial" panose="020B0604020202020204" pitchFamily="34" charset="0"/>
                <a:cs typeface="Arial" panose="020B0604020202020204" pitchFamily="34" charset="0"/>
              </a:rPr>
              <a:t>8. Сухенко, Ф. Т. Расщепление желатины ферментами фузариума / Ф. Т. Сухенко //Биохимия. – 1949. – Т. 14. – Вып. 3. – С. 206-210.</a:t>
            </a:r>
          </a:p>
          <a:p>
            <a:endParaRPr lang="ru-RU" altLang="ro-RO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E6FB12D7-D9A4-4AEC-7A4E-61363806B5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algn="ctr">
              <a:defRPr/>
            </a:pPr>
            <a:r>
              <a:rPr lang="ru-RU" dirty="0">
                <a:latin typeface="Arial Black" pitchFamily="34" charset="0"/>
              </a:rPr>
              <a:t>Статьи в журналах</a:t>
            </a:r>
            <a:endParaRPr lang="ru-RU" dirty="0"/>
          </a:p>
        </p:txBody>
      </p:sp>
    </p:spTree>
  </p:cSld>
  <p:clrMapOvr>
    <a:masterClrMapping/>
  </p:clrMapOvr>
  <p:transition>
    <p:wedg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Содержимое 1">
            <a:extLst>
              <a:ext uri="{FF2B5EF4-FFF2-40B4-BE49-F238E27FC236}">
                <a16:creationId xmlns:a16="http://schemas.microsoft.com/office/drawing/2014/main" id="{C8ACE269-0164-2A13-48F5-A549288C1A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388" y="1052513"/>
            <a:ext cx="8785225" cy="4954587"/>
          </a:xfrm>
        </p:spPr>
        <p:txBody>
          <a:bodyPr/>
          <a:lstStyle/>
          <a:p>
            <a:r>
              <a:rPr lang="ru-RU" altLang="ro-RO" sz="2000">
                <a:latin typeface="Arial" panose="020B0604020202020204" pitchFamily="34" charset="0"/>
                <a:cs typeface="Arial" panose="020B0604020202020204" pitchFamily="34" charset="0"/>
              </a:rPr>
              <a:t>9. Сухенко, Ф. Т. Расщепление белков ферментами / Ф. Т. Сухенко, Е. С. Подгайная // Биохимия. – 1951. – Т. 16. – Вып. 6.– С. 528-536.</a:t>
            </a:r>
          </a:p>
          <a:p>
            <a:endParaRPr lang="ru-RU" altLang="ro-RO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ro-RO" sz="2000">
                <a:latin typeface="Arial" panose="020B0604020202020204" pitchFamily="34" charset="0"/>
                <a:cs typeface="Arial" panose="020B0604020202020204" pitchFamily="34" charset="0"/>
              </a:rPr>
              <a:t>10. Сухенко, Ф. Т. Биохимические изменения в зернах пшеницы при поражении «пьяным грибком» (Fusarium) / Ф. Т. Сухенко, К. И. Белецкий // Биохимия. – 1946. – Т. 11. – Вып. 3. – С. 219-225.</a:t>
            </a:r>
          </a:p>
          <a:p>
            <a:endParaRPr lang="ru-RU" altLang="ro-RO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ro-RO" sz="2000">
                <a:latin typeface="Arial" panose="020B0604020202020204" pitchFamily="34" charset="0"/>
                <a:cs typeface="Arial" panose="020B0604020202020204" pitchFamily="34" charset="0"/>
              </a:rPr>
              <a:t>11. Сухенко, Ф. Т. Об использовании пролина некоторыми дерматофитами и недерматофитами / Ф. Т. Сухенко, Е. С. Подгайная // Известия Сибирского отделения Академии наук СССР. – 1961. – № 5. – С. 86-99.</a:t>
            </a:r>
          </a:p>
          <a:p>
            <a:endParaRPr lang="ru-RU" altLang="ro-RO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ro-RO" sz="2000">
                <a:latin typeface="Arial" panose="020B0604020202020204" pitchFamily="34" charset="0"/>
                <a:cs typeface="Arial" panose="020B0604020202020204" pitchFamily="34" charset="0"/>
              </a:rPr>
              <a:t>12. Сухенко, Ф. Т. Об использовании аргинина некоторыми грибами / Ф. Т. Сухенко // Известия Сибирского отделения Академии наук СССР. – 1959. – № 8. – С. 96-106.</a:t>
            </a:r>
          </a:p>
          <a:p>
            <a:endParaRPr lang="ru-RU" altLang="ro-RO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FFA1EF9B-279C-3846-DEE6-44C8C88E8A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59632"/>
          </a:xfrm>
        </p:spPr>
        <p:txBody>
          <a:bodyPr/>
          <a:lstStyle/>
          <a:p>
            <a:pPr algn="ctr">
              <a:defRPr/>
            </a:pPr>
            <a:r>
              <a:rPr lang="ru-RU" dirty="0">
                <a:latin typeface="Arial Black" pitchFamily="34" charset="0"/>
              </a:rPr>
              <a:t>Статьи в журналах</a:t>
            </a:r>
            <a:endParaRPr lang="ru-RU" dirty="0"/>
          </a:p>
        </p:txBody>
      </p:sp>
    </p:spTree>
  </p:cSld>
  <p:clrMapOvr>
    <a:masterClrMapping/>
  </p:clrMapOvr>
  <p:transition>
    <p:wedg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Содержимое 1">
            <a:extLst>
              <a:ext uri="{FF2B5EF4-FFF2-40B4-BE49-F238E27FC236}">
                <a16:creationId xmlns:a16="http://schemas.microsoft.com/office/drawing/2014/main" id="{337C5E54-CEED-B864-1D00-AF0B2C2E10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125538"/>
            <a:ext cx="8074025" cy="4524375"/>
          </a:xfrm>
        </p:spPr>
        <p:txBody>
          <a:bodyPr/>
          <a:lstStyle/>
          <a:p>
            <a:r>
              <a:rPr lang="ru-RU" altLang="ro-RO" sz="2000">
                <a:latin typeface="Arial" panose="020B0604020202020204" pitchFamily="34" charset="0"/>
                <a:cs typeface="Arial" panose="020B0604020202020204" pitchFamily="34" charset="0"/>
              </a:rPr>
              <a:t>13. Сухенко, Ф. Т. Протеолитические ферменты ржавого и пушистого микроспориумов. Сообщение 2 / Ф. Т. Сухенко // Известия Сибирского отделения Академии наук СССР. – 1960. – № 9. – С. 123-135.</a:t>
            </a:r>
          </a:p>
          <a:p>
            <a:endParaRPr lang="ru-RU" altLang="ro-RO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ro-RO" sz="2000">
                <a:latin typeface="Arial" panose="020B0604020202020204" pitchFamily="34" charset="0"/>
                <a:cs typeface="Arial" panose="020B0604020202020204" pitchFamily="34" charset="0"/>
              </a:rPr>
              <a:t>14. Сухенко, Ф. Т. Протеолитические ферменты ржавого и пушистого микроспориумов. Сообщение 3 / Ф. Т. Сухенко // Известия Сибирского отделения Академии наук СССР. Серия биологических и медицинских наук. – 1966. – № 8. – Вып. 2 – С. 123-127.</a:t>
            </a:r>
          </a:p>
          <a:p>
            <a:endParaRPr lang="ru-RU" altLang="ro-RO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ro-RO" sz="2000">
                <a:latin typeface="Arial" panose="020B0604020202020204" pitchFamily="34" charset="0"/>
                <a:cs typeface="Arial" panose="020B0604020202020204" pitchFamily="34" charset="0"/>
              </a:rPr>
              <a:t>15. Сухенко, Ф. Т. Аргиназная активность пушистого и ржавого микроспорумов эпидермофитона и фузариев / Ф. Т. Сухенко, Е. С. Подгайная // Известия Сибирского отделения Академии наук СССР. – 1959. – № 11. – С. 73-80.</a:t>
            </a:r>
          </a:p>
          <a:p>
            <a:endParaRPr lang="ru-RU" altLang="ro-RO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93BE1B3E-8AE3-0256-E30C-EA593CA6D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algn="ctr">
              <a:defRPr/>
            </a:pPr>
            <a:r>
              <a:rPr lang="ru-RU" dirty="0">
                <a:latin typeface="Arial Black" pitchFamily="34" charset="0"/>
              </a:rPr>
              <a:t>Статьи в журналах</a:t>
            </a:r>
            <a:endParaRPr lang="ru-RU" dirty="0"/>
          </a:p>
        </p:txBody>
      </p:sp>
    </p:spTree>
  </p:cSld>
  <p:clrMapOvr>
    <a:masterClrMapping/>
  </p:clrMapOvr>
  <p:transition>
    <p:wedg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Содержимое 1">
            <a:extLst>
              <a:ext uri="{FF2B5EF4-FFF2-40B4-BE49-F238E27FC236}">
                <a16:creationId xmlns:a16="http://schemas.microsoft.com/office/drawing/2014/main" id="{E7109D2D-AD01-01A2-A8ED-8FF9ECE7E6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3" y="1628775"/>
            <a:ext cx="4978400" cy="4525963"/>
          </a:xfrm>
        </p:spPr>
        <p:txBody>
          <a:bodyPr/>
          <a:lstStyle/>
          <a:p>
            <a:r>
              <a:rPr lang="ru-RU" altLang="ro-RO" sz="2000">
                <a:latin typeface="Arial" panose="020B0604020202020204" pitchFamily="34" charset="0"/>
                <a:cs typeface="Arial" panose="020B0604020202020204" pitchFamily="34" charset="0"/>
              </a:rPr>
              <a:t>16. Сухенко, Ф. Т. Гликопретиды сыворотки крови матери, плода и тканей последа при физиологической беременности и беременности, осложненной поздним токсикозом / Ф. Т. Сухенко, Ю. В. Тарадайко, Г. В. Редзель // Известия Сибирского отделения Академии наук СССР. Серия биологических наук. – 1972. – № 5. – Вып. 1. – С. 114-122.</a:t>
            </a:r>
          </a:p>
          <a:p>
            <a:endParaRPr lang="ru-RU" altLang="ro-RO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F055C857-F1A7-CF1D-4922-B9CB7A5E26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algn="ctr">
              <a:defRPr/>
            </a:pPr>
            <a:r>
              <a:rPr lang="ru-RU" dirty="0">
                <a:latin typeface="Arial Black" pitchFamily="34" charset="0"/>
              </a:rPr>
              <a:t>Статьи в журналах</a:t>
            </a:r>
          </a:p>
        </p:txBody>
      </p:sp>
      <p:pic>
        <p:nvPicPr>
          <p:cNvPr id="30722" name="Picture 2" descr="C:\Users\user\Desktop\Izvestiya_Sibirskogo_Otdelenia_Akademii_Nauk_N3_1984_cover_nonfree.jpg">
            <a:extLst>
              <a:ext uri="{FF2B5EF4-FFF2-40B4-BE49-F238E27FC236}">
                <a16:creationId xmlns:a16="http://schemas.microsoft.com/office/drawing/2014/main" id="{BEBD2528-F9B0-9EE0-379E-F8489A9654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784D85"/>
              </a:clrFrom>
              <a:clrTo>
                <a:srgbClr val="784D85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3089" b="1467"/>
          <a:stretch>
            <a:fillRect/>
          </a:stretch>
        </p:blipFill>
        <p:spPr bwMode="auto">
          <a:xfrm>
            <a:off x="6228184" y="1844824"/>
            <a:ext cx="2259178" cy="3528392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Содержимое 2">
            <a:extLst>
              <a:ext uri="{FF2B5EF4-FFF2-40B4-BE49-F238E27FC236}">
                <a16:creationId xmlns:a16="http://schemas.microsoft.com/office/drawing/2014/main" id="{C6B87E56-2873-B8BE-8676-561F3A93A8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o-RO" sz="2400">
                <a:latin typeface="Arial" panose="020B0604020202020204" pitchFamily="34" charset="0"/>
                <a:cs typeface="Arial" panose="020B0604020202020204" pitchFamily="34" charset="0"/>
              </a:rPr>
              <a:t>1. Новосибирский государственный медицинский университет : сайт. – Новосибирск,1997. – </a:t>
            </a:r>
            <a:r>
              <a:rPr lang="en-US" altLang="ro-RO" sz="2400">
                <a:latin typeface="Arial" panose="020B0604020202020204" pitchFamily="34" charset="0"/>
                <a:cs typeface="Arial" panose="020B0604020202020204" pitchFamily="34" charset="0"/>
              </a:rPr>
              <a:t>URL</a:t>
            </a:r>
            <a:r>
              <a:rPr lang="ru-RU" altLang="ro-RO" sz="240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altLang="ro-RO" sz="240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ngmu.ru</a:t>
            </a:r>
            <a:r>
              <a:rPr lang="ru-RU" altLang="ro-RO" sz="2400">
                <a:latin typeface="Arial" panose="020B0604020202020204" pitchFamily="34" charset="0"/>
                <a:cs typeface="Arial" panose="020B0604020202020204" pitchFamily="34" charset="0"/>
              </a:rPr>
              <a:t>  ( дата обращения : 08.02.2023). – Текст : электронный.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o-RO" sz="2400">
                <a:latin typeface="Arial" panose="020B0604020202020204" pitchFamily="34" charset="0"/>
                <a:cs typeface="Arial" panose="020B0604020202020204" pitchFamily="34" charset="0"/>
              </a:rPr>
              <a:t>2. Ефремов, А. В. Ученые Новосибирского медицинского института в ХХ веке / А. В. Ефремов, В. Д. Новиков, А. Н. Евстропов ; Новосиб. гос. мед. академия. –  Новосибирск : Издательство НГМА, 2001. –  265 с.</a:t>
            </a:r>
          </a:p>
          <a:p>
            <a:pPr eaLnBrk="1" hangingPunct="1"/>
            <a:endParaRPr lang="ru-RU" altLang="ro-RO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5D3AD3-0BB6-3B8B-4716-287B424A4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>
                <a:latin typeface="Arial Black" pitchFamily="34" charset="0"/>
              </a:rPr>
              <a:t>Использованные источники</a:t>
            </a:r>
          </a:p>
        </p:txBody>
      </p:sp>
    </p:spTree>
  </p:cSld>
  <p:clrMapOvr>
    <a:masterClrMapping/>
  </p:clrMapOvr>
  <p:transition>
    <p:wedg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D604594-9BB6-ECCF-62F1-DD962EB69B2F}"/>
              </a:ext>
            </a:extLst>
          </p:cNvPr>
          <p:cNvSpPr/>
          <p:nvPr/>
        </p:nvSpPr>
        <p:spPr>
          <a:xfrm>
            <a:off x="827584" y="908720"/>
            <a:ext cx="7875297" cy="1512168"/>
          </a:xfrm>
          <a:prstGeom prst="rect">
            <a:avLst/>
          </a:prstGeom>
          <a:noFill/>
        </p:spPr>
        <p:txBody>
          <a:bodyPr wrap="none">
            <a:prstTxWarp prst="textDeflateTop">
              <a:avLst/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/>
                <a:solidFill>
                  <a:srgbClr val="C04F10"/>
                </a:solidFill>
                <a:latin typeface="Arial" charset="0"/>
                <a:cs typeface="Arial" charset="0"/>
              </a:rPr>
              <a:t>Спасибо за внимание</a:t>
            </a:r>
            <a:r>
              <a:rPr lang="ru-RU" sz="5400" b="1" dirty="0">
                <a:ln/>
                <a:solidFill>
                  <a:srgbClr val="CD5411"/>
                </a:solidFill>
                <a:latin typeface="Arial" charset="0"/>
                <a:cs typeface="Arial" charset="0"/>
              </a:rPr>
              <a:t>!</a:t>
            </a:r>
          </a:p>
        </p:txBody>
      </p:sp>
      <p:pic>
        <p:nvPicPr>
          <p:cNvPr id="24579" name="Picture 3" descr="C:\Users\user\Desktop\d2826f258840ab0ca81cfbd043cea53dda.jpg">
            <a:extLst>
              <a:ext uri="{FF2B5EF4-FFF2-40B4-BE49-F238E27FC236}">
                <a16:creationId xmlns:a16="http://schemas.microsoft.com/office/drawing/2014/main" id="{A84E5C58-3A84-171D-7E61-3217E7E00F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350" y="2565400"/>
            <a:ext cx="6591300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edg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1765</TotalTime>
  <Words>1162</Words>
  <Application>Microsoft Office PowerPoint</Application>
  <PresentationFormat>Экран (4:3)</PresentationFormat>
  <Paragraphs>80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Открытая</vt:lpstr>
      <vt:lpstr>Сухенко Фёдор Терентьевич (1898-1988)</vt:lpstr>
      <vt:lpstr>Биография</vt:lpstr>
      <vt:lpstr>Биография</vt:lpstr>
      <vt:lpstr>Биография</vt:lpstr>
      <vt:lpstr>Биография</vt:lpstr>
      <vt:lpstr>Становление кафедры медицинской химии в НГМУ</vt:lpstr>
      <vt:lpstr>Научная деятельность</vt:lpstr>
      <vt:lpstr>Награды</vt:lpstr>
      <vt:lpstr>Издания из фонда библиотеки НГМУ</vt:lpstr>
      <vt:lpstr>Статьи в журналах</vt:lpstr>
      <vt:lpstr>Статьи в журналах</vt:lpstr>
      <vt:lpstr>Статьи в журналах</vt:lpstr>
      <vt:lpstr>Статьи в журналах</vt:lpstr>
      <vt:lpstr>Статьи в журналах</vt:lpstr>
      <vt:lpstr>Использованные источники</vt:lpstr>
      <vt:lpstr>Презентация PowerPoint</vt:lpstr>
    </vt:vector>
  </TitlesOfParts>
  <Company>ГОУ ВПО НГМУ Росздрава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181</cp:revision>
  <dcterms:created xsi:type="dcterms:W3CDTF">2023-02-07T02:45:17Z</dcterms:created>
  <dcterms:modified xsi:type="dcterms:W3CDTF">2023-02-18T05:41:46Z</dcterms:modified>
</cp:coreProperties>
</file>