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80" r:id="rId6"/>
    <p:sldId id="260" r:id="rId7"/>
    <p:sldId id="262" r:id="rId8"/>
    <p:sldId id="263" r:id="rId9"/>
    <p:sldId id="283" r:id="rId10"/>
    <p:sldId id="264" r:id="rId11"/>
    <p:sldId id="276" r:id="rId12"/>
    <p:sldId id="284" r:id="rId13"/>
    <p:sldId id="266" r:id="rId14"/>
    <p:sldId id="267" r:id="rId15"/>
    <p:sldId id="277" r:id="rId16"/>
    <p:sldId id="268" r:id="rId17"/>
    <p:sldId id="278" r:id="rId18"/>
    <p:sldId id="274" r:id="rId19"/>
    <p:sldId id="272" r:id="rId20"/>
    <p:sldId id="271" r:id="rId21"/>
    <p:sldId id="270" r:id="rId22"/>
    <p:sldId id="261" r:id="rId23"/>
    <p:sldId id="279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3139CD-D4C0-847E-A5BE-07E5BE332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AEA9F-EB04-4F5B-B77C-8FE25100AAEB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546B72-C564-05B4-011F-E7BCAFB34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A44202-3E27-F57C-5965-4D793F760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E4D94-0B4A-4649-835A-1E2B8911FE27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3604764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44EB25-40AC-E812-F187-09F7CB052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71734-EF15-4CAB-B799-9B8DDE39D60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83916F-3DCE-30F7-6486-26E95CA21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B42614-F3D8-9F3A-7DBB-DB317050B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3B8E9-271C-43CE-8DC3-1CC01B5A2B45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719844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36D539-EBEB-A298-B2DB-8B835D72F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C5092-A368-4405-9D4E-6611547E66A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AB77AE-B82F-1400-7A78-7FF033879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CF8A59-1A70-E03B-F9DD-C360289A2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5E2FF-C45B-45F2-AAC2-7872D355317E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1331047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959C68C4-CED4-5202-94B6-A3D643F5C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7C72C-F7BD-44AC-8644-C8AC39606E77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8B2547E2-1431-8E30-3F12-4158B9F74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EC6E4F7-A942-8885-D6FE-E94032B88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BEA6B-3410-4B15-B573-3193B85EDAA6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607652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A0376F92-9A5B-3067-5C45-C4A4C9C5A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0C5F9-C891-463A-BE58-17FB9B325DAE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4AFD86BC-EF48-89A6-D8E2-10E408920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4E7BFBFC-1FFE-A275-5F98-B7829AF09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00B39-0E1A-42E2-9B3D-C36C9C4D6CCA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628778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A8BE62F9-69CF-FDA8-E4B5-9381B37F4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784D2-45EF-4AF7-BECB-C896277D0313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4727327E-F880-BE22-5E65-FA73E48C7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94F42954-CB78-F69E-D0AC-7973B3D30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5A82F-ACE6-449D-B744-880D8B23DA5A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599364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121CD7FF-7D02-1C68-245F-9C6B8D432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21087-7FD4-4163-9102-80C30CE3A523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8AE41875-EB90-F7D3-46B5-56D1B497D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4673065D-7305-2292-B1B5-B38A49B9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8B263C-BFA5-4646-A731-B9453BD3354B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594727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5AAE7C5B-E38B-04FE-F06E-DB727B461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01A90-EE54-47E2-8809-2D180935ED6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BC5A5D27-2D1C-5F52-6663-A58F89268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C3EC7D26-9B66-4A44-51FA-9B82491F4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F0658-8C29-48A0-AA66-A20BB62D4250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60146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70A0D643-9083-97F9-673C-9B55F0DBA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74074-E503-4039-B265-F944F46F75E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6F13CB6-7380-CEE3-4D1E-B6431A377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386162F-DFD5-316A-C20D-08F1B28E1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2FA0E6-8C7D-40FE-88B4-4F138570DCF8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3986455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61285E-0C54-6AF0-D797-58C2F5907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02D34-41EE-479D-9EF0-7E9A48E2E120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B59FE6-1E42-CE28-02A3-5A2E41D18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680E98-DAD7-AF23-A333-26E9690B3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2E140-15A6-496C-9EF9-323889094236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104345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645B75-7240-0840-1D8F-EFFAF22DF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FFF4B-9127-49BC-BC82-37CCDF9A49A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FF7B0A-C199-8AA0-4ED1-385252339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DA3F3E-889A-148B-8BF3-6CD3C2963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6CDA4-F637-4234-A87F-E8F7F1481AE4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1505300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E0DA5B31-2B77-1D85-3C62-5729335DE06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de-DE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D40F64F4-E329-46DE-086C-D376B8678E6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de-DE"/>
              <a:t>Образец текста</a:t>
            </a:r>
          </a:p>
          <a:p>
            <a:pPr lvl="1"/>
            <a:r>
              <a:rPr lang="ru-RU" altLang="de-DE"/>
              <a:t>Второй уровень</a:t>
            </a:r>
          </a:p>
          <a:p>
            <a:pPr lvl="2"/>
            <a:r>
              <a:rPr lang="ru-RU" altLang="de-DE"/>
              <a:t>Третий уровень</a:t>
            </a:r>
          </a:p>
          <a:p>
            <a:pPr lvl="3"/>
            <a:r>
              <a:rPr lang="ru-RU" altLang="de-DE"/>
              <a:t>Четвертый уровень</a:t>
            </a:r>
          </a:p>
          <a:p>
            <a:pPr lvl="4"/>
            <a:r>
              <a:rPr lang="ru-RU" altLang="de-DE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920F11-D493-6DF5-C341-FDAEE47142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7D6C94-CBB9-415E-A100-9873398FB5E4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B06931-5701-A93C-E07A-370B5220E1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8F15E5-32C7-911A-5A0C-EABE5C4AB7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268F743-1B36-4EDE-A30B-C5BF6859E99A}" type="slidenum">
              <a:rPr lang="ru-RU" altLang="de-DE"/>
              <a:pPr/>
              <a:t>‹#›</a:t>
            </a:fld>
            <a:endParaRPr lang="ru-RU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rary.ru/query_results.as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&#1088;&#1091;&#1085;&#1080;.&#1088;&#1092;/index.php/&#1050;&#1091;&#1080;&#1084;&#1086;&#1074;,_&#1044;&#1084;&#1080;&#1090;&#1088;&#1080;&#1081;_&#1058;&#1072;&#1088;&#1072;&#1089;&#1086;&#1074;&#1080;&#1095;" TargetMode="External"/><Relationship Id="rId4" Type="http://schemas.openxmlformats.org/officeDocument/2006/relationships/hyperlink" Target="http://ngmu.ru/department/2643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Users\user\Desktop\dna-quality-templates.jpeg">
            <a:extLst>
              <a:ext uri="{FF2B5EF4-FFF2-40B4-BE49-F238E27FC236}">
                <a16:creationId xmlns:a16="http://schemas.microsoft.com/office/drawing/2014/main" id="{B3F3B0A0-6028-25BF-BA2E-23098DF84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1">
            <a:extLst>
              <a:ext uri="{FF2B5EF4-FFF2-40B4-BE49-F238E27FC236}">
                <a16:creationId xmlns:a16="http://schemas.microsoft.com/office/drawing/2014/main" id="{6460725B-7A47-75F5-A4E5-46F7A1EDE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2205038"/>
            <a:ext cx="5327650" cy="1470025"/>
          </a:xfrm>
        </p:spPr>
        <p:txBody>
          <a:bodyPr/>
          <a:lstStyle/>
          <a:p>
            <a:pPr eaLnBrk="1" hangingPunct="1"/>
            <a:br>
              <a:rPr lang="ru-RU" altLang="de-DE" b="1"/>
            </a:br>
            <a:r>
              <a:rPr lang="ru-RU" altLang="de-DE" b="1">
                <a:solidFill>
                  <a:srgbClr val="800000"/>
                </a:solidFill>
              </a:rPr>
              <a:t>Куимов </a:t>
            </a:r>
            <a:br>
              <a:rPr lang="ru-RU" altLang="de-DE" b="1">
                <a:solidFill>
                  <a:srgbClr val="800000"/>
                </a:solidFill>
              </a:rPr>
            </a:br>
            <a:r>
              <a:rPr lang="ru-RU" altLang="de-DE" b="1">
                <a:solidFill>
                  <a:srgbClr val="800000"/>
                </a:solidFill>
              </a:rPr>
              <a:t>Дмитрий Тарасович</a:t>
            </a:r>
            <a:br>
              <a:rPr lang="ru-RU" altLang="de-DE" b="1">
                <a:solidFill>
                  <a:srgbClr val="800000"/>
                </a:solidFill>
              </a:rPr>
            </a:br>
            <a:r>
              <a:rPr lang="ru-RU" altLang="de-DE" b="1">
                <a:solidFill>
                  <a:srgbClr val="800000"/>
                </a:solidFill>
              </a:rPr>
              <a:t>(1897-1971)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F8FCAD9-9A02-A56C-BD4E-9A40227E1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7450" y="4581525"/>
            <a:ext cx="3816350" cy="8382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>
                <a:solidFill>
                  <a:srgbClr val="000000"/>
                </a:solidFill>
              </a:rPr>
              <a:t>125 лет со дня рождения</a:t>
            </a:r>
          </a:p>
        </p:txBody>
      </p:sp>
      <p:sp>
        <p:nvSpPr>
          <p:cNvPr id="2053" name="Прямоугольник 4">
            <a:extLst>
              <a:ext uri="{FF2B5EF4-FFF2-40B4-BE49-F238E27FC236}">
                <a16:creationId xmlns:a16="http://schemas.microsoft.com/office/drawing/2014/main" id="{BDFEA777-00CC-792E-B188-81E1F6313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91440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de-DE">
                <a:latin typeface="Calibri" panose="020F0502020204030204" pitchFamily="34" charset="0"/>
              </a:rPr>
              <a:t>Федеральное государственное бюджетное образовательное учреждение</a:t>
            </a:r>
            <a:endParaRPr lang="ru-RU" altLang="de-DE" sz="900">
              <a:latin typeface="Calibri" panose="020F0502020204030204" pitchFamily="34" charset="0"/>
            </a:endParaRPr>
          </a:p>
          <a:p>
            <a:pPr algn="ctr"/>
            <a:r>
              <a:rPr lang="ru-RU" altLang="de-DE">
                <a:latin typeface="Calibri" panose="020F0502020204030204" pitchFamily="34" charset="0"/>
              </a:rPr>
              <a:t>Высшего образования</a:t>
            </a:r>
            <a:endParaRPr lang="ru-RU" altLang="de-DE" sz="900">
              <a:latin typeface="Calibri" panose="020F0502020204030204" pitchFamily="34" charset="0"/>
            </a:endParaRPr>
          </a:p>
          <a:p>
            <a:pPr algn="ctr"/>
            <a:r>
              <a:rPr lang="ru-RU" altLang="de-DE">
                <a:latin typeface="Calibri" panose="020F0502020204030204" pitchFamily="34" charset="0"/>
              </a:rPr>
              <a:t>«Новосибирский государственный медицинский университет»</a:t>
            </a:r>
            <a:endParaRPr lang="ru-RU" altLang="de-DE" sz="900">
              <a:latin typeface="Calibri" panose="020F0502020204030204" pitchFamily="34" charset="0"/>
            </a:endParaRPr>
          </a:p>
          <a:p>
            <a:pPr algn="ctr"/>
            <a:r>
              <a:rPr lang="ru-RU" altLang="de-DE">
                <a:latin typeface="Calibri" panose="020F0502020204030204" pitchFamily="34" charset="0"/>
              </a:rPr>
              <a:t>Министерства здравоохранения Российской Федерации</a:t>
            </a:r>
            <a:endParaRPr lang="ru-RU" altLang="de-DE" sz="900">
              <a:latin typeface="Calibri" panose="020F0502020204030204" pitchFamily="34" charset="0"/>
            </a:endParaRPr>
          </a:p>
          <a:p>
            <a:pPr algn="ctr"/>
            <a:r>
              <a:rPr lang="ru-RU" altLang="de-DE">
                <a:latin typeface="Calibri" panose="020F0502020204030204" pitchFamily="34" charset="0"/>
              </a:rPr>
              <a:t>(ФГБОУ ВО НГМУ Минздрава России)</a:t>
            </a:r>
          </a:p>
          <a:p>
            <a:pPr algn="ctr"/>
            <a:r>
              <a:rPr lang="ru-RU" altLang="de-DE">
                <a:latin typeface="Calibri" panose="020F0502020204030204" pitchFamily="34" charset="0"/>
              </a:rPr>
              <a:t>Библиотека</a:t>
            </a:r>
            <a:endParaRPr lang="ru-RU" altLang="de-DE" sz="2400">
              <a:latin typeface="Calibri" panose="020F0502020204030204" pitchFamily="34" charset="0"/>
            </a:endParaRPr>
          </a:p>
        </p:txBody>
      </p:sp>
      <p:sp>
        <p:nvSpPr>
          <p:cNvPr id="2054" name="Прямоугольник 5">
            <a:extLst>
              <a:ext uri="{FF2B5EF4-FFF2-40B4-BE49-F238E27FC236}">
                <a16:creationId xmlns:a16="http://schemas.microsoft.com/office/drawing/2014/main" id="{E4AE154C-D24A-E3BA-DE4D-F68800651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6237288"/>
            <a:ext cx="2058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>
                <a:latin typeface="Calibri" panose="020F0502020204030204" pitchFamily="34" charset="0"/>
              </a:rPr>
              <a:t>Новосибирск, 2022</a:t>
            </a:r>
          </a:p>
        </p:txBody>
      </p:sp>
      <p:pic>
        <p:nvPicPr>
          <p:cNvPr id="2055" name="Picture 7" descr="C:\Users\user\Desktop\1095871-66b77ca0482570f3.jpg">
            <a:extLst>
              <a:ext uri="{FF2B5EF4-FFF2-40B4-BE49-F238E27FC236}">
                <a16:creationId xmlns:a16="http://schemas.microsoft.com/office/drawing/2014/main" id="{DD7F4F44-918D-7700-8C14-C96E4ECF9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25"/>
          <a:stretch>
            <a:fillRect/>
          </a:stretch>
        </p:blipFill>
        <p:spPr bwMode="auto">
          <a:xfrm>
            <a:off x="5867400" y="1844675"/>
            <a:ext cx="2844800" cy="423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user\Desktop\dna-quality-templates.jpeg">
            <a:extLst>
              <a:ext uri="{FF2B5EF4-FFF2-40B4-BE49-F238E27FC236}">
                <a16:creationId xmlns:a16="http://schemas.microsoft.com/office/drawing/2014/main" id="{618F6727-5686-6D3C-CA2F-6F06101A6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Содержимое 2">
            <a:extLst>
              <a:ext uri="{FF2B5EF4-FFF2-40B4-BE49-F238E27FC236}">
                <a16:creationId xmlns:a16="http://schemas.microsoft.com/office/drawing/2014/main" id="{B00A08D0-A563-A66C-49F0-028910D31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404813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 b="1"/>
              <a:t>   Дмитрий Тарасович Куимов (1897-1971) – </a:t>
            </a:r>
            <a:r>
              <a:rPr lang="ru-RU" altLang="de-DE"/>
              <a:t>выдающийся ученый  невропатолог, внесший большой вклад в развитие отечественной и мировой неврологии, талантливый педагог, профессор, заслуженный деятель науки РСФСР заведующий кафедрой неврологии НГМИ (1940-1970 гг.)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/>
              <a:t>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Users\user\Desktop\dna-quality-templates.jpeg">
            <a:extLst>
              <a:ext uri="{FF2B5EF4-FFF2-40B4-BE49-F238E27FC236}">
                <a16:creationId xmlns:a16="http://schemas.microsoft.com/office/drawing/2014/main" id="{6BDD3D25-F010-13A1-0EA1-91A236C39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Содержимое 2">
            <a:extLst>
              <a:ext uri="{FF2B5EF4-FFF2-40B4-BE49-F238E27FC236}">
                <a16:creationId xmlns:a16="http://schemas.microsoft.com/office/drawing/2014/main" id="{3A8D410E-9775-B769-1CD3-D3726489A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052513"/>
            <a:ext cx="8424862" cy="4525962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 i="1"/>
              <a:t>    </a:t>
            </a:r>
            <a:r>
              <a:rPr lang="ru-RU" altLang="de-DE"/>
              <a:t>Дмитрий Тарасович</a:t>
            </a: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/>
              <a:t>родился 7 ноября 1897 года в многодетной крестьянской семье в деревне Малые Черемисы, Вятской губернии. Отец Тарас Емельянович Куимов, мать Татьяна Евдокимовна.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:\Users\user\Desktop\dna-quality-templates.jpeg">
            <a:extLst>
              <a:ext uri="{FF2B5EF4-FFF2-40B4-BE49-F238E27FC236}">
                <a16:creationId xmlns:a16="http://schemas.microsoft.com/office/drawing/2014/main" id="{993144FE-BE77-ECE1-7BD0-C5349E37C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Содержимое 2">
            <a:extLst>
              <a:ext uri="{FF2B5EF4-FFF2-40B4-BE49-F238E27FC236}">
                <a16:creationId xmlns:a16="http://schemas.microsoft.com/office/drawing/2014/main" id="{CAC79736-02E7-6DCC-30D1-5F1CF6824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4525963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/>
              <a:t>    После окончания церковно - приходской школы, Дмитрий Тарасович, продолжил обучение в гимназии города Котельнич на общественные средства. По завершении учёбы в гимназии был принят на работу учителем литературы в селе Новотроицкое Вятской губернии.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Users\user\Desktop\dna-quality-templates.jpeg">
            <a:extLst>
              <a:ext uri="{FF2B5EF4-FFF2-40B4-BE49-F238E27FC236}">
                <a16:creationId xmlns:a16="http://schemas.microsoft.com/office/drawing/2014/main" id="{4F2BE63C-5245-3DB7-1558-260C6F431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Содержимое 2">
            <a:extLst>
              <a:ext uri="{FF2B5EF4-FFF2-40B4-BE49-F238E27FC236}">
                <a16:creationId xmlns:a16="http://schemas.microsoft.com/office/drawing/2014/main" id="{F51EA55B-7136-DF1B-B29C-D9F2A034F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4525962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   В 1920 году,  Дмитрий Тарасович, поступил на  медицинский факультет Пермского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университета – одного из самых крупных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центров медицинской мысли страны в то время.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В стенах университета Куимов Д.Т.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познакомился с будущей женой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   Галиной Александровной Соболевой.</a:t>
            </a:r>
          </a:p>
          <a:p>
            <a:endParaRPr lang="ru-RU" altLang="de-D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Users\user\Desktop\dna-quality-templates.jpeg">
            <a:extLst>
              <a:ext uri="{FF2B5EF4-FFF2-40B4-BE49-F238E27FC236}">
                <a16:creationId xmlns:a16="http://schemas.microsoft.com/office/drawing/2014/main" id="{9A6608C8-6AC4-05EE-B7E4-D1B3AE963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Содержимое 2">
            <a:extLst>
              <a:ext uri="{FF2B5EF4-FFF2-40B4-BE49-F238E27FC236}">
                <a16:creationId xmlns:a16="http://schemas.microsoft.com/office/drawing/2014/main" id="{D93319B8-0130-B469-4ECB-301E6C4C26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836613"/>
            <a:ext cx="8435975" cy="4525962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  В 1927 году Куимов Д. Т. был зачислен в ординатуру при  университете,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на кафедру нервных болезней.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 Труды молодого ученого имели высокую оценку и вскоре Дмитрий Тарасович получил направление в город Ленинград в Физиологический институт Академии наук СССР, где под непосредственным руководством академика И. П. Павлова 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выполнил две научные работы.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:\Users\user\Desktop\dna-quality-templates.jpeg">
            <a:extLst>
              <a:ext uri="{FF2B5EF4-FFF2-40B4-BE49-F238E27FC236}">
                <a16:creationId xmlns:a16="http://schemas.microsoft.com/office/drawing/2014/main" id="{38CC82A9-0BC5-BEC4-A1E8-B6CF2B22D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Содержимое 2">
            <a:extLst>
              <a:ext uri="{FF2B5EF4-FFF2-40B4-BE49-F238E27FC236}">
                <a16:creationId xmlns:a16="http://schemas.microsoft.com/office/drawing/2014/main" id="{F797CE5E-0D86-1D18-77BE-648129CD3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981075"/>
            <a:ext cx="8229600" cy="45259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   В 1928 году, по возвращению из Ленинграда,  был зачислен аспирантом на кафедру нервных болезней Пермского медицинского института, который с 1931 года начал существовать как отдельный  институт, созданный из базе медицинского факультета Пермского университета.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С 1932 по 1939 гг. занимал должность ассистента.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user\Desktop\dna-quality-templates.jpeg">
            <a:extLst>
              <a:ext uri="{FF2B5EF4-FFF2-40B4-BE49-F238E27FC236}">
                <a16:creationId xmlns:a16="http://schemas.microsoft.com/office/drawing/2014/main" id="{0FD4512B-C9F1-C9F7-9C88-1E6E109AC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Содержимое 2">
            <a:extLst>
              <a:ext uri="{FF2B5EF4-FFF2-40B4-BE49-F238E27FC236}">
                <a16:creationId xmlns:a16="http://schemas.microsoft.com/office/drawing/2014/main" id="{C1F8469B-524D-E6C8-8FDC-801FF574E4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   В 1935 году Куимову Д. Т. присуждена ученая степень кандидата медицинских наук (без защиты диссертации,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по совокупности результатов клинических и экспериментальных исследований).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А в 1939 году присвоено ученое звание доцента кафедры нервных болезней Пермского медицинского института.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:\Users\user\Desktop\dna-quality-templates.jpeg">
            <a:extLst>
              <a:ext uri="{FF2B5EF4-FFF2-40B4-BE49-F238E27FC236}">
                <a16:creationId xmlns:a16="http://schemas.microsoft.com/office/drawing/2014/main" id="{447965BD-6062-2A8B-BDEC-A4820AA21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Содержимое 2">
            <a:extLst>
              <a:ext uri="{FF2B5EF4-FFF2-40B4-BE49-F238E27FC236}">
                <a16:creationId xmlns:a16="http://schemas.microsoft.com/office/drawing/2014/main" id="{99E9D3EB-BD51-8C70-A173-27C2F4D9F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692150"/>
            <a:ext cx="8229600" cy="4525963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    Результаты многолетних исследований Дмитрия Тарасовича легли в основу докторской диссертации на тему «Поражение нервной системы при пеллагре», которая была защищена на заседании Учёного совета Ленинградского института усовершенствования врачей в 1940 г. В этом же году Куимову Д. Т. предложили возглавить кафедру нервных болезней Новосибирского медицинского института.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:\Users\user\Desktop\dna-quality-templates.jpeg">
            <a:extLst>
              <a:ext uri="{FF2B5EF4-FFF2-40B4-BE49-F238E27FC236}">
                <a16:creationId xmlns:a16="http://schemas.microsoft.com/office/drawing/2014/main" id="{F1E573E0-E183-3479-7A57-3A23DFA98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Содержимое 2">
            <a:extLst>
              <a:ext uri="{FF2B5EF4-FFF2-40B4-BE49-F238E27FC236}">
                <a16:creationId xmlns:a16="http://schemas.microsoft.com/office/drawing/2014/main" id="{4D187CF3-5FFA-D746-8A9A-169AEA6CB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7675" y="476250"/>
            <a:ext cx="6156325" cy="45259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 sz="2800"/>
              <a:t>    Во время Великой Отечественной войны, Дмитрий Тарасович занимал должность главного невропатолога новосибирских эвакогоспиталей. Совмещал лечение раненых с научной деятельностью, результатом которой стал ряд исследований боевой травмы нервной системы.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 sz="2800"/>
              <a:t>    Не прекращалась и педагогическая деятельность Куимова Д. Т. в Новосибирском медицинском институте.</a:t>
            </a:r>
          </a:p>
          <a:p>
            <a:pPr eaLnBrk="1" hangingPunct="1"/>
            <a:endParaRPr lang="ru-RU" altLang="de-DE"/>
          </a:p>
        </p:txBody>
      </p:sp>
      <p:pic>
        <p:nvPicPr>
          <p:cNvPr id="11268" name="Picture 5" descr="C:\Users\user\Desktop\Kuimov.jpg">
            <a:extLst>
              <a:ext uri="{FF2B5EF4-FFF2-40B4-BE49-F238E27FC236}">
                <a16:creationId xmlns:a16="http://schemas.microsoft.com/office/drawing/2014/main" id="{72B435BC-42A0-20BE-191A-06829AF94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89" t="7924" r="19179" b="31125"/>
          <a:stretch>
            <a:fillRect/>
          </a:stretch>
        </p:blipFill>
        <p:spPr bwMode="auto">
          <a:xfrm>
            <a:off x="468313" y="1052513"/>
            <a:ext cx="2720975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6FCBDE-EEB4-1161-0C31-D9BC6141C332}"/>
              </a:ext>
            </a:extLst>
          </p:cNvPr>
          <p:cNvSpPr txBox="1"/>
          <p:nvPr/>
        </p:nvSpPr>
        <p:spPr>
          <a:xfrm>
            <a:off x="755650" y="5084763"/>
            <a:ext cx="217963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i="1" dirty="0">
                <a:latin typeface="+mn-lt"/>
                <a:cs typeface="Arial" charset="0"/>
              </a:rPr>
              <a:t>Дмитрий Тарасович</a:t>
            </a:r>
          </a:p>
          <a:p>
            <a:pPr algn="ctr">
              <a:defRPr/>
            </a:pPr>
            <a:r>
              <a:rPr lang="ru-RU" i="1" dirty="0">
                <a:latin typeface="+mn-lt"/>
                <a:cs typeface="Arial" charset="0"/>
              </a:rPr>
              <a:t>Куимов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C:\Users\user\Desktop\dna-quality-templates.jpeg">
            <a:extLst>
              <a:ext uri="{FF2B5EF4-FFF2-40B4-BE49-F238E27FC236}">
                <a16:creationId xmlns:a16="http://schemas.microsoft.com/office/drawing/2014/main" id="{4C159FCE-FD50-7544-CA01-C139501DB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Содержимое 2">
            <a:extLst>
              <a:ext uri="{FF2B5EF4-FFF2-40B4-BE49-F238E27FC236}">
                <a16:creationId xmlns:a16="http://schemas.microsoft.com/office/drawing/2014/main" id="{E2179A29-BE60-78C2-2900-88600B665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0"/>
            <a:ext cx="8229600" cy="4525963"/>
          </a:xfrm>
        </p:spPr>
        <p:txBody>
          <a:bodyPr/>
          <a:lstStyle/>
          <a:p>
            <a:pPr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/>
              <a:t> </a:t>
            </a:r>
          </a:p>
          <a:p>
            <a:pPr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/>
              <a:t>С 1940 по 1970 гг. Куимов Дмитрий Тарасович занимал должность заведующего кафедрой нервных болезней Новосибирского государственного медицинского института.</a:t>
            </a:r>
          </a:p>
          <a:p>
            <a:pPr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de-DE"/>
              <a:t>В 1970 году отошел от активной преподавательской деятельности, оставаясь профессором-консультантом.</a:t>
            </a:r>
          </a:p>
          <a:p>
            <a:pPr algn="ctr">
              <a:lnSpc>
                <a:spcPct val="150000"/>
              </a:lnSpc>
              <a:buFont typeface="Arial" panose="020B0604020202020204" pitchFamily="34" charset="0"/>
              <a:buNone/>
            </a:pPr>
            <a:endParaRPr lang="ru-RU" altLang="de-DE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:\Users\user\Desktop\dna-quality-templates.jpeg">
            <a:extLst>
              <a:ext uri="{FF2B5EF4-FFF2-40B4-BE49-F238E27FC236}">
                <a16:creationId xmlns:a16="http://schemas.microsoft.com/office/drawing/2014/main" id="{97572826-7595-745F-2157-ADB37BB5F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Содержимое 2">
            <a:extLst>
              <a:ext uri="{FF2B5EF4-FFF2-40B4-BE49-F238E27FC236}">
                <a16:creationId xmlns:a16="http://schemas.microsoft.com/office/drawing/2014/main" id="{B7296825-2EC7-2BE7-E3AF-EF96E3456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5259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Дмитрий Тарасович описал ряд симптомов, часть из которых, впоследствии в мировой медицинской науке названы его именем (рефлексы или синдром </a:t>
            </a:r>
            <a:r>
              <a:rPr lang="ru-RU" altLang="de-DE" b="1"/>
              <a:t>Керера-Куимова</a:t>
            </a:r>
            <a:r>
              <a:rPr lang="ru-RU" altLang="de-DE"/>
              <a:t> - болезненность нервных стволов при повышении внутричерепного и внутрипозвоночного давления;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триада </a:t>
            </a:r>
            <a:r>
              <a:rPr lang="ru-RU" altLang="de-DE" b="1"/>
              <a:t>Куимова</a:t>
            </a:r>
            <a:r>
              <a:rPr lang="ru-RU" altLang="de-DE"/>
              <a:t> при спинальном эпидурите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и др.).</a:t>
            </a:r>
          </a:p>
          <a:p>
            <a:pPr>
              <a:buFont typeface="Arial" panose="020B0604020202020204" pitchFamily="34" charset="0"/>
              <a:buNone/>
            </a:pPr>
            <a:endParaRPr lang="ru-RU" altLang="de-DE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Users\user\Desktop\dna-quality-templates.jpeg">
            <a:extLst>
              <a:ext uri="{FF2B5EF4-FFF2-40B4-BE49-F238E27FC236}">
                <a16:creationId xmlns:a16="http://schemas.microsoft.com/office/drawing/2014/main" id="{61A1AA4C-1725-D13A-B76D-64EC89246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Содержимое 2">
            <a:extLst>
              <a:ext uri="{FF2B5EF4-FFF2-40B4-BE49-F238E27FC236}">
                <a16:creationId xmlns:a16="http://schemas.microsoft.com/office/drawing/2014/main" id="{AE0D9086-A593-E83A-F3B0-440A84538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5175"/>
            <a:ext cx="9144000" cy="45259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    </a:t>
            </a:r>
            <a:r>
              <a:rPr lang="ru-RU" altLang="de-DE" sz="2800"/>
              <a:t>Профессор Куимов Дмитрий Тарасович является автором 70 научных работ, в том числе 3 монографий. Подготовил 2 докторов наук и 10 кандидатов наук.</a:t>
            </a:r>
          </a:p>
          <a:p>
            <a:pPr algn="ctr" eaLnBrk="1" hangingPunct="1"/>
            <a:r>
              <a:rPr lang="ru-RU" altLang="de-DE" sz="2800"/>
              <a:t>В 1941 году вышла монография </a:t>
            </a:r>
            <a:r>
              <a:rPr lang="ru-RU" altLang="de-DE" sz="2800" b="1"/>
              <a:t>«Поражение нервной системы при пиллагре»</a:t>
            </a:r>
            <a:r>
              <a:rPr lang="ru-RU" altLang="de-DE" sz="2800"/>
              <a:t>,</a:t>
            </a:r>
            <a:r>
              <a:rPr lang="ru-RU" altLang="de-DE" sz="2800" b="1"/>
              <a:t> </a:t>
            </a:r>
            <a:r>
              <a:rPr lang="ru-RU" altLang="de-DE" sz="2800"/>
              <a:t>как итог работы 1933-1939 гг.</a:t>
            </a:r>
          </a:p>
          <a:p>
            <a:pPr algn="ctr" eaLnBrk="1" hangingPunct="1"/>
            <a:r>
              <a:rPr lang="ru-RU" altLang="de-DE" sz="2800"/>
              <a:t>В 1961 году в результате углубленного изучения проблемы, совместно с профессором-психиатром Шмарьяном А. С., была издана монография </a:t>
            </a:r>
            <a:r>
              <a:rPr lang="ru-RU" altLang="de-DE" sz="2800" b="1"/>
              <a:t>«Субдуральные гематомы»</a:t>
            </a:r>
            <a:r>
              <a:rPr lang="ru-RU" altLang="de-DE" sz="2800"/>
              <a:t>.</a:t>
            </a:r>
            <a:r>
              <a:rPr lang="ru-RU" altLang="de-DE" sz="2800" b="1"/>
              <a:t> </a:t>
            </a:r>
          </a:p>
          <a:p>
            <a:pPr algn="ctr" eaLnBrk="1" hangingPunct="1"/>
            <a:r>
              <a:rPr lang="ru-RU" altLang="de-DE" sz="2800"/>
              <a:t>В 1966 году  вышла в свет первая отечественная монография по теме </a:t>
            </a:r>
            <a:r>
              <a:rPr lang="ru-RU" altLang="de-DE" sz="2800" b="1"/>
              <a:t>«Пароксизмальный паралич»</a:t>
            </a:r>
            <a:r>
              <a:rPr lang="ru-RU" altLang="de-DE" sz="2800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de-DE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:\Users\user\Desktop\dna-quality-templates.jpeg">
            <a:extLst>
              <a:ext uri="{FF2B5EF4-FFF2-40B4-BE49-F238E27FC236}">
                <a16:creationId xmlns:a16="http://schemas.microsoft.com/office/drawing/2014/main" id="{534BBDE1-09B2-76C0-4D12-DAD2FE667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Содержимое 2">
            <a:extLst>
              <a:ext uri="{FF2B5EF4-FFF2-40B4-BE49-F238E27FC236}">
                <a16:creationId xmlns:a16="http://schemas.microsoft.com/office/drawing/2014/main" id="{6CBC1391-60C7-FEB3-4FCA-A6494B692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6600" y="1268413"/>
            <a:ext cx="5399088" cy="4525962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/>
              <a:t>   Куимов Дмитрий Тарасович награждён орденом Ленина (1953), медалями «За победу над Германией в Великой Отечественной войне 1941—1945 гг.» и «За доблестный труд в Великой Отечественной войне 1941—1945 гг.»</a:t>
            </a:r>
          </a:p>
        </p:txBody>
      </p:sp>
      <p:pic>
        <p:nvPicPr>
          <p:cNvPr id="15364" name="Picture 4" descr="C:\Users\user\Desktop\Куимов Д.Т\53e86fc67133bf097de4bb2f42dce96b.jpeg">
            <a:extLst>
              <a:ext uri="{FF2B5EF4-FFF2-40B4-BE49-F238E27FC236}">
                <a16:creationId xmlns:a16="http://schemas.microsoft.com/office/drawing/2014/main" id="{971331F0-B20A-A4EF-8290-B7AAE4D2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01"/>
          <a:stretch>
            <a:fillRect/>
          </a:stretch>
        </p:blipFill>
        <p:spPr bwMode="auto">
          <a:xfrm>
            <a:off x="755650" y="1341438"/>
            <a:ext cx="2520950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0E9BF3-494D-FE6D-4606-310FCB3C1980}"/>
              </a:ext>
            </a:extLst>
          </p:cNvPr>
          <p:cNvSpPr txBox="1"/>
          <p:nvPr/>
        </p:nvSpPr>
        <p:spPr>
          <a:xfrm>
            <a:off x="971550" y="4941888"/>
            <a:ext cx="22542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i="1" dirty="0">
                <a:latin typeface="+mn-lt"/>
                <a:cs typeface="Arial" charset="0"/>
              </a:rPr>
              <a:t>Куимов</a:t>
            </a:r>
          </a:p>
          <a:p>
            <a:pPr algn="ctr">
              <a:defRPr/>
            </a:pPr>
            <a:r>
              <a:rPr lang="ru-RU" i="1" dirty="0">
                <a:latin typeface="+mn-lt"/>
                <a:cs typeface="Arial" charset="0"/>
              </a:rPr>
              <a:t> Дмитрий Тарасович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Users\user\Desktop\dna-quality-templates.jpeg">
            <a:extLst>
              <a:ext uri="{FF2B5EF4-FFF2-40B4-BE49-F238E27FC236}">
                <a16:creationId xmlns:a16="http://schemas.microsoft.com/office/drawing/2014/main" id="{5146B017-4CA2-77FE-7430-EE3EEE61B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Заголовок 1">
            <a:extLst>
              <a:ext uri="{FF2B5EF4-FFF2-40B4-BE49-F238E27FC236}">
                <a16:creationId xmlns:a16="http://schemas.microsoft.com/office/drawing/2014/main" id="{0DC1CBB7-35CC-70F0-801E-E7266EAE7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altLang="de-DE"/>
          </a:p>
        </p:txBody>
      </p:sp>
      <p:sp>
        <p:nvSpPr>
          <p:cNvPr id="16388" name="Содержимое 2">
            <a:extLst>
              <a:ext uri="{FF2B5EF4-FFF2-40B4-BE49-F238E27FC236}">
                <a16:creationId xmlns:a16="http://schemas.microsoft.com/office/drawing/2014/main" id="{8AB214EA-6960-63B0-000E-554453DCF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de-DE"/>
              <a:t>   Умер Дмитрий Тарасович 23 марта 1971 года в возрасте 73 лет. До последнего времени он работал на кафедре нервных болезней Новосибирского медицинского института. Дети Куимовых продолжили семейную династию, посвятив свою жизнь медицине.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:\Users\user\Desktop\dna-quality-templates.jpeg">
            <a:extLst>
              <a:ext uri="{FF2B5EF4-FFF2-40B4-BE49-F238E27FC236}">
                <a16:creationId xmlns:a16="http://schemas.microsoft.com/office/drawing/2014/main" id="{ADE404EE-DDAE-5180-C81A-BB882AF0B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Заголовок 1">
            <a:extLst>
              <a:ext uri="{FF2B5EF4-FFF2-40B4-BE49-F238E27FC236}">
                <a16:creationId xmlns:a16="http://schemas.microsoft.com/office/drawing/2014/main" id="{BCE1ACDB-5EC4-B9DD-E764-7F39ED333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sz="3600" b="1"/>
              <a:t>Издания из фонда библиотеки НГМУ</a:t>
            </a:r>
          </a:p>
        </p:txBody>
      </p:sp>
      <p:pic>
        <p:nvPicPr>
          <p:cNvPr id="15365" name="Picture 5" descr="C:\Users\user\Desktop\Новая папка\2022-11-15_002.jpg">
            <a:extLst>
              <a:ext uri="{FF2B5EF4-FFF2-40B4-BE49-F238E27FC236}">
                <a16:creationId xmlns:a16="http://schemas.microsoft.com/office/drawing/2014/main" id="{072BC9C7-6486-6032-06DF-9757D2ED80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t="1563" r="30616" b="26562"/>
          <a:stretch>
            <a:fillRect/>
          </a:stretch>
        </p:blipFill>
        <p:spPr>
          <a:xfrm>
            <a:off x="6012160" y="2038023"/>
            <a:ext cx="2448272" cy="3551217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86E004-3D09-1E5E-D9BB-36DC369E23C0}"/>
              </a:ext>
            </a:extLst>
          </p:cNvPr>
          <p:cNvSpPr txBox="1"/>
          <p:nvPr/>
        </p:nvSpPr>
        <p:spPr>
          <a:xfrm>
            <a:off x="468313" y="2781300"/>
            <a:ext cx="5183187" cy="2030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latin typeface="+mn-lt"/>
                <a:cs typeface="Arial" charset="0"/>
              </a:rPr>
              <a:t>Куимов, Д. Т. Поражение нервной системы при пеллагре. Клинические исследования : диссертация на соискание ученой степени доктора </a:t>
            </a:r>
            <a:r>
              <a:rPr lang="ru-RU" dirty="0" err="1">
                <a:latin typeface="+mn-lt"/>
                <a:cs typeface="Arial" charset="0"/>
              </a:rPr>
              <a:t>мед.наук</a:t>
            </a:r>
            <a:r>
              <a:rPr lang="ru-RU" dirty="0">
                <a:latin typeface="+mn-lt"/>
                <a:cs typeface="Arial" charset="0"/>
              </a:rPr>
              <a:t> / Д. Т. Куимов ; Новосибирский государственный институт для усовершенствования врачей и мединститут.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 –</a:t>
            </a:r>
            <a:r>
              <a:rPr lang="ru-RU" dirty="0">
                <a:latin typeface="+mn-lt"/>
                <a:cs typeface="Arial" charset="0"/>
              </a:rPr>
              <a:t>  Новосибирск : б.и., 1941.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80 с.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C:\Users\user\Desktop\dna-quality-templates.jpeg">
            <a:extLst>
              <a:ext uri="{FF2B5EF4-FFF2-40B4-BE49-F238E27FC236}">
                <a16:creationId xmlns:a16="http://schemas.microsoft.com/office/drawing/2014/main" id="{DE42F6A4-D909-FE99-533B-0C52171A7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Заголовок 1">
            <a:extLst>
              <a:ext uri="{FF2B5EF4-FFF2-40B4-BE49-F238E27FC236}">
                <a16:creationId xmlns:a16="http://schemas.microsoft.com/office/drawing/2014/main" id="{AFADF4E6-0B04-3552-C571-44DC958AC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de-DE" sz="3600" b="1"/>
              <a:t>Издания из фонда библиотеки НГМУ</a:t>
            </a:r>
            <a:endParaRPr lang="ru-RU" altLang="de-DE" sz="3600"/>
          </a:p>
        </p:txBody>
      </p:sp>
      <p:pic>
        <p:nvPicPr>
          <p:cNvPr id="18436" name="Picture 5" descr="C:\Users\user\Desktop\Новая папка\2022-11-15_004.jpg">
            <a:extLst>
              <a:ext uri="{FF2B5EF4-FFF2-40B4-BE49-F238E27FC236}">
                <a16:creationId xmlns:a16="http://schemas.microsoft.com/office/drawing/2014/main" id="{B0E4C7F8-A4D1-6225-193D-DACDE1C739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497" b="34137"/>
          <a:stretch>
            <a:fillRect/>
          </a:stretch>
        </p:blipFill>
        <p:spPr>
          <a:xfrm>
            <a:off x="611188" y="1844675"/>
            <a:ext cx="2222500" cy="2981325"/>
          </a:xfrm>
          <a:noFill/>
        </p:spPr>
      </p:pic>
      <p:pic>
        <p:nvPicPr>
          <p:cNvPr id="18437" name="Picture 6" descr="C:\Users\user\Desktop\Новая папка\2022-11-15_005.jpg">
            <a:extLst>
              <a:ext uri="{FF2B5EF4-FFF2-40B4-BE49-F238E27FC236}">
                <a16:creationId xmlns:a16="http://schemas.microsoft.com/office/drawing/2014/main" id="{D55AEA3C-DDD2-9F8C-2326-062D906A3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0" t="33626" r="2402" b="1627"/>
          <a:stretch>
            <a:fillRect/>
          </a:stretch>
        </p:blipFill>
        <p:spPr bwMode="auto">
          <a:xfrm>
            <a:off x="2843213" y="3213100"/>
            <a:ext cx="2087562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5E8183-6100-B0CB-C826-CF42F39424E0}"/>
              </a:ext>
            </a:extLst>
          </p:cNvPr>
          <p:cNvSpPr txBox="1"/>
          <p:nvPr/>
        </p:nvSpPr>
        <p:spPr>
          <a:xfrm>
            <a:off x="3059113" y="2060575"/>
            <a:ext cx="5545137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latin typeface="+mn-lt"/>
                <a:cs typeface="Arial" charset="0"/>
              </a:rPr>
              <a:t>Куимов, Д. Т. Спинальные эпидуриты / Д. Т. Куимов.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Новосибирск : ОГИЗ, 1947.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112 с. 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18439" name="TextBox 8">
            <a:extLst>
              <a:ext uri="{FF2B5EF4-FFF2-40B4-BE49-F238E27FC236}">
                <a16:creationId xmlns:a16="http://schemas.microsoft.com/office/drawing/2014/main" id="{212BA2CE-EB86-F997-06AD-5140D6840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6165850"/>
            <a:ext cx="20177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400" i="1" dirty="0">
                <a:latin typeface="+mn-lt"/>
                <a:cs typeface="Arial" charset="0"/>
              </a:rPr>
              <a:t>Автограф Куимова Д.Т.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C:\Users\user\Desktop\dna-quality-templates.jpeg">
            <a:extLst>
              <a:ext uri="{FF2B5EF4-FFF2-40B4-BE49-F238E27FC236}">
                <a16:creationId xmlns:a16="http://schemas.microsoft.com/office/drawing/2014/main" id="{DABE44B6-12CF-924F-F705-805583A73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Заголовок 1">
            <a:extLst>
              <a:ext uri="{FF2B5EF4-FFF2-40B4-BE49-F238E27FC236}">
                <a16:creationId xmlns:a16="http://schemas.microsoft.com/office/drawing/2014/main" id="{BB1DC27D-2106-80E5-D753-C6A17AB29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de-DE" sz="3600" b="1"/>
              <a:t>Издания из фонда библиотеки НГМУ</a:t>
            </a:r>
            <a:endParaRPr lang="ru-RU" altLang="de-DE" sz="3600"/>
          </a:p>
        </p:txBody>
      </p:sp>
      <p:pic>
        <p:nvPicPr>
          <p:cNvPr id="19460" name="Picture 5" descr="C:\Users\user\Desktop\Новая папка\2022-11-15_003.jpg">
            <a:extLst>
              <a:ext uri="{FF2B5EF4-FFF2-40B4-BE49-F238E27FC236}">
                <a16:creationId xmlns:a16="http://schemas.microsoft.com/office/drawing/2014/main" id="{CD9473F6-D5B2-2FE3-1EAA-64125D5423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" r="36873" b="34137"/>
          <a:stretch>
            <a:fillRect/>
          </a:stretch>
        </p:blipFill>
        <p:spPr>
          <a:xfrm>
            <a:off x="611188" y="1484313"/>
            <a:ext cx="2089150" cy="2981325"/>
          </a:xfrm>
          <a:noFill/>
        </p:spPr>
      </p:pic>
      <p:pic>
        <p:nvPicPr>
          <p:cNvPr id="19461" name="Picture 6" descr="C:\Users\user\Desktop\Новая папка\2022-11-15_006.jpg">
            <a:extLst>
              <a:ext uri="{FF2B5EF4-FFF2-40B4-BE49-F238E27FC236}">
                <a16:creationId xmlns:a16="http://schemas.microsoft.com/office/drawing/2014/main" id="{05071AD8-4BD0-BE59-13BE-B3BDD7DF0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2" r="37305" b="29536"/>
          <a:stretch>
            <a:fillRect/>
          </a:stretch>
        </p:blipFill>
        <p:spPr bwMode="auto">
          <a:xfrm>
            <a:off x="6516688" y="3429000"/>
            <a:ext cx="201612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674FBE-DF2D-34B8-13FA-6095912927B2}"/>
              </a:ext>
            </a:extLst>
          </p:cNvPr>
          <p:cNvSpPr txBox="1"/>
          <p:nvPr/>
        </p:nvSpPr>
        <p:spPr>
          <a:xfrm>
            <a:off x="2843213" y="2060575"/>
            <a:ext cx="59055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cs typeface="Arial" charset="0"/>
              </a:rPr>
              <a:t>Куимов, Дмитрий Тарасович. Пароксизмальный паралич / Д. Т. Куимов.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М. : Медицина, 1966.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 </a:t>
            </a:r>
            <a:r>
              <a:rPr lang="ru-RU" dirty="0">
                <a:latin typeface="+mn-lt"/>
                <a:cs typeface="Arial" charset="0"/>
              </a:rPr>
              <a:t>120 с. : ил.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(Библиотека практического врача) 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71ABAE-C7A8-35D9-6D5C-72CFC6972BD3}"/>
              </a:ext>
            </a:extLst>
          </p:cNvPr>
          <p:cNvSpPr txBox="1"/>
          <p:nvPr/>
        </p:nvSpPr>
        <p:spPr>
          <a:xfrm>
            <a:off x="611188" y="4652963"/>
            <a:ext cx="59769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cs typeface="Arial" charset="0"/>
              </a:rPr>
              <a:t>Куимов, Дмитрий Тарасович. </a:t>
            </a:r>
            <a:r>
              <a:rPr lang="ru-RU" dirty="0" err="1">
                <a:latin typeface="+mn-lt"/>
                <a:cs typeface="Arial" charset="0"/>
              </a:rPr>
              <a:t>Субдуральные</a:t>
            </a:r>
            <a:r>
              <a:rPr lang="ru-RU" dirty="0">
                <a:latin typeface="+mn-lt"/>
                <a:cs typeface="Arial" charset="0"/>
              </a:rPr>
              <a:t> гематомы. Клиническое исследование / Д. Т. Куимов, А. С. </a:t>
            </a:r>
            <a:r>
              <a:rPr lang="ru-RU" dirty="0" err="1">
                <a:latin typeface="+mn-lt"/>
                <a:cs typeface="Arial" charset="0"/>
              </a:rPr>
              <a:t>Шмарьян</a:t>
            </a:r>
            <a:r>
              <a:rPr lang="ru-RU" dirty="0">
                <a:latin typeface="+mn-lt"/>
                <a:cs typeface="Arial" charset="0"/>
              </a:rPr>
              <a:t>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М. : </a:t>
            </a:r>
            <a:r>
              <a:rPr lang="ru-RU" dirty="0" err="1">
                <a:latin typeface="+mn-lt"/>
                <a:cs typeface="Arial" charset="0"/>
              </a:rPr>
              <a:t>Медгиз</a:t>
            </a:r>
            <a:r>
              <a:rPr lang="ru-RU" dirty="0">
                <a:latin typeface="+mn-lt"/>
                <a:cs typeface="Arial" charset="0"/>
              </a:rPr>
              <a:t>, 1961.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128 с. : ил. </a:t>
            </a: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:\Users\user\Desktop\dna-quality-templates.jpeg">
            <a:extLst>
              <a:ext uri="{FF2B5EF4-FFF2-40B4-BE49-F238E27FC236}">
                <a16:creationId xmlns:a16="http://schemas.microsoft.com/office/drawing/2014/main" id="{6D8ED2F1-BA11-7922-D8DA-4CB5A8E29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Заголовок 1">
            <a:extLst>
              <a:ext uri="{FF2B5EF4-FFF2-40B4-BE49-F238E27FC236}">
                <a16:creationId xmlns:a16="http://schemas.microsoft.com/office/drawing/2014/main" id="{A09FE3C8-5061-A0BD-4728-6CDACE007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de-DE" sz="3600" b="1"/>
              <a:t>Издания из фонда библиотеки НГМУ</a:t>
            </a:r>
            <a:endParaRPr lang="ru-RU" altLang="de-DE" sz="3600"/>
          </a:p>
        </p:txBody>
      </p:sp>
      <p:pic>
        <p:nvPicPr>
          <p:cNvPr id="18437" name="Picture 5" descr="C:\Users\user\Desktop\Новая папка\2022-11-15_001.jpg">
            <a:extLst>
              <a:ext uri="{FF2B5EF4-FFF2-40B4-BE49-F238E27FC236}">
                <a16:creationId xmlns:a16="http://schemas.microsoft.com/office/drawing/2014/main" id="{422B88AC-7626-C497-A565-B1F32ED6A6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32497" b="29364"/>
          <a:stretch>
            <a:fillRect/>
          </a:stretch>
        </p:blipFill>
        <p:spPr>
          <a:xfrm>
            <a:off x="683568" y="1556792"/>
            <a:ext cx="1971486" cy="2836912"/>
          </a:xfrm>
        </p:spPr>
      </p:pic>
      <p:pic>
        <p:nvPicPr>
          <p:cNvPr id="20485" name="Picture 6" descr="C:\Users\user\Desktop\Новая папка\2022-11-15_007.jpg">
            <a:extLst>
              <a:ext uri="{FF2B5EF4-FFF2-40B4-BE49-F238E27FC236}">
                <a16:creationId xmlns:a16="http://schemas.microsoft.com/office/drawing/2014/main" id="{E2734BF6-4F30-21BC-AE78-F40F8FC27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716338"/>
            <a:ext cx="3960812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6E5EC35-6D66-F773-6B18-2215C272560F}"/>
              </a:ext>
            </a:extLst>
          </p:cNvPr>
          <p:cNvSpPr txBox="1"/>
          <p:nvPr/>
        </p:nvSpPr>
        <p:spPr>
          <a:xfrm>
            <a:off x="2916238" y="1412875"/>
            <a:ext cx="5759450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cs typeface="Arial" charset="0"/>
              </a:rPr>
              <a:t>Ольшанский, Г. С. Видные ученые - профессора Новосибирского периода деятельности института усовершенствования врачей: А.С.Вишневский, Ф.К.Меньшиков, </a:t>
            </a:r>
            <a:r>
              <a:rPr lang="ru-RU" dirty="0" err="1">
                <a:latin typeface="+mn-lt"/>
                <a:cs typeface="Arial" charset="0"/>
              </a:rPr>
              <a:t>А.С.Чистович</a:t>
            </a:r>
            <a:r>
              <a:rPr lang="ru-RU" dirty="0">
                <a:latin typeface="+mn-lt"/>
                <a:cs typeface="Arial" charset="0"/>
              </a:rPr>
              <a:t>, Д.Т.Куимов, </a:t>
            </a:r>
            <a:r>
              <a:rPr lang="ru-RU" dirty="0" err="1">
                <a:latin typeface="+mn-lt"/>
                <a:cs typeface="Arial" charset="0"/>
              </a:rPr>
              <a:t>Л.М.Линденбаум</a:t>
            </a:r>
            <a:r>
              <a:rPr lang="ru-RU" dirty="0">
                <a:latin typeface="+mn-lt"/>
                <a:cs typeface="Arial" charset="0"/>
              </a:rPr>
              <a:t>, С.Е.Рабинович, В.М.Воскресенский / Г. С. Ольшанский ; Новокузнецкий государственный институт усовершенствования врачей.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</a:t>
            </a:r>
            <a:r>
              <a:rPr lang="ru-RU" dirty="0">
                <a:latin typeface="+mn-lt"/>
                <a:cs typeface="Arial" charset="0"/>
              </a:rPr>
              <a:t> Новокузнецк : [б. и.], 2007. </a:t>
            </a: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– </a:t>
            </a:r>
            <a:r>
              <a:rPr lang="ru-RU" dirty="0">
                <a:latin typeface="+mn-lt"/>
                <a:cs typeface="Arial" charset="0"/>
              </a:rPr>
              <a:t>41 с. 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Users\user\Desktop\dna-quality-templates.jpeg">
            <a:extLst>
              <a:ext uri="{FF2B5EF4-FFF2-40B4-BE49-F238E27FC236}">
                <a16:creationId xmlns:a16="http://schemas.microsoft.com/office/drawing/2014/main" id="{7F3B5C44-8968-D1C2-7BFC-4308C4AF5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Заголовок 1">
            <a:extLst>
              <a:ext uri="{FF2B5EF4-FFF2-40B4-BE49-F238E27FC236}">
                <a16:creationId xmlns:a16="http://schemas.microsoft.com/office/drawing/2014/main" id="{163B0F47-2D89-72FF-AB4B-BABED6C60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de-DE" sz="3600" b="1"/>
              <a:t>Издания из фонда библиотеки НГМУ</a:t>
            </a:r>
            <a:endParaRPr lang="ru-RU" altLang="de-DE" sz="3600"/>
          </a:p>
        </p:txBody>
      </p:sp>
      <p:pic>
        <p:nvPicPr>
          <p:cNvPr id="21508" name="Picture 5" descr="C:\Users\user\Desktop\Новая папка\2022-11-15_008.jpg">
            <a:extLst>
              <a:ext uri="{FF2B5EF4-FFF2-40B4-BE49-F238E27FC236}">
                <a16:creationId xmlns:a16="http://schemas.microsoft.com/office/drawing/2014/main" id="{79B4B1FA-44B2-9B03-29EE-747224905F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370" b="16637"/>
          <a:stretch>
            <a:fillRect/>
          </a:stretch>
        </p:blipFill>
        <p:spPr>
          <a:xfrm>
            <a:off x="611188" y="1484313"/>
            <a:ext cx="2101850" cy="2989262"/>
          </a:xfrm>
          <a:noFill/>
        </p:spPr>
      </p:pic>
      <p:pic>
        <p:nvPicPr>
          <p:cNvPr id="21509" name="Picture 6" descr="C:\Users\user\Desktop\Новая папка\2022-11-15_009.jpg">
            <a:extLst>
              <a:ext uri="{FF2B5EF4-FFF2-40B4-BE49-F238E27FC236}">
                <a16:creationId xmlns:a16="http://schemas.microsoft.com/office/drawing/2014/main" id="{3845447E-B2C5-5317-82C9-82C84E601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8" t="2402" r="20718" b="19521"/>
          <a:stretch>
            <a:fillRect/>
          </a:stretch>
        </p:blipFill>
        <p:spPr bwMode="auto">
          <a:xfrm>
            <a:off x="2700338" y="3141663"/>
            <a:ext cx="228758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2AD1D0-2DE3-D221-0EBB-151EF1D8929B}"/>
              </a:ext>
            </a:extLst>
          </p:cNvPr>
          <p:cNvSpPr txBox="1"/>
          <p:nvPr/>
        </p:nvSpPr>
        <p:spPr>
          <a:xfrm>
            <a:off x="2879725" y="1557338"/>
            <a:ext cx="5795963" cy="1477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cs typeface="Arial" charset="0"/>
              </a:rPr>
              <a:t>Ефремов, Анатолий Васильевич. Ученые Новосибирского медицинского института в ХХ веке / А. В. Ефремов, В. Д. Новиков, А. Н. Евстропов ; Новосибирская государственная медицинская академия. – Новосибирск : Издательство НГМА, 2001. – 265 с.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:\Users\user\Desktop\dna-quality-templates.jpeg">
            <a:extLst>
              <a:ext uri="{FF2B5EF4-FFF2-40B4-BE49-F238E27FC236}">
                <a16:creationId xmlns:a16="http://schemas.microsoft.com/office/drawing/2014/main" id="{96CCFAF6-4931-DB7A-B7AB-D54081CE9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Заголовок 1">
            <a:extLst>
              <a:ext uri="{FF2B5EF4-FFF2-40B4-BE49-F238E27FC236}">
                <a16:creationId xmlns:a16="http://schemas.microsoft.com/office/drawing/2014/main" id="{A9770E73-DC28-A86D-852F-507201CA1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de-DE" sz="3600" b="1"/>
              <a:t>Издания из фонда библиотеки НГМУ</a:t>
            </a:r>
            <a:endParaRPr lang="ru-RU" altLang="de-DE" sz="3600"/>
          </a:p>
        </p:txBody>
      </p:sp>
      <p:pic>
        <p:nvPicPr>
          <p:cNvPr id="22532" name="Picture 5" descr="C:\Users\user\Desktop\Новая папка\2022-11-15_010.jpg">
            <a:extLst>
              <a:ext uri="{FF2B5EF4-FFF2-40B4-BE49-F238E27FC236}">
                <a16:creationId xmlns:a16="http://schemas.microsoft.com/office/drawing/2014/main" id="{C8CCF63F-C37B-9E15-9461-EB29663F665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628775"/>
            <a:ext cx="2014537" cy="2768600"/>
          </a:xfrm>
          <a:noFill/>
        </p:spPr>
      </p:pic>
      <p:pic>
        <p:nvPicPr>
          <p:cNvPr id="22533" name="Picture 6" descr="C:\Users\user\Desktop\Новая папка\2022-11-15_011.jpg">
            <a:extLst>
              <a:ext uri="{FF2B5EF4-FFF2-40B4-BE49-F238E27FC236}">
                <a16:creationId xmlns:a16="http://schemas.microsoft.com/office/drawing/2014/main" id="{5BED0E45-D97C-560A-4F18-7C15C985C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9" r="5801" b="2766"/>
          <a:stretch>
            <a:fillRect/>
          </a:stretch>
        </p:blipFill>
        <p:spPr bwMode="auto">
          <a:xfrm>
            <a:off x="2627313" y="3357563"/>
            <a:ext cx="2232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0342A9-6E29-B485-770F-9ED19B4B579E}"/>
              </a:ext>
            </a:extLst>
          </p:cNvPr>
          <p:cNvSpPr txBox="1"/>
          <p:nvPr/>
        </p:nvSpPr>
        <p:spPr>
          <a:xfrm>
            <a:off x="2700338" y="1844675"/>
            <a:ext cx="5903912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cs typeface="Arial" charset="0"/>
              </a:rPr>
              <a:t>Династии Новосибирского государственного медицинского университета : биография коллективная / ред. И. О. Маринкин. – Новосибирск : ИПЦ НГМУ, 2017. – 208 с. 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Users\user\Desktop\dna-quality-templates.jpeg">
            <a:extLst>
              <a:ext uri="{FF2B5EF4-FFF2-40B4-BE49-F238E27FC236}">
                <a16:creationId xmlns:a16="http://schemas.microsoft.com/office/drawing/2014/main" id="{C5FE5869-3FFB-11D7-7594-32C47E592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Заголовок 1">
            <a:extLst>
              <a:ext uri="{FF2B5EF4-FFF2-40B4-BE49-F238E27FC236}">
                <a16:creationId xmlns:a16="http://schemas.microsoft.com/office/drawing/2014/main" id="{DED701C8-3BC0-7743-5096-AF4170D6E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b="1"/>
              <a:t>Источники</a:t>
            </a:r>
          </a:p>
        </p:txBody>
      </p:sp>
      <p:sp>
        <p:nvSpPr>
          <p:cNvPr id="23556" name="Содержимое 2">
            <a:extLst>
              <a:ext uri="{FF2B5EF4-FFF2-40B4-BE49-F238E27FC236}">
                <a16:creationId xmlns:a16="http://schemas.microsoft.com/office/drawing/2014/main" id="{BF025371-7CA0-069A-E27C-2BB157869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ru-RU" altLang="de-DE" sz="2400">
                <a:cs typeface="Arial" panose="020B0604020202020204" pitchFamily="34" charset="0"/>
              </a:rPr>
              <a:t>eLIBRARY.RU : научная электронная библиотека : сайт. – Москва, 2000. – URL: </a:t>
            </a:r>
            <a:r>
              <a:rPr lang="en-US" altLang="de-DE" sz="2400">
                <a:cs typeface="Arial" panose="020B0604020202020204" pitchFamily="34" charset="0"/>
                <a:hlinkClick r:id="rId3"/>
              </a:rPr>
              <a:t>https://elibrary.ru/query_results.asp</a:t>
            </a:r>
            <a:r>
              <a:rPr lang="ru-RU" altLang="de-DE" sz="2400">
                <a:cs typeface="Arial" panose="020B0604020202020204" pitchFamily="34" charset="0"/>
              </a:rPr>
              <a:t> (дата обращения : 07.11.2022). – Текст : электронный.</a:t>
            </a:r>
          </a:p>
          <a:p>
            <a:pPr algn="just" eaLnBrk="1" hangingPunct="1"/>
            <a:r>
              <a:rPr lang="ru-RU" altLang="de-DE" sz="2400">
                <a:cs typeface="Arial" panose="020B0604020202020204" pitchFamily="34" charset="0"/>
              </a:rPr>
              <a:t>Новосибирский государственный медицинский университет : сайт. – Новосибирск, 1997. – </a:t>
            </a:r>
            <a:r>
              <a:rPr lang="en-US" altLang="de-DE" sz="2400">
                <a:cs typeface="Arial" panose="020B0604020202020204" pitchFamily="34" charset="0"/>
              </a:rPr>
              <a:t>URL</a:t>
            </a:r>
            <a:r>
              <a:rPr lang="ru-RU" altLang="de-DE" sz="2400">
                <a:cs typeface="Arial" panose="020B0604020202020204" pitchFamily="34" charset="0"/>
              </a:rPr>
              <a:t>: </a:t>
            </a:r>
            <a:r>
              <a:rPr lang="en-US" altLang="de-DE" sz="2400">
                <a:cs typeface="Arial" panose="020B0604020202020204" pitchFamily="34" charset="0"/>
                <a:hlinkClick r:id="rId4"/>
              </a:rPr>
              <a:t>http://ngmu.ru/department/2643</a:t>
            </a:r>
            <a:r>
              <a:rPr lang="ru-RU" altLang="de-DE" sz="2400">
                <a:cs typeface="Arial" panose="020B0604020202020204" pitchFamily="34" charset="0"/>
              </a:rPr>
              <a:t>  (дата обращения : 07.11.2022). – Текст : электронный.</a:t>
            </a:r>
          </a:p>
          <a:p>
            <a:pPr algn="just" eaLnBrk="1" hangingPunct="1"/>
            <a:r>
              <a:rPr lang="ru-RU" altLang="de-DE" sz="2400"/>
              <a:t>Энциклопедия Руниверсалис : сайт. </a:t>
            </a:r>
            <a:r>
              <a:rPr lang="ru-RU" altLang="de-DE" sz="2400">
                <a:cs typeface="Arial" panose="020B0604020202020204" pitchFamily="34" charset="0"/>
              </a:rPr>
              <a:t>– </a:t>
            </a:r>
            <a:r>
              <a:rPr lang="en-US" altLang="de-DE" sz="2400"/>
              <a:t>URL</a:t>
            </a:r>
            <a:r>
              <a:rPr lang="ru-RU" altLang="de-DE" sz="2400"/>
              <a:t>: </a:t>
            </a:r>
            <a:r>
              <a:rPr lang="en-US" altLang="de-DE" sz="2400">
                <a:hlinkClick r:id="rId5"/>
              </a:rPr>
              <a:t>https://</a:t>
            </a:r>
            <a:r>
              <a:rPr lang="ru-RU" altLang="de-DE" sz="2400">
                <a:hlinkClick r:id="rId5"/>
              </a:rPr>
              <a:t>руни.рф/</a:t>
            </a:r>
            <a:r>
              <a:rPr lang="en-US" altLang="de-DE" sz="2400">
                <a:hlinkClick r:id="rId5"/>
              </a:rPr>
              <a:t>index.php/</a:t>
            </a:r>
            <a:r>
              <a:rPr lang="ru-RU" altLang="de-DE" sz="2400">
                <a:hlinkClick r:id="rId5"/>
              </a:rPr>
              <a:t>Куимов,_Дмитрий_Тарасович</a:t>
            </a:r>
            <a:r>
              <a:rPr lang="ru-RU" altLang="de-DE" sz="2400">
                <a:cs typeface="Arial" panose="020B0604020202020204" pitchFamily="34" charset="0"/>
              </a:rPr>
              <a:t> (дата обращения : 07.11.2022). – Текст : электронный.</a:t>
            </a:r>
            <a:endParaRPr lang="ru-RU" altLang="de-DE" sz="2400"/>
          </a:p>
          <a:p>
            <a:pPr algn="just" eaLnBrk="1" hangingPunct="1"/>
            <a:endParaRPr lang="ru-RU" altLang="de-DE" sz="2400">
              <a:cs typeface="Arial" panose="020B0604020202020204" pitchFamily="34" charset="0"/>
            </a:endParaRPr>
          </a:p>
          <a:p>
            <a:pPr eaLnBrk="1" hangingPunct="1"/>
            <a:endParaRPr lang="ru-RU" altLang="de-DE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ru-RU" altLang="de-DE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C:\Users\user\Desktop\dna-quality-templates.jpeg">
            <a:extLst>
              <a:ext uri="{FF2B5EF4-FFF2-40B4-BE49-F238E27FC236}">
                <a16:creationId xmlns:a16="http://schemas.microsoft.com/office/drawing/2014/main" id="{662DF7A5-1A14-2219-93DF-5F24D808C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E19A45-24CF-F10A-D75D-D3F679756F2F}"/>
              </a:ext>
            </a:extLst>
          </p:cNvPr>
          <p:cNvSpPr txBox="1"/>
          <p:nvPr/>
        </p:nvSpPr>
        <p:spPr>
          <a:xfrm>
            <a:off x="1770063" y="1989138"/>
            <a:ext cx="5603875" cy="2308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7200" b="1" i="1" dirty="0">
                <a:latin typeface="+mj-lt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7200" b="1" i="1" dirty="0">
                <a:latin typeface="+mj-lt"/>
                <a:cs typeface="Arial" charset="0"/>
              </a:rPr>
              <a:t>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1829</TotalTime>
  <Words>828</Words>
  <Application>Microsoft Office PowerPoint</Application>
  <PresentationFormat>Экран (4:3)</PresentationFormat>
  <Paragraphs>69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 Куимов  Дмитрий Тарасович (1897-1971)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Источники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Куимову Дмитрию Тарасовичу 125 лет со дня рождения</dc:title>
  <dc:creator>user</dc:creator>
  <cp:lastModifiedBy>user</cp:lastModifiedBy>
  <cp:revision>182</cp:revision>
  <dcterms:created xsi:type="dcterms:W3CDTF">2022-11-08T04:11:09Z</dcterms:created>
  <dcterms:modified xsi:type="dcterms:W3CDTF">2023-11-27T03:53:47Z</dcterms:modified>
</cp:coreProperties>
</file>