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8" r:id="rId1"/>
  </p:sldMasterIdLst>
  <p:sldIdLst>
    <p:sldId id="256" r:id="rId2"/>
    <p:sldId id="257" r:id="rId3"/>
    <p:sldId id="264" r:id="rId4"/>
    <p:sldId id="268" r:id="rId5"/>
    <p:sldId id="258" r:id="rId6"/>
    <p:sldId id="259" r:id="rId7"/>
    <p:sldId id="269" r:id="rId8"/>
    <p:sldId id="260" r:id="rId9"/>
    <p:sldId id="263" r:id="rId10"/>
    <p:sldId id="273" r:id="rId11"/>
    <p:sldId id="271" r:id="rId12"/>
    <p:sldId id="266" r:id="rId13"/>
    <p:sldId id="272" r:id="rId14"/>
    <p:sldId id="270" r:id="rId15"/>
    <p:sldId id="267" r:id="rId1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E8E8E"/>
    <a:srgbClr val="B53995"/>
    <a:srgbClr val="581C48"/>
    <a:srgbClr val="A8368A"/>
    <a:srgbClr val="5F1F4E"/>
    <a:srgbClr val="060205"/>
    <a:srgbClr val="000000"/>
    <a:srgbClr val="CD57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84" autoAdjust="0"/>
    <p:restoredTop sz="94660"/>
  </p:normalViewPr>
  <p:slideViewPr>
    <p:cSldViewPr>
      <p:cViewPr varScale="1">
        <p:scale>
          <a:sx n="64" d="100"/>
          <a:sy n="64" d="100"/>
        </p:scale>
        <p:origin x="-1330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id="{8F161948-A658-95A8-0C98-3CAD753843F8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5" name="Дата 15">
            <a:extLst>
              <a:ext uri="{FF2B5EF4-FFF2-40B4-BE49-F238E27FC236}">
                <a16:creationId xmlns:a16="http://schemas.microsoft.com/office/drawing/2014/main" id="{14C5ADC5-A447-8845-6FBA-5C011DE88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BD7CCE-444E-4861-A2E3-981F470D027D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6" name="Нижний колонтитул 1">
            <a:extLst>
              <a:ext uri="{FF2B5EF4-FFF2-40B4-BE49-F238E27FC236}">
                <a16:creationId xmlns:a16="http://schemas.microsoft.com/office/drawing/2014/main" id="{2CEF7BAA-9D5D-C1BC-AABB-85D70B7EE5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4">
            <a:extLst>
              <a:ext uri="{FF2B5EF4-FFF2-40B4-BE49-F238E27FC236}">
                <a16:creationId xmlns:a16="http://schemas.microsoft.com/office/drawing/2014/main" id="{62E33D0E-6EFF-6BE5-B524-015A9C43A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fld id="{0DDACE13-424F-436E-A85F-01D413F3C187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3286170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24">
            <a:extLst>
              <a:ext uri="{FF2B5EF4-FFF2-40B4-BE49-F238E27FC236}">
                <a16:creationId xmlns:a16="http://schemas.microsoft.com/office/drawing/2014/main" id="{36C4EFCE-AA34-96F9-804D-D3E24C9DF7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E3FD3B-A40C-4BDC-A592-82A7E83DA953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5" name="Нижний колонтитул 18">
            <a:extLst>
              <a:ext uri="{FF2B5EF4-FFF2-40B4-BE49-F238E27FC236}">
                <a16:creationId xmlns:a16="http://schemas.microsoft.com/office/drawing/2014/main" id="{1D4E82FC-A8A7-C9B4-39B8-CA3A9829C0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5">
            <a:extLst>
              <a:ext uri="{FF2B5EF4-FFF2-40B4-BE49-F238E27FC236}">
                <a16:creationId xmlns:a16="http://schemas.microsoft.com/office/drawing/2014/main" id="{77BAD6CF-328C-5CD1-9F39-FB8984590F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fld id="{56D863CE-9742-454B-9886-6E28641412F8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5750052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id="{6627C4A0-89B5-29F7-0753-BD3D3A075E1E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18">
            <a:extLst>
              <a:ext uri="{FF2B5EF4-FFF2-40B4-BE49-F238E27FC236}">
                <a16:creationId xmlns:a16="http://schemas.microsoft.com/office/drawing/2014/main" id="{0625CB25-55E9-966D-22B8-64C6178D90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24C986-1A86-4B83-A6B0-08E71DDCA0A5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7" name="Нижний колонтитул 10">
            <a:extLst>
              <a:ext uri="{FF2B5EF4-FFF2-40B4-BE49-F238E27FC236}">
                <a16:creationId xmlns:a16="http://schemas.microsoft.com/office/drawing/2014/main" id="{E756CB24-83A8-86A2-D959-851F7C4879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5">
            <a:extLst>
              <a:ext uri="{FF2B5EF4-FFF2-40B4-BE49-F238E27FC236}">
                <a16:creationId xmlns:a16="http://schemas.microsoft.com/office/drawing/2014/main" id="{22601265-CB74-E89B-D493-7E3B1F78D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5DFB8E-BEA0-4A00-A964-824BDE774403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0348858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10">
            <a:extLst>
              <a:ext uri="{FF2B5EF4-FFF2-40B4-BE49-F238E27FC236}">
                <a16:creationId xmlns:a16="http://schemas.microsoft.com/office/drawing/2014/main" id="{20FAC07D-380F-0EDB-0C95-BFEA4D00F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0E6235-19CC-4DD9-873F-B16BB45B2751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6" name="Нижний колонтитул 27">
            <a:extLst>
              <a:ext uri="{FF2B5EF4-FFF2-40B4-BE49-F238E27FC236}">
                <a16:creationId xmlns:a16="http://schemas.microsoft.com/office/drawing/2014/main" id="{A829192C-D084-EE21-9F4B-118D1EB536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>
            <a:extLst>
              <a:ext uri="{FF2B5EF4-FFF2-40B4-BE49-F238E27FC236}">
                <a16:creationId xmlns:a16="http://schemas.microsoft.com/office/drawing/2014/main" id="{4D203F78-772F-7B6B-89F7-31CE2B0289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AAB6DC-49E7-484F-A976-F5D4C34F31B7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460457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BBBE4C87-BFD5-CD00-D42F-3786E3C695C0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>
            <a:extLst>
              <a:ext uri="{FF2B5EF4-FFF2-40B4-BE49-F238E27FC236}">
                <a16:creationId xmlns:a16="http://schemas.microsoft.com/office/drawing/2014/main" id="{E19CE008-E71D-4BA1-CA62-3534A30FB7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A14C5-1AEC-4BF9-84B7-3B1AEB51F916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9" name="Нижний колонтитул 5">
            <a:extLst>
              <a:ext uri="{FF2B5EF4-FFF2-40B4-BE49-F238E27FC236}">
                <a16:creationId xmlns:a16="http://schemas.microsoft.com/office/drawing/2014/main" id="{9E292459-3DBA-5026-21A7-96297853E9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>
            <a:extLst>
              <a:ext uri="{FF2B5EF4-FFF2-40B4-BE49-F238E27FC236}">
                <a16:creationId xmlns:a16="http://schemas.microsoft.com/office/drawing/2014/main" id="{58798CF7-2FA4-20D5-887D-5D4888B3AE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fld id="{9E47387C-6186-4A42-817A-22F5E4A4311E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7913117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10">
            <a:extLst>
              <a:ext uri="{FF2B5EF4-FFF2-40B4-BE49-F238E27FC236}">
                <a16:creationId xmlns:a16="http://schemas.microsoft.com/office/drawing/2014/main" id="{0EC1B100-8E59-AAA8-B715-D9490D613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7B0AFA-E4F6-4243-9CC9-86166ED75D45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4" name="Нижний колонтитул 27">
            <a:extLst>
              <a:ext uri="{FF2B5EF4-FFF2-40B4-BE49-F238E27FC236}">
                <a16:creationId xmlns:a16="http://schemas.microsoft.com/office/drawing/2014/main" id="{50D4B190-BF19-AFA3-67F9-9728908A6A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FCA87EE4-A5BA-F69C-4A4E-94AD8F82A1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A86ED8-48C4-4324-8070-4586CD8A8589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8022583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">
            <a:extLst>
              <a:ext uri="{FF2B5EF4-FFF2-40B4-BE49-F238E27FC236}">
                <a16:creationId xmlns:a16="http://schemas.microsoft.com/office/drawing/2014/main" id="{56B26B25-8025-6213-0723-CA42C05BB1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EED283-60AD-4F36-ABAE-617646477A75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3" name="Нижний колонтитул 23">
            <a:extLst>
              <a:ext uri="{FF2B5EF4-FFF2-40B4-BE49-F238E27FC236}">
                <a16:creationId xmlns:a16="http://schemas.microsoft.com/office/drawing/2014/main" id="{FF3C7B87-7BC5-B022-FB26-81A803EDA5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6">
            <a:extLst>
              <a:ext uri="{FF2B5EF4-FFF2-40B4-BE49-F238E27FC236}">
                <a16:creationId xmlns:a16="http://schemas.microsoft.com/office/drawing/2014/main" id="{3C9EFD13-5AB5-1AC0-9F7E-7A1918236F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4668A4-6574-4BDC-899C-6BB4C851DB20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9769285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8A4F40BB-6F7C-D1EC-749A-E8A0023D4FBA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24">
            <a:extLst>
              <a:ext uri="{FF2B5EF4-FFF2-40B4-BE49-F238E27FC236}">
                <a16:creationId xmlns:a16="http://schemas.microsoft.com/office/drawing/2014/main" id="{78B69C41-3DC0-A413-3B1F-6C1BCE2D7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A210CB-F86D-4C14-BF88-7218EC93CD90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7" name="Нижний колонтитул 28">
            <a:extLst>
              <a:ext uri="{FF2B5EF4-FFF2-40B4-BE49-F238E27FC236}">
                <a16:creationId xmlns:a16="http://schemas.microsoft.com/office/drawing/2014/main" id="{01B1F231-8388-7E1C-9035-7AACDA553A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6">
            <a:extLst>
              <a:ext uri="{FF2B5EF4-FFF2-40B4-BE49-F238E27FC236}">
                <a16:creationId xmlns:a16="http://schemas.microsoft.com/office/drawing/2014/main" id="{5B0275DC-836F-BA1B-783E-3BDFB416B6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859D3B-929E-4ABD-AA32-F2FCE455B255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2280297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6">
            <a:extLst>
              <a:ext uri="{FF2B5EF4-FFF2-40B4-BE49-F238E27FC236}">
                <a16:creationId xmlns:a16="http://schemas.microsoft.com/office/drawing/2014/main" id="{D9D7AD83-1041-BEE1-F7A4-BC58269EFA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BDC240-A1DD-4D4B-B519-7AF54E073E0C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FE2B2273-7AF0-0223-2FBC-C7F5025981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30">
            <a:extLst>
              <a:ext uri="{FF2B5EF4-FFF2-40B4-BE49-F238E27FC236}">
                <a16:creationId xmlns:a16="http://schemas.microsoft.com/office/drawing/2014/main" id="{A2839C71-E1F9-5EB5-EC0C-4D5CAA03BF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99B699-845D-4B27-BF76-ECB09889BCB5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9818402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10">
            <a:extLst>
              <a:ext uri="{FF2B5EF4-FFF2-40B4-BE49-F238E27FC236}">
                <a16:creationId xmlns:a16="http://schemas.microsoft.com/office/drawing/2014/main" id="{A826314D-7365-C848-E867-5933EB22B7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BD3BE6-A0FD-4AA5-A7C2-636B50A7B83F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5" name="Нижний колонтитул 27">
            <a:extLst>
              <a:ext uri="{FF2B5EF4-FFF2-40B4-BE49-F238E27FC236}">
                <a16:creationId xmlns:a16="http://schemas.microsoft.com/office/drawing/2014/main" id="{535BE318-6D97-9B73-3C25-5E1DEF9FA8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>
            <a:extLst>
              <a:ext uri="{FF2B5EF4-FFF2-40B4-BE49-F238E27FC236}">
                <a16:creationId xmlns:a16="http://schemas.microsoft.com/office/drawing/2014/main" id="{0534BD01-9B6A-D25F-C0BD-939803C38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0E3A32-9F52-47A4-8DE8-06187876B831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6965664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3972F38-11B0-56F2-8141-788F12D711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B7AE91-9461-4D8D-90EB-EA353F6B09ED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4377A8E-7CF1-4F87-9BFF-5642C5C9B2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4A8578-6C97-E45E-0D53-533BAFC067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3F797A-0007-445B-ACE1-BC664204AEC1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53537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F5D02C85-9D18-8268-ABA6-CB707438D490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029" name="Текст 7">
            <a:extLst>
              <a:ext uri="{FF2B5EF4-FFF2-40B4-BE49-F238E27FC236}">
                <a16:creationId xmlns:a16="http://schemas.microsoft.com/office/drawing/2014/main" id="{CCEA565A-5690-752E-91FE-C4E07AE6411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/>
              <a:t>Образец текста</a:t>
            </a:r>
          </a:p>
          <a:p>
            <a:pPr lvl="1"/>
            <a:r>
              <a:rPr lang="ru-RU" altLang="en-US"/>
              <a:t>Второй уровень</a:t>
            </a:r>
          </a:p>
          <a:p>
            <a:pPr lvl="2"/>
            <a:r>
              <a:rPr lang="ru-RU" altLang="en-US"/>
              <a:t>Третий уровень</a:t>
            </a:r>
          </a:p>
          <a:p>
            <a:pPr lvl="3"/>
            <a:r>
              <a:rPr lang="ru-RU" altLang="en-US"/>
              <a:t>Четвертый уровень</a:t>
            </a:r>
          </a:p>
          <a:p>
            <a:pPr lvl="4"/>
            <a:r>
              <a:rPr lang="ru-RU" altLang="en-US"/>
              <a:t>Пятый уровень</a:t>
            </a:r>
            <a:endParaRPr lang="en-US" altLang="en-US"/>
          </a:p>
        </p:txBody>
      </p:sp>
      <p:sp>
        <p:nvSpPr>
          <p:cNvPr id="11" name="Дата 10">
            <a:extLst>
              <a:ext uri="{FF2B5EF4-FFF2-40B4-BE49-F238E27FC236}">
                <a16:creationId xmlns:a16="http://schemas.microsoft.com/office/drawing/2014/main" id="{3B7A7B4C-0EE3-8A82-11D4-6A2292F813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348AD75-5452-4D88-BAE3-11F6CC3DF301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28" name="Нижний колонтитул 27">
            <a:extLst>
              <a:ext uri="{FF2B5EF4-FFF2-40B4-BE49-F238E27FC236}">
                <a16:creationId xmlns:a16="http://schemas.microsoft.com/office/drawing/2014/main" id="{EBC9BF01-2C52-4FCC-9252-71B02C9620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1DB031A6-FB50-4594-15C6-978EE09DF3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D38E27"/>
                </a:solidFill>
              </a:defRPr>
            </a:lvl1pPr>
          </a:lstStyle>
          <a:p>
            <a:fld id="{B4A57E1D-235C-4A13-BFA4-47997C203249}" type="slidenum">
              <a:rPr lang="ru-RU" altLang="en-US"/>
              <a:pPr/>
              <a:t>‹#›</a:t>
            </a:fld>
            <a:endParaRPr lang="ru-RU" altLang="en-US"/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E8BFC45F-B0CE-96C5-4FE9-EB63425D6F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id="{B174E989-DA51-2F97-8E5C-53F375E5D369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A0E50051-D646-7D30-BF1E-F3FD2A254D2C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  <a:cs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1" r:id="rId1"/>
    <p:sldLayoutId id="2147483932" r:id="rId2"/>
    <p:sldLayoutId id="2147483933" r:id="rId3"/>
    <p:sldLayoutId id="2147483928" r:id="rId4"/>
    <p:sldLayoutId id="2147483934" r:id="rId5"/>
    <p:sldLayoutId id="2147483929" r:id="rId6"/>
    <p:sldLayoutId id="2147483935" r:id="rId7"/>
    <p:sldLayoutId id="2147483936" r:id="rId8"/>
    <p:sldLayoutId id="2147483937" r:id="rId9"/>
    <p:sldLayoutId id="2147483930" r:id="rId10"/>
    <p:sldLayoutId id="2147483938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anose="020B0603020102020204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anose="020B0603020102020204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anose="020B0603020102020204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anose="020B06030201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anose="020B06030201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anose="020B06030201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anose="020B06030201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anose="020B06030201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anose="05020102010507070707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ngmu.ru/department/2643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46468C-548D-75FB-B8D6-81927D0012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5288" y="2349500"/>
            <a:ext cx="5038725" cy="2016125"/>
          </a:xfrm>
        </p:spPr>
        <p:txBody>
          <a:bodyPr>
            <a:noAutofit/>
            <a:sp3d prstMaterial="flat">
              <a:contourClr>
                <a:schemeClr val="tx2"/>
              </a:contourClr>
            </a:sp3d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US" sz="3200" b="1" i="1" dirty="0" err="1">
                <a:solidFill>
                  <a:srgbClr val="C00000"/>
                </a:solidFill>
                <a:effectLst/>
                <a:cs typeface="Aharoni" pitchFamily="2" charset="-79"/>
              </a:rPr>
              <a:t>Новосёлову</a:t>
            </a:r>
            <a:r>
              <a:rPr lang="en-US" sz="3200" b="1" i="1" dirty="0">
                <a:solidFill>
                  <a:srgbClr val="C00000"/>
                </a:solidFill>
                <a:effectLst/>
                <a:cs typeface="Aharoni" pitchFamily="2" charset="-79"/>
              </a:rPr>
              <a:t> </a:t>
            </a:r>
            <a:r>
              <a:rPr lang="en-US" sz="3200" b="1" i="1" dirty="0" err="1">
                <a:solidFill>
                  <a:srgbClr val="C00000"/>
                </a:solidFill>
                <a:effectLst/>
                <a:cs typeface="Aharoni" pitchFamily="2" charset="-79"/>
              </a:rPr>
              <a:t>Фёдору</a:t>
            </a:r>
            <a:r>
              <a:rPr lang="en-US" sz="3200" b="1" i="1" dirty="0">
                <a:solidFill>
                  <a:srgbClr val="C00000"/>
                </a:solidFill>
                <a:effectLst/>
                <a:cs typeface="Aharoni" pitchFamily="2" charset="-79"/>
              </a:rPr>
              <a:t> </a:t>
            </a:r>
            <a:r>
              <a:rPr lang="en-US" sz="3200" b="1" i="1" dirty="0" err="1">
                <a:solidFill>
                  <a:srgbClr val="C00000"/>
                </a:solidFill>
                <a:effectLst/>
                <a:cs typeface="Aharoni" pitchFamily="2" charset="-79"/>
              </a:rPr>
              <a:t>Алексеевичу</a:t>
            </a:r>
            <a:r>
              <a:rPr lang="en-US" sz="3200" b="1" i="1" dirty="0">
                <a:solidFill>
                  <a:srgbClr val="C00000"/>
                </a:solidFill>
                <a:effectLst/>
                <a:cs typeface="Aharoni" pitchFamily="2" charset="-79"/>
              </a:rPr>
              <a:t> </a:t>
            </a:r>
            <a:br>
              <a:rPr lang="ru-RU" sz="3200" b="1" i="1" dirty="0">
                <a:solidFill>
                  <a:srgbClr val="C00000"/>
                </a:solidFill>
                <a:effectLst/>
                <a:cs typeface="Aharoni" pitchFamily="2" charset="-79"/>
              </a:rPr>
            </a:br>
            <a:r>
              <a:rPr lang="en-US" sz="3200" b="1" i="1" dirty="0">
                <a:solidFill>
                  <a:srgbClr val="C00000"/>
                </a:solidFill>
                <a:effectLst/>
                <a:cs typeface="Aharoni" pitchFamily="2" charset="-79"/>
              </a:rPr>
              <a:t>125 </a:t>
            </a:r>
            <a:r>
              <a:rPr lang="en-US" sz="3200" b="1" i="1" dirty="0" err="1">
                <a:solidFill>
                  <a:srgbClr val="C00000"/>
                </a:solidFill>
                <a:effectLst/>
                <a:cs typeface="Aharoni" pitchFamily="2" charset="-79"/>
              </a:rPr>
              <a:t>лет</a:t>
            </a:r>
            <a:r>
              <a:rPr lang="en-US" sz="3200" b="1" i="1" dirty="0">
                <a:solidFill>
                  <a:srgbClr val="C00000"/>
                </a:solidFill>
                <a:effectLst/>
                <a:cs typeface="Aharoni" pitchFamily="2" charset="-79"/>
              </a:rPr>
              <a:t> </a:t>
            </a:r>
            <a:br>
              <a:rPr lang="ru-RU" sz="3200" b="1" i="1" dirty="0">
                <a:solidFill>
                  <a:srgbClr val="C00000"/>
                </a:solidFill>
                <a:effectLst/>
                <a:cs typeface="Aharoni" pitchFamily="2" charset="-79"/>
              </a:rPr>
            </a:br>
            <a:r>
              <a:rPr lang="en-US" sz="3200" b="1" i="1" dirty="0" err="1">
                <a:solidFill>
                  <a:srgbClr val="C00000"/>
                </a:solidFill>
                <a:effectLst/>
                <a:cs typeface="Aharoni" pitchFamily="2" charset="-79"/>
              </a:rPr>
              <a:t>со</a:t>
            </a:r>
            <a:r>
              <a:rPr lang="en-US" sz="3200" b="1" i="1" dirty="0">
                <a:solidFill>
                  <a:srgbClr val="C00000"/>
                </a:solidFill>
                <a:effectLst/>
                <a:cs typeface="Aharoni" pitchFamily="2" charset="-79"/>
              </a:rPr>
              <a:t> </a:t>
            </a:r>
            <a:r>
              <a:rPr lang="en-US" sz="3200" b="1" i="1" dirty="0" err="1">
                <a:solidFill>
                  <a:srgbClr val="C00000"/>
                </a:solidFill>
                <a:effectLst/>
                <a:cs typeface="Aharoni" pitchFamily="2" charset="-79"/>
              </a:rPr>
              <a:t>дня</a:t>
            </a:r>
            <a:r>
              <a:rPr lang="en-US" sz="3200" b="1" i="1" dirty="0">
                <a:solidFill>
                  <a:srgbClr val="C00000"/>
                </a:solidFill>
                <a:effectLst/>
                <a:cs typeface="Aharoni" pitchFamily="2" charset="-79"/>
              </a:rPr>
              <a:t> </a:t>
            </a:r>
            <a:r>
              <a:rPr lang="en-US" sz="3200" b="1" i="1" dirty="0" err="1">
                <a:solidFill>
                  <a:srgbClr val="C00000"/>
                </a:solidFill>
                <a:effectLst/>
                <a:cs typeface="Aharoni" pitchFamily="2" charset="-79"/>
              </a:rPr>
              <a:t>рождения</a:t>
            </a:r>
            <a:br>
              <a:rPr lang="ru-RU" sz="3200" b="1" i="1" dirty="0">
                <a:solidFill>
                  <a:srgbClr val="C00000"/>
                </a:solidFill>
                <a:effectLst/>
                <a:cs typeface="Aharoni" pitchFamily="2" charset="-79"/>
              </a:rPr>
            </a:br>
            <a:r>
              <a:rPr lang="ru-RU" sz="3200" b="1" i="1" dirty="0">
                <a:solidFill>
                  <a:srgbClr val="C00000"/>
                </a:solidFill>
                <a:effectLst/>
                <a:cs typeface="Aharoni" pitchFamily="2" charset="-79"/>
              </a:rPr>
              <a:t>(1897-1977гг.)</a:t>
            </a:r>
          </a:p>
        </p:txBody>
      </p:sp>
      <p:pic>
        <p:nvPicPr>
          <p:cNvPr id="10243" name="Picture 2" descr="C:\Users\user\Desktop\s1.jpeg">
            <a:extLst>
              <a:ext uri="{FF2B5EF4-FFF2-40B4-BE49-F238E27FC236}">
                <a16:creationId xmlns:a16="http://schemas.microsoft.com/office/drawing/2014/main" id="{A0942C63-EC5A-83E9-C7C5-4158C11F56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1557338"/>
            <a:ext cx="3094037" cy="446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TextBox 4">
            <a:extLst>
              <a:ext uri="{FF2B5EF4-FFF2-40B4-BE49-F238E27FC236}">
                <a16:creationId xmlns:a16="http://schemas.microsoft.com/office/drawing/2014/main" id="{EF0E9524-A916-D387-8EA9-CB660A5497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35375" y="6308725"/>
            <a:ext cx="20812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>
                <a:latin typeface="Calibri" panose="020F0502020204030204" pitchFamily="34" charset="0"/>
              </a:rPr>
              <a:t>Новосибирск, 2022</a:t>
            </a:r>
          </a:p>
        </p:txBody>
      </p:sp>
      <p:sp>
        <p:nvSpPr>
          <p:cNvPr id="10245" name="Rectangle 5">
            <a:extLst>
              <a:ext uri="{FF2B5EF4-FFF2-40B4-BE49-F238E27FC236}">
                <a16:creationId xmlns:a16="http://schemas.microsoft.com/office/drawing/2014/main" id="{C4A73827-F0A3-12B0-1347-51ABB035FC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46050"/>
            <a:ext cx="91440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ru-RU" altLang="en-US" sz="1600">
                <a:latin typeface="Calibri" panose="020F0502020204030204" pitchFamily="34" charset="0"/>
                <a:cs typeface="Calibri" panose="020F0502020204030204" pitchFamily="34" charset="0"/>
              </a:rPr>
              <a:t>Федеральное государственное бюджетное образовательное учреждение</a:t>
            </a:r>
            <a:endParaRPr lang="ru-RU" altLang="en-US" sz="800">
              <a:latin typeface="Calibri" panose="020F0502020204030204" pitchFamily="34" charset="0"/>
            </a:endParaRPr>
          </a:p>
          <a:p>
            <a:pPr algn="ctr"/>
            <a:r>
              <a:rPr lang="ru-RU" altLang="en-US" sz="1600">
                <a:latin typeface="Calibri" panose="020F0502020204030204" pitchFamily="34" charset="0"/>
                <a:cs typeface="Calibri" panose="020F0502020204030204" pitchFamily="34" charset="0"/>
              </a:rPr>
              <a:t>Высшего образования</a:t>
            </a:r>
            <a:endParaRPr lang="ru-RU" altLang="en-US" sz="800">
              <a:latin typeface="Calibri" panose="020F0502020204030204" pitchFamily="34" charset="0"/>
            </a:endParaRPr>
          </a:p>
          <a:p>
            <a:pPr algn="ctr"/>
            <a:r>
              <a:rPr lang="ru-RU" altLang="en-US" sz="1600">
                <a:latin typeface="Calibri" panose="020F0502020204030204" pitchFamily="34" charset="0"/>
                <a:cs typeface="Calibri" panose="020F0502020204030204" pitchFamily="34" charset="0"/>
              </a:rPr>
              <a:t>«Новосибирский государственный медицинский университет»</a:t>
            </a:r>
            <a:endParaRPr lang="ru-RU" altLang="en-US" sz="800">
              <a:latin typeface="Calibri" panose="020F0502020204030204" pitchFamily="34" charset="0"/>
            </a:endParaRPr>
          </a:p>
          <a:p>
            <a:pPr algn="ctr"/>
            <a:r>
              <a:rPr lang="ru-RU" altLang="en-US" sz="1600">
                <a:latin typeface="Calibri" panose="020F0502020204030204" pitchFamily="34" charset="0"/>
                <a:cs typeface="Calibri" panose="020F0502020204030204" pitchFamily="34" charset="0"/>
              </a:rPr>
              <a:t>Министерства здравоохранения Российской Федерации</a:t>
            </a:r>
            <a:endParaRPr lang="ru-RU" altLang="en-US" sz="800">
              <a:latin typeface="Calibri" panose="020F0502020204030204" pitchFamily="34" charset="0"/>
            </a:endParaRPr>
          </a:p>
          <a:p>
            <a:pPr algn="ctr"/>
            <a:r>
              <a:rPr lang="ru-RU" altLang="en-US" sz="1600">
                <a:latin typeface="Calibri" panose="020F0502020204030204" pitchFamily="34" charset="0"/>
                <a:cs typeface="Calibri" panose="020F0502020204030204" pitchFamily="34" charset="0"/>
              </a:rPr>
              <a:t>(ФГБОУ ВО НГМУ Минздрава России)</a:t>
            </a:r>
          </a:p>
          <a:p>
            <a:pPr algn="ctr"/>
            <a:r>
              <a:rPr lang="ru-RU" altLang="en-US" sz="1600">
                <a:latin typeface="Calibri" panose="020F0502020204030204" pitchFamily="34" charset="0"/>
              </a:rPr>
              <a:t>Библиотека</a:t>
            </a:r>
            <a:endParaRPr lang="ru-RU" altLang="en-US" sz="200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Содержимое 2">
            <a:extLst>
              <a:ext uri="{FF2B5EF4-FFF2-40B4-BE49-F238E27FC236}">
                <a16:creationId xmlns:a16="http://schemas.microsoft.com/office/drawing/2014/main" id="{CD03E4FA-62E7-95A2-070A-EB275367CC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825" y="1557338"/>
            <a:ext cx="8677275" cy="3240087"/>
          </a:xfrm>
        </p:spPr>
        <p:txBody>
          <a:bodyPr>
            <a:normAutofit fontScale="25000" lnSpcReduction="20000"/>
          </a:bodyPr>
          <a:lstStyle/>
          <a:p>
            <a:pPr marL="274320" indent="-274320" algn="ctr" fontAlgn="auto">
              <a:lnSpc>
                <a:spcPct val="150000"/>
              </a:lnSpc>
              <a:spcAft>
                <a:spcPts val="0"/>
              </a:spcAft>
              <a:buClr>
                <a:schemeClr val="accent3"/>
              </a:buClr>
              <a:buFont typeface="Wingdings 2" panose="05020102010507070707" pitchFamily="18" charset="2"/>
              <a:buNone/>
              <a:defRPr/>
            </a:pPr>
            <a:r>
              <a:rPr lang="ru-RU" sz="12800" b="1" dirty="0">
                <a:latin typeface="Calibri" pitchFamily="34" charset="0"/>
              </a:rPr>
              <a:t>Новоселов Фёдор Алексеевич </a:t>
            </a:r>
            <a:r>
              <a:rPr lang="ru-RU" sz="12800" dirty="0">
                <a:latin typeface="Calibri" pitchFamily="34" charset="0"/>
              </a:rPr>
              <a:t>–</a:t>
            </a:r>
          </a:p>
          <a:p>
            <a:pPr marL="274320" indent="-274320" algn="ctr" fontAlgn="auto">
              <a:lnSpc>
                <a:spcPct val="150000"/>
              </a:lnSpc>
              <a:spcAft>
                <a:spcPts val="0"/>
              </a:spcAft>
              <a:buClr>
                <a:schemeClr val="accent3"/>
              </a:buClr>
              <a:buFont typeface="Wingdings 2" panose="05020102010507070707" pitchFamily="18" charset="2"/>
              <a:buNone/>
              <a:defRPr/>
            </a:pPr>
            <a:r>
              <a:rPr lang="ru-RU" sz="12800" dirty="0">
                <a:latin typeface="Calibri" pitchFamily="34" charset="0"/>
              </a:rPr>
              <a:t> доктор медицинских наук, профессор. Основатель кафедры судебной медицины в НГМИ и судебно-медицинской экспертной службы в городе Новосибирске.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 panose="05020102010507070707" pitchFamily="18" charset="2"/>
              <a:buNone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 panose="05020102010507070707" pitchFamily="18" charset="2"/>
              <a:buNone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>
            <a:extLst>
              <a:ext uri="{FF2B5EF4-FFF2-40B4-BE49-F238E27FC236}">
                <a16:creationId xmlns:a16="http://schemas.microsoft.com/office/drawing/2014/main" id="{5E7F6C70-1A32-80BF-0273-E80C3B16E6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332656"/>
            <a:ext cx="8229600" cy="108012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Биография</a:t>
            </a:r>
          </a:p>
        </p:txBody>
      </p:sp>
      <p:sp>
        <p:nvSpPr>
          <p:cNvPr id="2" name="Содержимое 2">
            <a:extLst>
              <a:ext uri="{FF2B5EF4-FFF2-40B4-BE49-F238E27FC236}">
                <a16:creationId xmlns:a16="http://schemas.microsoft.com/office/drawing/2014/main" id="{AE9CAC73-58BE-EDD0-3D29-AA6EC12824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825" y="1484313"/>
            <a:ext cx="8642350" cy="4048125"/>
          </a:xfrm>
        </p:spPr>
        <p:txBody>
          <a:bodyPr>
            <a:normAutofit fontScale="92500" lnSpcReduction="10000"/>
          </a:bodyPr>
          <a:lstStyle/>
          <a:p>
            <a:pPr marL="274320" indent="-274320" algn="ctr" fontAlgn="auto">
              <a:lnSpc>
                <a:spcPct val="150000"/>
              </a:lnSpc>
              <a:spcAft>
                <a:spcPts val="0"/>
              </a:spcAft>
              <a:buClr>
                <a:schemeClr val="accent3"/>
              </a:buClr>
              <a:buFont typeface="Wingdings 2" panose="05020102010507070707" pitchFamily="18" charset="2"/>
              <a:buNone/>
              <a:defRPr/>
            </a:pPr>
            <a:r>
              <a:rPr lang="ru-RU" sz="2800" dirty="0">
                <a:latin typeface="Calibri" pitchFamily="34" charset="0"/>
              </a:rPr>
              <a:t>Родился Фёдор Алексеевич 27 мая 1897 года в городе Бийске, входившим в Томскую губернию. Окончил сначала начальную школу, а затем гимназию. В 1918 году поступил в Томский университет на медицинский факультет. С первых курсов проявлял интерес к судебной медицине, работал препаратором на кафедре судебной медицины.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>
            <a:extLst>
              <a:ext uri="{FF2B5EF4-FFF2-40B4-BE49-F238E27FC236}">
                <a16:creationId xmlns:a16="http://schemas.microsoft.com/office/drawing/2014/main" id="{3451D813-76F6-FDC3-8349-FCDE33F763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332657"/>
            <a:ext cx="8229600" cy="1152128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Биография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одержимое 2">
            <a:extLst>
              <a:ext uri="{FF2B5EF4-FFF2-40B4-BE49-F238E27FC236}">
                <a16:creationId xmlns:a16="http://schemas.microsoft.com/office/drawing/2014/main" id="{952A4C35-9C6E-2A32-C961-A4221FEE90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825" y="1844675"/>
            <a:ext cx="8518525" cy="4389438"/>
          </a:xfrm>
        </p:spPr>
        <p:txBody>
          <a:bodyPr>
            <a:normAutofit lnSpcReduction="10000"/>
          </a:bodyPr>
          <a:lstStyle/>
          <a:p>
            <a:pPr marL="274320" indent="-274320" algn="ctr" fontAlgn="auto">
              <a:lnSpc>
                <a:spcPct val="150000"/>
              </a:lnSpc>
              <a:spcAft>
                <a:spcPts val="0"/>
              </a:spcAft>
              <a:buClr>
                <a:schemeClr val="accent3"/>
              </a:buClr>
              <a:buFont typeface="Wingdings 2" panose="05020102010507070707" pitchFamily="18" charset="2"/>
              <a:buNone/>
              <a:defRPr/>
            </a:pPr>
            <a:r>
              <a:rPr lang="ru-RU" sz="2800" dirty="0">
                <a:latin typeface="Calibri" pitchFamily="34" charset="0"/>
              </a:rPr>
              <a:t>   В годы гражданской войны Новосёлов Ф.А. был призван на военную службу, по окончании которой, в 1920 году продолжил обучение в университете. </a:t>
            </a:r>
          </a:p>
          <a:p>
            <a:pPr marL="274320" indent="-274320" algn="ctr" fontAlgn="auto">
              <a:lnSpc>
                <a:spcPct val="150000"/>
              </a:lnSpc>
              <a:spcAft>
                <a:spcPts val="0"/>
              </a:spcAft>
              <a:buClr>
                <a:schemeClr val="accent3"/>
              </a:buClr>
              <a:buFont typeface="Wingdings 2" panose="05020102010507070707" pitchFamily="18" charset="2"/>
              <a:buNone/>
              <a:defRPr/>
            </a:pPr>
            <a:r>
              <a:rPr lang="ru-RU" sz="2800" dirty="0">
                <a:latin typeface="Calibri" pitchFamily="34" charset="0"/>
              </a:rPr>
              <a:t>После окончания университета работал ассистентом кафедры судебной медицины в Томском медицинском институте (название после реорганизации в 1930 году).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>
            <a:extLst>
              <a:ext uri="{FF2B5EF4-FFF2-40B4-BE49-F238E27FC236}">
                <a16:creationId xmlns:a16="http://schemas.microsoft.com/office/drawing/2014/main" id="{73C952EC-F456-70CF-9EC3-ABE0B7226A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Начало карьеры</a:t>
            </a:r>
          </a:p>
        </p:txBody>
      </p:sp>
      <p:sp>
        <p:nvSpPr>
          <p:cNvPr id="8195" name="Содержимое 2">
            <a:extLst>
              <a:ext uri="{FF2B5EF4-FFF2-40B4-BE49-F238E27FC236}">
                <a16:creationId xmlns:a16="http://schemas.microsoft.com/office/drawing/2014/main" id="{FBDF0C5B-4DFA-2202-2972-9B0F664F51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274320" indent="-274320" algn="ctr" fontAlgn="auto">
              <a:lnSpc>
                <a:spcPct val="150000"/>
              </a:lnSpc>
              <a:spcAft>
                <a:spcPts val="0"/>
              </a:spcAft>
              <a:buClr>
                <a:schemeClr val="accent3"/>
              </a:buClr>
              <a:buFont typeface="Wingdings 2" panose="05020102010507070707" pitchFamily="18" charset="2"/>
              <a:buNone/>
              <a:defRPr/>
            </a:pPr>
            <a:r>
              <a:rPr lang="ru-RU" sz="2800" dirty="0">
                <a:latin typeface="Calibri" pitchFamily="34" charset="0"/>
              </a:rPr>
              <a:t>В 1937 году Новосёлов Ф.А. был переведён в город Новосибирск, где стал организатором и первым заведующим кафедрой судебной медицины Новосибирского медицинского института. </a:t>
            </a:r>
          </a:p>
          <a:p>
            <a:pPr marL="274320" indent="-274320" algn="ctr" fontAlgn="auto">
              <a:lnSpc>
                <a:spcPct val="150000"/>
              </a:lnSpc>
              <a:spcAft>
                <a:spcPts val="0"/>
              </a:spcAft>
              <a:buClr>
                <a:schemeClr val="accent3"/>
              </a:buClr>
              <a:buFont typeface="Wingdings 2" panose="05020102010507070707" pitchFamily="18" charset="2"/>
              <a:buNone/>
              <a:defRPr/>
            </a:pPr>
            <a:r>
              <a:rPr lang="ru-RU" sz="2800" dirty="0">
                <a:latin typeface="Calibri" pitchFamily="34" charset="0"/>
              </a:rPr>
              <a:t>Кафедра судебной медицины в то время располагалась на первом этаже левого крыла морфологического корпуса НГМИ.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>
            <a:extLst>
              <a:ext uri="{FF2B5EF4-FFF2-40B4-BE49-F238E27FC236}">
                <a16:creationId xmlns:a16="http://schemas.microsoft.com/office/drawing/2014/main" id="{1B6A54A8-018F-2573-D9A7-29FAA1F65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Научная деятельность</a:t>
            </a:r>
          </a:p>
        </p:txBody>
      </p:sp>
      <p:sp>
        <p:nvSpPr>
          <p:cNvPr id="9219" name="Содержимое 2">
            <a:extLst>
              <a:ext uri="{FF2B5EF4-FFF2-40B4-BE49-F238E27FC236}">
                <a16:creationId xmlns:a16="http://schemas.microsoft.com/office/drawing/2014/main" id="{2F894F9D-E0C1-7146-AF3A-63B8FB331F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1989138"/>
            <a:ext cx="8229600" cy="3616325"/>
          </a:xfrm>
        </p:spPr>
        <p:txBody>
          <a:bodyPr>
            <a:normAutofit fontScale="92500" lnSpcReduction="10000"/>
          </a:bodyPr>
          <a:lstStyle/>
          <a:p>
            <a:pPr marL="274320" indent="-274320" algn="ctr" fontAlgn="auto">
              <a:lnSpc>
                <a:spcPct val="150000"/>
              </a:lnSpc>
              <a:spcAft>
                <a:spcPts val="0"/>
              </a:spcAft>
              <a:buClr>
                <a:schemeClr val="accent3"/>
              </a:buClr>
              <a:buFont typeface="Wingdings 2" panose="05020102010507070707" pitchFamily="18" charset="2"/>
              <a:buNone/>
              <a:defRPr/>
            </a:pPr>
            <a:r>
              <a:rPr lang="ru-RU" sz="2800" dirty="0">
                <a:latin typeface="Calibri" pitchFamily="34" charset="0"/>
              </a:rPr>
              <a:t>В 1937 году Фёдор Алексеевич защитил кандидатскую диссертацию на тему: </a:t>
            </a:r>
          </a:p>
          <a:p>
            <a:pPr marL="274320" indent="-274320" algn="ctr" fontAlgn="auto">
              <a:lnSpc>
                <a:spcPct val="150000"/>
              </a:lnSpc>
              <a:spcAft>
                <a:spcPts val="0"/>
              </a:spcAft>
              <a:buClr>
                <a:schemeClr val="accent3"/>
              </a:buClr>
              <a:buFont typeface="Wingdings 2" panose="05020102010507070707" pitchFamily="18" charset="2"/>
              <a:buNone/>
              <a:defRPr/>
            </a:pPr>
            <a:r>
              <a:rPr lang="ru-RU" sz="2800" dirty="0">
                <a:latin typeface="Calibri" pitchFamily="34" charset="0"/>
              </a:rPr>
              <a:t>«Самопроизвольный разрыв сердечной мышцы», </a:t>
            </a:r>
          </a:p>
          <a:p>
            <a:pPr marL="274320" indent="-274320" algn="ctr" fontAlgn="auto">
              <a:lnSpc>
                <a:spcPct val="150000"/>
              </a:lnSpc>
              <a:spcAft>
                <a:spcPts val="0"/>
              </a:spcAft>
              <a:buClr>
                <a:schemeClr val="accent3"/>
              </a:buClr>
              <a:buFont typeface="Wingdings 2" panose="05020102010507070707" pitchFamily="18" charset="2"/>
              <a:buNone/>
              <a:defRPr/>
            </a:pPr>
            <a:r>
              <a:rPr lang="ru-RU" sz="2800" dirty="0">
                <a:latin typeface="Calibri" pitchFamily="34" charset="0"/>
              </a:rPr>
              <a:t>а в мае 1939 года — докторскую: «Изменения центральной нервной системы при смерти от действия пламени».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>
            <a:extLst>
              <a:ext uri="{FF2B5EF4-FFF2-40B4-BE49-F238E27FC236}">
                <a16:creationId xmlns:a16="http://schemas.microsoft.com/office/drawing/2014/main" id="{7830D7BC-418B-87BF-81C4-70B7D6E119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Научная деятельность</a:t>
            </a:r>
            <a:endParaRPr lang="ru-RU" dirty="0"/>
          </a:p>
        </p:txBody>
      </p:sp>
      <p:sp>
        <p:nvSpPr>
          <p:cNvPr id="3" name="Содержимое 2">
            <a:extLst>
              <a:ext uri="{FF2B5EF4-FFF2-40B4-BE49-F238E27FC236}">
                <a16:creationId xmlns:a16="http://schemas.microsoft.com/office/drawing/2014/main" id="{43210E54-4BD2-31FE-F995-39E283200A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73238"/>
            <a:ext cx="8229600" cy="4551362"/>
          </a:xfrm>
        </p:spPr>
        <p:txBody>
          <a:bodyPr>
            <a:normAutofit lnSpcReduction="10000"/>
          </a:bodyPr>
          <a:lstStyle/>
          <a:p>
            <a:pPr marL="274320" indent="-274320" algn="ctr" fontAlgn="auto">
              <a:lnSpc>
                <a:spcPct val="150000"/>
              </a:lnSpc>
              <a:spcAft>
                <a:spcPts val="0"/>
              </a:spcAft>
              <a:buClr>
                <a:schemeClr val="accent3"/>
              </a:buClr>
              <a:buFont typeface="Wingdings 2" panose="05020102010507070707" pitchFamily="18" charset="2"/>
              <a:buNone/>
              <a:defRPr/>
            </a:pPr>
            <a:r>
              <a:rPr lang="ru-RU" sz="2800" dirty="0">
                <a:latin typeface="Calibri" pitchFamily="34" charset="0"/>
              </a:rPr>
              <a:t>Под руководством </a:t>
            </a:r>
          </a:p>
          <a:p>
            <a:pPr marL="274320" indent="-274320" algn="ctr" fontAlgn="auto">
              <a:lnSpc>
                <a:spcPct val="150000"/>
              </a:lnSpc>
              <a:spcAft>
                <a:spcPts val="0"/>
              </a:spcAft>
              <a:buClr>
                <a:schemeClr val="accent3"/>
              </a:buClr>
              <a:buFont typeface="Wingdings 2" panose="05020102010507070707" pitchFamily="18" charset="2"/>
              <a:buNone/>
              <a:defRPr/>
            </a:pPr>
            <a:r>
              <a:rPr lang="ru-RU" sz="2800" dirty="0">
                <a:latin typeface="Calibri" pitchFamily="34" charset="0"/>
              </a:rPr>
              <a:t>Константина Александровича </a:t>
            </a:r>
            <a:r>
              <a:rPr lang="ru-RU" sz="2800" dirty="0" err="1">
                <a:latin typeface="Calibri" pitchFamily="34" charset="0"/>
              </a:rPr>
              <a:t>Нижегородцева</a:t>
            </a:r>
            <a:r>
              <a:rPr lang="ru-RU" sz="2800" dirty="0">
                <a:latin typeface="Calibri" pitchFamily="34" charset="0"/>
              </a:rPr>
              <a:t>, </a:t>
            </a:r>
            <a:r>
              <a:rPr lang="ru-RU" sz="2800" dirty="0" err="1">
                <a:latin typeface="Calibri" pitchFamily="34" charset="0"/>
              </a:rPr>
              <a:t>Новосёловым</a:t>
            </a:r>
            <a:r>
              <a:rPr lang="ru-RU" sz="2800" dirty="0">
                <a:latin typeface="Calibri" pitchFamily="34" charset="0"/>
              </a:rPr>
              <a:t> Ф.А. были выполнены ряд работ по судебной серологии. </a:t>
            </a:r>
          </a:p>
          <a:p>
            <a:pPr marL="274320" indent="-274320" algn="ctr" fontAlgn="auto">
              <a:lnSpc>
                <a:spcPct val="150000"/>
              </a:lnSpc>
              <a:spcAft>
                <a:spcPts val="0"/>
              </a:spcAft>
              <a:buClr>
                <a:schemeClr val="accent3"/>
              </a:buClr>
              <a:buFont typeface="Wingdings 2" panose="05020102010507070707" pitchFamily="18" charset="2"/>
              <a:buNone/>
              <a:defRPr/>
            </a:pPr>
            <a:r>
              <a:rPr lang="ru-RU" sz="2800" dirty="0">
                <a:latin typeface="Calibri" pitchFamily="34" charset="0"/>
              </a:rPr>
              <a:t>Среди них: «1000 исследований жителей города Томска на группы крови», а также «Исключение побочных преципитинов </a:t>
            </a:r>
            <a:r>
              <a:rPr lang="ru-RU" sz="2800" dirty="0" err="1">
                <a:latin typeface="Calibri" pitchFamily="34" charset="0"/>
              </a:rPr>
              <a:t>in</a:t>
            </a:r>
            <a:r>
              <a:rPr lang="ru-RU" sz="2800" dirty="0">
                <a:latin typeface="Calibri" pitchFamily="34" charset="0"/>
              </a:rPr>
              <a:t> </a:t>
            </a:r>
            <a:r>
              <a:rPr lang="ru-RU" sz="2800" dirty="0" err="1">
                <a:latin typeface="Calibri" pitchFamily="34" charset="0"/>
              </a:rPr>
              <a:t>vivo</a:t>
            </a:r>
            <a:r>
              <a:rPr lang="ru-RU" sz="2800" dirty="0">
                <a:latin typeface="Calibri" pitchFamily="34" charset="0"/>
              </a:rPr>
              <a:t>».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>
            <a:extLst>
              <a:ext uri="{FF2B5EF4-FFF2-40B4-BE49-F238E27FC236}">
                <a16:creationId xmlns:a16="http://schemas.microsoft.com/office/drawing/2014/main" id="{4AF8D446-6EDD-3C41-3F0A-9B14C79945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Научная деятельность</a:t>
            </a:r>
            <a:endParaRPr lang="ru-RU" dirty="0"/>
          </a:p>
        </p:txBody>
      </p:sp>
      <p:sp>
        <p:nvSpPr>
          <p:cNvPr id="10243" name="Содержимое 2">
            <a:extLst>
              <a:ext uri="{FF2B5EF4-FFF2-40B4-BE49-F238E27FC236}">
                <a16:creationId xmlns:a16="http://schemas.microsoft.com/office/drawing/2014/main" id="{2AFB327C-7EE0-7CFC-A82A-D23CF5EDD4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825" y="2492375"/>
            <a:ext cx="5903913" cy="2520950"/>
          </a:xfrm>
        </p:spPr>
        <p:txBody>
          <a:bodyPr>
            <a:normAutofit fontScale="92500" lnSpcReduction="10000"/>
          </a:bodyPr>
          <a:lstStyle/>
          <a:p>
            <a:pPr marL="274320" indent="-274320" algn="ctr" fontAlgn="auto">
              <a:lnSpc>
                <a:spcPct val="150000"/>
              </a:lnSpc>
              <a:spcAft>
                <a:spcPts val="0"/>
              </a:spcAft>
              <a:buClr>
                <a:schemeClr val="accent3"/>
              </a:buClr>
              <a:buFont typeface="Wingdings 2" panose="05020102010507070707" pitchFamily="18" charset="2"/>
              <a:buNone/>
              <a:defRPr/>
            </a:pPr>
            <a:r>
              <a:rPr lang="ru-RU" sz="2800" dirty="0">
                <a:latin typeface="Calibri" pitchFamily="34" charset="0"/>
              </a:rPr>
              <a:t>Новосёлов Ф.А. является автором более семидесяти научных </a:t>
            </a:r>
          </a:p>
          <a:p>
            <a:pPr marL="274320" indent="-274320" algn="ctr" fontAlgn="auto">
              <a:lnSpc>
                <a:spcPct val="150000"/>
              </a:lnSpc>
              <a:spcAft>
                <a:spcPts val="0"/>
              </a:spcAft>
              <a:buClr>
                <a:schemeClr val="accent3"/>
              </a:buClr>
              <a:buFont typeface="Wingdings 2" panose="05020102010507070707" pitchFamily="18" charset="2"/>
              <a:buNone/>
              <a:defRPr/>
            </a:pPr>
            <a:r>
              <a:rPr lang="ru-RU" sz="2800" dirty="0">
                <a:latin typeface="Calibri" pitchFamily="34" charset="0"/>
              </a:rPr>
              <a:t>и учебно-методических работ. </a:t>
            </a:r>
          </a:p>
          <a:p>
            <a:pPr marL="274320" indent="-274320" algn="ctr" fontAlgn="auto">
              <a:lnSpc>
                <a:spcPct val="150000"/>
              </a:lnSpc>
              <a:spcAft>
                <a:spcPts val="0"/>
              </a:spcAft>
              <a:buClr>
                <a:schemeClr val="accent3"/>
              </a:buClr>
              <a:buFont typeface="Wingdings 2" panose="05020102010507070707" pitchFamily="18" charset="2"/>
              <a:buNone/>
              <a:defRPr/>
            </a:pPr>
            <a:r>
              <a:rPr lang="ru-RU" sz="2800" dirty="0">
                <a:latin typeface="Calibri" pitchFamily="34" charset="0"/>
              </a:rPr>
              <a:t>Подготовил 7 кандидатов наук. </a:t>
            </a:r>
          </a:p>
        </p:txBody>
      </p:sp>
      <p:pic>
        <p:nvPicPr>
          <p:cNvPr id="17412" name="Picture 2" descr="C:\Users\user\Desktop\s2.jpeg">
            <a:extLst>
              <a:ext uri="{FF2B5EF4-FFF2-40B4-BE49-F238E27FC236}">
                <a16:creationId xmlns:a16="http://schemas.microsoft.com/office/drawing/2014/main" id="{C24D9C66-0D6A-ACC8-6BF3-2A131CA3A5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2276475"/>
            <a:ext cx="2232025" cy="3382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3" name="TextBox 4">
            <a:extLst>
              <a:ext uri="{FF2B5EF4-FFF2-40B4-BE49-F238E27FC236}">
                <a16:creationId xmlns:a16="http://schemas.microsoft.com/office/drawing/2014/main" id="{9505F1F3-23BB-D049-CF39-4E72AE4680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59563" y="5732463"/>
            <a:ext cx="16891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 i="1">
                <a:latin typeface="Calibri" panose="020F0502020204030204" pitchFamily="34" charset="0"/>
              </a:rPr>
              <a:t>Новосёлов Ф.А.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B552B5-2446-1202-913D-55DAD018BF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476250"/>
            <a:ext cx="8229600" cy="1368574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Карьера в судебной медицине</a:t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>
            <a:extLst>
              <a:ext uri="{FF2B5EF4-FFF2-40B4-BE49-F238E27FC236}">
                <a16:creationId xmlns:a16="http://schemas.microsoft.com/office/drawing/2014/main" id="{2AD3CBF1-EE27-BC48-7CC8-B9653759EF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274320" indent="-274320" algn="just" fontAlgn="auto">
              <a:lnSpc>
                <a:spcPct val="11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dirty="0">
                <a:latin typeface="Calibri" pitchFamily="34" charset="0"/>
              </a:rPr>
              <a:t>1932–1934 гг. — ассистент. Кафедра судебной медицины с курсом токсикологической химии. Томский медицинский институт</a:t>
            </a:r>
          </a:p>
          <a:p>
            <a:pPr marL="274320" indent="-274320" algn="just" fontAlgn="auto">
              <a:lnSpc>
                <a:spcPct val="11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dirty="0">
                <a:latin typeface="Calibri" pitchFamily="34" charset="0"/>
              </a:rPr>
              <a:t>1934–1937гг. — зав. кафедрой. Кафедра судебной медицины с курсом токсикологической химии. Томский медицинский институт</a:t>
            </a:r>
          </a:p>
          <a:p>
            <a:pPr marL="274320" indent="-274320" algn="just" fontAlgn="auto">
              <a:lnSpc>
                <a:spcPct val="11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dirty="0">
                <a:latin typeface="Calibri" pitchFamily="34" charset="0"/>
              </a:rPr>
              <a:t> 1937–1977гг. — зав. кафедрой. Кафедра судебной медицины лечебного факультета. Новосибирский медицинский институт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5EE1DF-DFB5-DA9E-03D4-AFED74D67F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720081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Награды</a:t>
            </a:r>
          </a:p>
        </p:txBody>
      </p:sp>
      <p:sp>
        <p:nvSpPr>
          <p:cNvPr id="3" name="Содержимое 2">
            <a:extLst>
              <a:ext uri="{FF2B5EF4-FFF2-40B4-BE49-F238E27FC236}">
                <a16:creationId xmlns:a16="http://schemas.microsoft.com/office/drawing/2014/main" id="{FF789830-A382-DF3F-E3C3-1DD3364F4A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825" y="1916113"/>
            <a:ext cx="8686800" cy="4525962"/>
          </a:xfrm>
        </p:spPr>
        <p:txBody>
          <a:bodyPr>
            <a:normAutofit fontScale="92500" lnSpcReduction="2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dirty="0">
                <a:latin typeface="Calibri" pitchFamily="34" charset="0"/>
              </a:rPr>
              <a:t>Орден Ленина (1953 год).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dirty="0">
                <a:latin typeface="Calibri" pitchFamily="34" charset="0"/>
              </a:rPr>
              <a:t>Медаль «За доблестный труд в Великой Отечественной войне 1941-1945 гг.» (1946 год).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dirty="0">
                <a:latin typeface="Calibri" pitchFamily="34" charset="0"/>
              </a:rPr>
              <a:t>Медаль «30 лет Победы в Великой Отечественной войне» (1975 год).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dirty="0">
                <a:latin typeface="Calibri" pitchFamily="34" charset="0"/>
              </a:rPr>
              <a:t>Знак «Отличник здравоохранения» (1956 год).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dirty="0">
                <a:latin typeface="Calibri" pitchFamily="34" charset="0"/>
              </a:rPr>
              <a:t>Неоднократно был награждён  грамотами и благодарностями  от ректората НГМИ и от Администрации Новосибирска и Новосибирской области 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>
            <a:extLst>
              <a:ext uri="{FF2B5EF4-FFF2-40B4-BE49-F238E27FC236}">
                <a16:creationId xmlns:a16="http://schemas.microsoft.com/office/drawing/2014/main" id="{A981B9E6-49D7-93F1-95D4-AD98E377DD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Память поколений</a:t>
            </a:r>
          </a:p>
        </p:txBody>
      </p:sp>
      <p:sp>
        <p:nvSpPr>
          <p:cNvPr id="3" name="Содержимое 2">
            <a:extLst>
              <a:ext uri="{FF2B5EF4-FFF2-40B4-BE49-F238E27FC236}">
                <a16:creationId xmlns:a16="http://schemas.microsoft.com/office/drawing/2014/main" id="{B323EA44-F3F8-9F13-280C-4BA08D1654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74320" indent="-274320" algn="ctr" fontAlgn="auto">
              <a:lnSpc>
                <a:spcPct val="150000"/>
              </a:lnSpc>
              <a:spcAft>
                <a:spcPts val="0"/>
              </a:spcAft>
              <a:buClr>
                <a:schemeClr val="accent3"/>
              </a:buClr>
              <a:buFont typeface="Wingdings 2" panose="05020102010507070707" pitchFamily="18" charset="2"/>
              <a:buNone/>
              <a:defRPr/>
            </a:pPr>
            <a:r>
              <a:rPr lang="ru-RU" sz="2400" dirty="0">
                <a:latin typeface="Calibri" pitchFamily="34" charset="0"/>
              </a:rPr>
              <a:t>В память об этом истинно благородном человеке в музее на кафедре судебной медицины НГМУ создан уголок  профессора Ф.А. Новосёлова, где бережно хранятся его рабочие вещи. </a:t>
            </a:r>
          </a:p>
          <a:p>
            <a:pPr marL="274320" indent="-274320" algn="ctr" fontAlgn="auto">
              <a:lnSpc>
                <a:spcPct val="150000"/>
              </a:lnSpc>
              <a:spcAft>
                <a:spcPts val="0"/>
              </a:spcAft>
              <a:buClr>
                <a:schemeClr val="accent3"/>
              </a:buClr>
              <a:buFont typeface="Wingdings 2" panose="05020102010507070707" pitchFamily="18" charset="2"/>
              <a:buNone/>
              <a:defRPr/>
            </a:pPr>
            <a:r>
              <a:rPr lang="ru-RU" sz="2400" dirty="0">
                <a:latin typeface="Calibri" pitchFamily="34" charset="0"/>
              </a:rPr>
              <a:t>Похоронен Фёдор Алексеевич Новосёлов </a:t>
            </a:r>
          </a:p>
          <a:p>
            <a:pPr marL="274320" indent="-274320" algn="ctr" fontAlgn="auto">
              <a:lnSpc>
                <a:spcPct val="150000"/>
              </a:lnSpc>
              <a:spcAft>
                <a:spcPts val="0"/>
              </a:spcAft>
              <a:buClr>
                <a:schemeClr val="accent3"/>
              </a:buClr>
              <a:buFont typeface="Wingdings 2" panose="05020102010507070707" pitchFamily="18" charset="2"/>
              <a:buNone/>
              <a:defRPr/>
            </a:pPr>
            <a:r>
              <a:rPr lang="ru-RU" sz="2400" dirty="0">
                <a:latin typeface="Calibri" pitchFamily="34" charset="0"/>
              </a:rPr>
              <a:t>на </a:t>
            </a:r>
            <a:r>
              <a:rPr lang="ru-RU" sz="2400" dirty="0" err="1">
                <a:latin typeface="Calibri" pitchFamily="34" charset="0"/>
              </a:rPr>
              <a:t>Заельцовском</a:t>
            </a:r>
            <a:r>
              <a:rPr lang="ru-RU" sz="2400" dirty="0">
                <a:latin typeface="Calibri" pitchFamily="34" charset="0"/>
              </a:rPr>
              <a:t> кладбище города Новосибирска, центральная аллея.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>
            <a:extLst>
              <a:ext uri="{FF2B5EF4-FFF2-40B4-BE49-F238E27FC236}">
                <a16:creationId xmlns:a16="http://schemas.microsoft.com/office/drawing/2014/main" id="{74D0B525-1299-63EF-38DC-851E521FB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260648"/>
            <a:ext cx="8640960" cy="1143000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Издания из фонда библиотеки НГМУ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21507" name="Picture 4" descr="C:\Users\user\Pictures\2022-05-04_002.jpg">
            <a:extLst>
              <a:ext uri="{FF2B5EF4-FFF2-40B4-BE49-F238E27FC236}">
                <a16:creationId xmlns:a16="http://schemas.microsoft.com/office/drawing/2014/main" id="{D05A1424-5A56-28DD-2E82-69828CEB2E8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52" b="3210"/>
          <a:stretch>
            <a:fillRect/>
          </a:stretch>
        </p:blipFill>
        <p:spPr>
          <a:xfrm>
            <a:off x="827088" y="2420938"/>
            <a:ext cx="2614612" cy="3671887"/>
          </a:xfrm>
          <a:noFill/>
        </p:spPr>
      </p:pic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3B3366D9-84D8-4CB9-C467-1E079C82883A}"/>
              </a:ext>
            </a:extLst>
          </p:cNvPr>
          <p:cNvGraphicFramePr>
            <a:graphicFrameLocks noGrp="1"/>
          </p:cNvGraphicFramePr>
          <p:nvPr/>
        </p:nvGraphicFramePr>
        <p:xfrm>
          <a:off x="3779838" y="2708275"/>
          <a:ext cx="4895850" cy="3024188"/>
        </p:xfrm>
        <a:graphic>
          <a:graphicData uri="http://schemas.openxmlformats.org/drawingml/2006/table">
            <a:tbl>
              <a:tblPr/>
              <a:tblGrid>
                <a:gridCol w="4895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24188">
                <a:tc>
                  <a:txBody>
                    <a:bodyPr/>
                    <a:lstStyle/>
                    <a:p>
                      <a:pPr algn="just"/>
                      <a:r>
                        <a:rPr lang="ru-RU" sz="2400" b="0" dirty="0">
                          <a:latin typeface="Calibri" pitchFamily="34" charset="0"/>
                        </a:rPr>
                        <a:t>Новоселов Федор Алексеевич </a:t>
                      </a:r>
                      <a:r>
                        <a:rPr lang="ru-RU" sz="2400" dirty="0">
                          <a:latin typeface="Calibri" pitchFamily="34" charset="0"/>
                        </a:rPr>
                        <a:t>(1897-1977) : время и люди : биография отдельного лица / сост. И. О. Маринкин [и др.]. - Новосибирск : ИПЦ НГМУ, 2022. - 20 с. : фот. </a:t>
                      </a:r>
                      <a:r>
                        <a:rPr lang="ru-RU" sz="2400" dirty="0" err="1">
                          <a:latin typeface="Calibri" pitchFamily="34" charset="0"/>
                        </a:rPr>
                        <a:t>цв</a:t>
                      </a:r>
                      <a:r>
                        <a:rPr lang="ru-RU" sz="2400" dirty="0">
                          <a:latin typeface="Calibri" pitchFamily="34" charset="0"/>
                        </a:rPr>
                        <a:t>. - (Знай историю своего вуза. НГМИ-НГМА-НГМУ) </a:t>
                      </a:r>
                    </a:p>
                  </a:txBody>
                  <a:tcPr marL="91427" marR="91427" marT="45718" marB="457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1510" name="Rectangle 5">
            <a:extLst>
              <a:ext uri="{FF2B5EF4-FFF2-40B4-BE49-F238E27FC236}">
                <a16:creationId xmlns:a16="http://schemas.microsoft.com/office/drawing/2014/main" id="{BF63B045-0D89-E9F8-48D7-DF6A645B8B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br>
              <a:rPr lang="ru-RU" altLang="en-US"/>
            </a:br>
            <a:endParaRPr lang="ru-RU" alt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>
            <a:extLst>
              <a:ext uri="{FF2B5EF4-FFF2-40B4-BE49-F238E27FC236}">
                <a16:creationId xmlns:a16="http://schemas.microsoft.com/office/drawing/2014/main" id="{9963F821-9F15-EA8C-DAA8-29274EAFAA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404664"/>
            <a:ext cx="8640960" cy="1008112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Издания из фонда библиотеки НГМУ</a:t>
            </a:r>
          </a:p>
        </p:txBody>
      </p:sp>
      <p:pic>
        <p:nvPicPr>
          <p:cNvPr id="22531" name="Picture 4" descr="C:\Users\user\Pictures\2022-05-04_004.jpg">
            <a:extLst>
              <a:ext uri="{FF2B5EF4-FFF2-40B4-BE49-F238E27FC236}">
                <a16:creationId xmlns:a16="http://schemas.microsoft.com/office/drawing/2014/main" id="{0B57FC0A-6F4B-8A80-EE51-2CD23E68FE5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579" b="32787"/>
          <a:stretch>
            <a:fillRect/>
          </a:stretch>
        </p:blipFill>
        <p:spPr>
          <a:xfrm>
            <a:off x="684213" y="2276475"/>
            <a:ext cx="2376487" cy="3360738"/>
          </a:xfrm>
          <a:noFill/>
        </p:spPr>
      </p:pic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965D86C1-64AC-91DC-03FA-941CF9D087DC}"/>
              </a:ext>
            </a:extLst>
          </p:cNvPr>
          <p:cNvGraphicFramePr>
            <a:graphicFrameLocks noGrp="1"/>
          </p:cNvGraphicFramePr>
          <p:nvPr/>
        </p:nvGraphicFramePr>
        <p:xfrm>
          <a:off x="3419475" y="2060575"/>
          <a:ext cx="5137150" cy="4114800"/>
        </p:xfrm>
        <a:graphic>
          <a:graphicData uri="http://schemas.openxmlformats.org/drawingml/2006/table">
            <a:tbl>
              <a:tblPr/>
              <a:tblGrid>
                <a:gridCol w="513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/>
                      <a:r>
                        <a:rPr kumimoji="0" lang="ru-RU" sz="2400" kern="1200" baseline="0" dirty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Морфологические науки – фундаментальная основа медицины : м</a:t>
                      </a:r>
                      <a:r>
                        <a:rPr lang="ru-RU" sz="2400" dirty="0">
                          <a:latin typeface="Calibri" pitchFamily="34" charset="0"/>
                        </a:rPr>
                        <a:t>атериалы 6-й </a:t>
                      </a:r>
                      <a:r>
                        <a:rPr lang="ru-RU" sz="2400" dirty="0" err="1">
                          <a:latin typeface="Calibri" pitchFamily="34" charset="0"/>
                        </a:rPr>
                        <a:t>Междунар</a:t>
                      </a:r>
                      <a:r>
                        <a:rPr lang="ru-RU" sz="2400" dirty="0">
                          <a:latin typeface="Calibri" pitchFamily="34" charset="0"/>
                        </a:rPr>
                        <a:t>. морфологической </a:t>
                      </a:r>
                      <a:r>
                        <a:rPr lang="ru-RU" sz="2400" dirty="0" err="1">
                          <a:latin typeface="Calibri" pitchFamily="34" charset="0"/>
                        </a:rPr>
                        <a:t>науч.-практ</a:t>
                      </a:r>
                      <a:r>
                        <a:rPr lang="ru-RU" sz="2400" dirty="0">
                          <a:latin typeface="Calibri" pitchFamily="34" charset="0"/>
                        </a:rPr>
                        <a:t>. </a:t>
                      </a:r>
                      <a:r>
                        <a:rPr lang="ru-RU" sz="2400" dirty="0" err="1">
                          <a:latin typeface="Calibri" pitchFamily="34" charset="0"/>
                        </a:rPr>
                        <a:t>конкурс-конф</a:t>
                      </a:r>
                      <a:r>
                        <a:rPr lang="ru-RU" sz="2400" dirty="0">
                          <a:latin typeface="Calibri" pitchFamily="34" charset="0"/>
                        </a:rPr>
                        <a:t>. студентов и молодых ученых,</a:t>
                      </a:r>
                      <a:r>
                        <a:rPr lang="ru-RU" sz="2400" baseline="0" dirty="0">
                          <a:latin typeface="Calibri" pitchFamily="34" charset="0"/>
                        </a:rPr>
                        <a:t> </a:t>
                      </a:r>
                      <a:r>
                        <a:rPr lang="ru-RU" sz="2400" baseline="0" dirty="0" err="1">
                          <a:latin typeface="Calibri" pitchFamily="34" charset="0"/>
                        </a:rPr>
                        <a:t>посвящ</a:t>
                      </a:r>
                      <a:r>
                        <a:rPr lang="ru-RU" sz="2400" baseline="0" dirty="0">
                          <a:latin typeface="Calibri" pitchFamily="34" charset="0"/>
                        </a:rPr>
                        <a:t>. 125-летию со д. р. проф. Ф.А. Новосёлова. 16 декабря 2021 г.  / сост.</a:t>
                      </a:r>
                      <a:r>
                        <a:rPr lang="ru-RU" sz="2400" dirty="0">
                          <a:latin typeface="Calibri" pitchFamily="34" charset="0"/>
                        </a:rPr>
                        <a:t> А. П. </a:t>
                      </a:r>
                      <a:r>
                        <a:rPr lang="ru-RU" sz="2400" dirty="0" err="1">
                          <a:latin typeface="Calibri" pitchFamily="34" charset="0"/>
                        </a:rPr>
                        <a:t>Надеев</a:t>
                      </a:r>
                      <a:r>
                        <a:rPr lang="ru-RU" sz="2400" dirty="0">
                          <a:latin typeface="Calibri" pitchFamily="34" charset="0"/>
                        </a:rPr>
                        <a:t>, Т. И. Поспелова, П. А. </a:t>
                      </a:r>
                      <a:r>
                        <a:rPr lang="ru-RU" sz="2400" dirty="0" err="1">
                          <a:latin typeface="Calibri" pitchFamily="34" charset="0"/>
                        </a:rPr>
                        <a:t>Елясин</a:t>
                      </a:r>
                      <a:r>
                        <a:rPr lang="ru-RU" sz="2400" dirty="0">
                          <a:latin typeface="Calibri" pitchFamily="34" charset="0"/>
                        </a:rPr>
                        <a:t>. </a:t>
                      </a:r>
                      <a:r>
                        <a:rPr kumimoji="0" lang="ru-RU" sz="2400" kern="1200" baseline="0" dirty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–</a:t>
                      </a:r>
                      <a:r>
                        <a:rPr lang="ru-RU" sz="2400" dirty="0">
                          <a:latin typeface="Calibri" pitchFamily="34" charset="0"/>
                        </a:rPr>
                        <a:t> Новосибирск : ИПЦ НГМУ, 2021. </a:t>
                      </a:r>
                      <a:r>
                        <a:rPr kumimoji="0" lang="ru-RU" sz="2400" kern="1200" baseline="0" dirty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–</a:t>
                      </a:r>
                      <a:r>
                        <a:rPr lang="ru-RU" sz="2400" dirty="0">
                          <a:latin typeface="Calibri" pitchFamily="34" charset="0"/>
                        </a:rPr>
                        <a:t> 294с. </a:t>
                      </a:r>
                    </a:p>
                  </a:txBody>
                  <a:tcPr marL="91456" marR="9145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2534" name="Rectangle 1">
            <a:extLst>
              <a:ext uri="{FF2B5EF4-FFF2-40B4-BE49-F238E27FC236}">
                <a16:creationId xmlns:a16="http://schemas.microsoft.com/office/drawing/2014/main" id="{B17CCE98-EBF6-F569-ACD7-2A3CDB47B4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br>
              <a:rPr lang="ru-RU" altLang="en-US"/>
            </a:br>
            <a:endParaRPr lang="ru-RU" alt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>
            <a:extLst>
              <a:ext uri="{FF2B5EF4-FFF2-40B4-BE49-F238E27FC236}">
                <a16:creationId xmlns:a16="http://schemas.microsoft.com/office/drawing/2014/main" id="{F8060E87-510B-0E39-762C-07227A5F7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04665"/>
            <a:ext cx="8229600" cy="936104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Список источников</a:t>
            </a:r>
          </a:p>
        </p:txBody>
      </p:sp>
      <p:sp>
        <p:nvSpPr>
          <p:cNvPr id="18435" name="Содержимое 2">
            <a:extLst>
              <a:ext uri="{FF2B5EF4-FFF2-40B4-BE49-F238E27FC236}">
                <a16:creationId xmlns:a16="http://schemas.microsoft.com/office/drawing/2014/main" id="{92F8E9DA-EC79-4F58-FD16-D9E24E52D4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74320" indent="-274320" algn="just" fontAlgn="auto">
              <a:spcAft>
                <a:spcPts val="0"/>
              </a:spcAft>
              <a:buClr>
                <a:schemeClr val="accent3"/>
              </a:buClr>
              <a:buFont typeface="Wingdings 2" panose="05020102010507070707" pitchFamily="18" charset="2"/>
              <a:buNone/>
              <a:defRPr/>
            </a:pPr>
            <a:r>
              <a:rPr lang="ru-RU" sz="2400" dirty="0">
                <a:solidFill>
                  <a:schemeClr val="tx1"/>
                </a:solidFill>
                <a:latin typeface="Calibri" pitchFamily="34" charset="0"/>
              </a:rPr>
              <a:t>1.eLIBRARY.RU : научная электронная библиотека : сайт. – Москва, 2000. – URL: https://elibrary.ru (дата обращения : 24.05.2022). – Текст : электронный.</a:t>
            </a:r>
          </a:p>
          <a:p>
            <a:pPr marL="274320" indent="-274320" algn="just" fontAlgn="auto">
              <a:spcAft>
                <a:spcPts val="0"/>
              </a:spcAft>
              <a:buClr>
                <a:schemeClr val="accent3"/>
              </a:buClr>
              <a:buFont typeface="Wingdings 2" panose="05020102010507070707" pitchFamily="18" charset="2"/>
              <a:buNone/>
              <a:defRPr/>
            </a:pPr>
            <a:r>
              <a:rPr lang="ru-RU" sz="2400" dirty="0">
                <a:solidFill>
                  <a:schemeClr val="tx1"/>
                </a:solidFill>
                <a:latin typeface="Calibri" pitchFamily="34" charset="0"/>
              </a:rPr>
              <a:t>2.	Новосибирский государственный медицинский университет : сайт. – Новосибирск, 1997. – </a:t>
            </a:r>
            <a:r>
              <a:rPr lang="en-US" sz="2400" dirty="0">
                <a:solidFill>
                  <a:schemeClr val="tx1"/>
                </a:solidFill>
                <a:latin typeface="Calibri" pitchFamily="34" charset="0"/>
              </a:rPr>
              <a:t>URL</a:t>
            </a:r>
            <a:r>
              <a:rPr lang="ru-RU" sz="2400" dirty="0">
                <a:solidFill>
                  <a:schemeClr val="tx1"/>
                </a:solidFill>
                <a:latin typeface="Calibri" pitchFamily="34" charset="0"/>
              </a:rPr>
              <a:t>: </a:t>
            </a:r>
            <a:r>
              <a:rPr lang="en-US" sz="2400" dirty="0">
                <a:solidFill>
                  <a:schemeClr val="tx1"/>
                </a:solidFill>
                <a:latin typeface="Calibri" pitchFamily="34" charset="0"/>
                <a:hlinkClick r:id="rId2"/>
              </a:rPr>
              <a:t>http://ngmu.ru/department/2643</a:t>
            </a:r>
            <a:r>
              <a:rPr lang="ru-RU" sz="2400" dirty="0">
                <a:solidFill>
                  <a:schemeClr val="tx1"/>
                </a:solidFill>
                <a:latin typeface="Calibri" pitchFamily="34" charset="0"/>
              </a:rPr>
              <a:t> ( дата обращения : 24.05.2022). – Текст : электронный.</a:t>
            </a:r>
          </a:p>
          <a:p>
            <a:pPr marL="274320" indent="-274320" algn="just" fontAlgn="auto">
              <a:spcAft>
                <a:spcPts val="0"/>
              </a:spcAft>
              <a:buClr>
                <a:schemeClr val="accent3"/>
              </a:buClr>
              <a:buFont typeface="Wingdings 2" panose="05020102010507070707" pitchFamily="18" charset="2"/>
              <a:buNone/>
              <a:defRPr/>
            </a:pPr>
            <a:r>
              <a:rPr lang="ru-RU" sz="2400" dirty="0">
                <a:solidFill>
                  <a:schemeClr val="tx1"/>
                </a:solidFill>
                <a:latin typeface="Calibri" pitchFamily="34" charset="0"/>
              </a:rPr>
              <a:t>3.Ефремов, А. В. Ученые Новосибирского медицинского института в ХХ веке / А. В. Ефремов, В. Д. Новиков, А. Н. Евстропов ; </a:t>
            </a:r>
            <a:r>
              <a:rPr lang="ru-RU" sz="2400" dirty="0" err="1">
                <a:solidFill>
                  <a:schemeClr val="tx1"/>
                </a:solidFill>
                <a:latin typeface="Calibri" pitchFamily="34" charset="0"/>
              </a:rPr>
              <a:t>Новосиб</a:t>
            </a:r>
            <a:r>
              <a:rPr lang="ru-RU" sz="2400" dirty="0">
                <a:solidFill>
                  <a:schemeClr val="tx1"/>
                </a:solidFill>
                <a:latin typeface="Calibri" pitchFamily="34" charset="0"/>
              </a:rPr>
              <a:t>. </a:t>
            </a:r>
            <a:r>
              <a:rPr lang="ru-RU" sz="2400" dirty="0" err="1">
                <a:solidFill>
                  <a:schemeClr val="tx1"/>
                </a:solidFill>
                <a:latin typeface="Calibri" pitchFamily="34" charset="0"/>
              </a:rPr>
              <a:t>гос</a:t>
            </a:r>
            <a:r>
              <a:rPr lang="ru-RU" sz="2400" dirty="0">
                <a:solidFill>
                  <a:schemeClr val="tx1"/>
                </a:solidFill>
                <a:latin typeface="Calibri" pitchFamily="34" charset="0"/>
              </a:rPr>
              <a:t>. мед. академия. –  Новосибирск : Издательство НГМА, 2001. –  265 с.</a:t>
            </a:r>
            <a:r>
              <a:rPr lang="en-US" sz="2400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ru-RU" sz="2400" dirty="0">
                <a:solidFill>
                  <a:schemeClr val="tx1"/>
                </a:solidFill>
                <a:latin typeface="Calibri" pitchFamily="34" charset="0"/>
              </a:rPr>
              <a:t>– ISBN 5-85979-082-1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sz="24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29409529-6824-0AB0-0469-B55C92E675D2}"/>
              </a:ext>
            </a:extLst>
          </p:cNvPr>
          <p:cNvSpPr/>
          <p:nvPr/>
        </p:nvSpPr>
        <p:spPr>
          <a:xfrm>
            <a:off x="971600" y="1556793"/>
            <a:ext cx="6768751" cy="378565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8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charset="0"/>
                <a:cs typeface="Arial" charset="0"/>
              </a:rPr>
              <a:t>Спасибо </a:t>
            </a:r>
          </a:p>
          <a:p>
            <a:pPr algn="ctr">
              <a:defRPr/>
            </a:pPr>
            <a:r>
              <a:rPr lang="ru-RU" sz="8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charset="0"/>
                <a:cs typeface="Arial" charset="0"/>
              </a:rPr>
              <a:t>за </a:t>
            </a:r>
          </a:p>
          <a:p>
            <a:pPr algn="ctr">
              <a:defRPr/>
            </a:pPr>
            <a:r>
              <a:rPr lang="ru-RU" sz="8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charset="0"/>
                <a:cs typeface="Arial" charset="0"/>
              </a:rPr>
              <a:t>внимание!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Трек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1896</TotalTime>
  <Words>590</Words>
  <Application>Microsoft Office PowerPoint</Application>
  <PresentationFormat>Экран (4:3)</PresentationFormat>
  <Paragraphs>58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Трек</vt:lpstr>
      <vt:lpstr>Новосёлову Фёдору Алексеевичу  125 лет  со дня рождения (1897-1977гг.)</vt:lpstr>
      <vt:lpstr>Презентация PowerPoint</vt:lpstr>
      <vt:lpstr>Биография</vt:lpstr>
      <vt:lpstr>Биография</vt:lpstr>
      <vt:lpstr>Начало карьеры</vt:lpstr>
      <vt:lpstr>Научная деятельность</vt:lpstr>
      <vt:lpstr>Научная деятельность</vt:lpstr>
      <vt:lpstr>Научная деятельность</vt:lpstr>
      <vt:lpstr>Карьера в судебной медицине </vt:lpstr>
      <vt:lpstr>Награды</vt:lpstr>
      <vt:lpstr>Память поколений</vt:lpstr>
      <vt:lpstr>Издания из фонда библиотеки НГМУ</vt:lpstr>
      <vt:lpstr>Издания из фонда библиотеки НГМУ</vt:lpstr>
      <vt:lpstr>Список источников</vt:lpstr>
      <vt:lpstr>Презентация PowerPoint</vt:lpstr>
    </vt:vector>
  </TitlesOfParts>
  <Company>ГОУ ВПО НГМУ Росздрава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Новосёлову Фёдору Алексеевичу 125 лет со дня рождения</dc:title>
  <dc:creator>user</dc:creator>
  <cp:lastModifiedBy>user</cp:lastModifiedBy>
  <cp:revision>160</cp:revision>
  <dcterms:created xsi:type="dcterms:W3CDTF">2022-04-18T05:13:15Z</dcterms:created>
  <dcterms:modified xsi:type="dcterms:W3CDTF">2023-11-27T03:57:15Z</dcterms:modified>
</cp:coreProperties>
</file>