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sldIdLst>
    <p:sldId id="256" r:id="rId2"/>
    <p:sldId id="296" r:id="rId3"/>
    <p:sldId id="268" r:id="rId4"/>
    <p:sldId id="270" r:id="rId5"/>
    <p:sldId id="272" r:id="rId6"/>
    <p:sldId id="273" r:id="rId7"/>
    <p:sldId id="261" r:id="rId8"/>
    <p:sldId id="303" r:id="rId9"/>
    <p:sldId id="298" r:id="rId10"/>
    <p:sldId id="299" r:id="rId11"/>
    <p:sldId id="300" r:id="rId12"/>
    <p:sldId id="301" r:id="rId13"/>
    <p:sldId id="297"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33"/>
    <a:srgbClr val="00B050"/>
    <a:srgbClr val="92D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709029-A0E6-4F98-957A-0CBD53BD69E2}" v="1" dt="2023-11-27T04:03:41.9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34559" autoAdjust="0"/>
    <p:restoredTop sz="86380" autoAdjust="0"/>
  </p:normalViewPr>
  <p:slideViewPr>
    <p:cSldViewPr>
      <p:cViewPr varScale="1">
        <p:scale>
          <a:sx n="116" d="100"/>
          <a:sy n="116" d="100"/>
        </p:scale>
        <p:origin x="2154" y="102"/>
      </p:cViewPr>
      <p:guideLst>
        <p:guide orient="horz" pos="2160"/>
        <p:guide pos="2880"/>
      </p:guideLst>
    </p:cSldViewPr>
  </p:slideViewPr>
  <p:outlineViewPr>
    <p:cViewPr>
      <p:scale>
        <a:sx n="33" d="100"/>
        <a:sy n="33" d="100"/>
      </p:scale>
      <p:origin x="21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Дата 29"/>
          <p:cNvSpPr>
            <a:spLocks noGrp="1"/>
          </p:cNvSpPr>
          <p:nvPr>
            <p:ph type="dt" sz="half" idx="10"/>
          </p:nvPr>
        </p:nvSpPr>
        <p:spPr/>
        <p:txBody>
          <a:bodyPr/>
          <a:lstStyle/>
          <a:p>
            <a:fld id="{DBCF6029-D4AD-46F4-8911-C0119F33C975}" type="datetimeFigureOut">
              <a:rPr lang="ru-RU" smtClean="0"/>
              <a:pPr/>
              <a:t>26.11.2023</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C8E77C0F-11F1-478D-A09B-88170E0505B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DBCF6029-D4AD-46F4-8911-C0119F33C975}" type="datetimeFigureOut">
              <a:rPr lang="ru-RU" smtClean="0"/>
              <a:pPr/>
              <a:t>26.11.2023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8E77C0F-11F1-478D-A09B-88170E0505BA}"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Дата 3"/>
          <p:cNvSpPr>
            <a:spLocks noGrp="1"/>
          </p:cNvSpPr>
          <p:nvPr>
            <p:ph type="dt" sz="half" idx="10"/>
          </p:nvPr>
        </p:nvSpPr>
        <p:spPr/>
        <p:txBody>
          <a:bodyPr/>
          <a:lstStyle/>
          <a:p>
            <a:fld id="{DBCF6029-D4AD-46F4-8911-C0119F33C975}" type="datetimeFigureOut">
              <a:rPr lang="ru-RU" smtClean="0"/>
              <a:pPr/>
              <a:t>26.11.2023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8E77C0F-11F1-478D-A09B-88170E0505BA}"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DBCF6029-D4AD-46F4-8911-C0119F33C975}" type="datetimeFigureOut">
              <a:rPr lang="ru-RU" smtClean="0"/>
              <a:pPr/>
              <a:t>26.11.2023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8E77C0F-11F1-478D-A09B-88170E0505BA}"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Дата 6"/>
          <p:cNvSpPr>
            <a:spLocks noGrp="1"/>
          </p:cNvSpPr>
          <p:nvPr>
            <p:ph type="dt" sz="half" idx="10"/>
          </p:nvPr>
        </p:nvSpPr>
        <p:spPr/>
        <p:txBody>
          <a:bodyPr/>
          <a:lstStyle/>
          <a:p>
            <a:fld id="{DBCF6029-D4AD-46F4-8911-C0119F33C975}" type="datetimeFigureOut">
              <a:rPr lang="ru-RU" smtClean="0"/>
              <a:pPr/>
              <a:t>26.11.2023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8E77C0F-11F1-478D-A09B-88170E0505BA}"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Дата 2"/>
          <p:cNvSpPr>
            <a:spLocks noGrp="1"/>
          </p:cNvSpPr>
          <p:nvPr>
            <p:ph type="dt" sz="half" idx="10"/>
          </p:nvPr>
        </p:nvSpPr>
        <p:spPr/>
        <p:txBody>
          <a:bodyPr/>
          <a:lstStyle/>
          <a:p>
            <a:fld id="{DBCF6029-D4AD-46F4-8911-C0119F33C975}" type="datetimeFigureOut">
              <a:rPr lang="ru-RU" smtClean="0"/>
              <a:pPr/>
              <a:t>26.11.2023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8E77C0F-11F1-478D-A09B-88170E0505BA}"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BCF6029-D4AD-46F4-8911-C0119F33C975}" type="datetimeFigureOut">
              <a:rPr lang="ru-RU" smtClean="0"/>
              <a:pPr/>
              <a:t>26.11.2023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8E77C0F-11F1-478D-A09B-88170E0505B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DBCF6029-D4AD-46F4-8911-C0119F33C975}" type="datetimeFigureOut">
              <a:rPr lang="ru-RU" smtClean="0"/>
              <a:pPr/>
              <a:t>26.11.2023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8E77C0F-11F1-478D-A09B-88170E0505BA}"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Дата 4"/>
          <p:cNvSpPr>
            <a:spLocks noGrp="1"/>
          </p:cNvSpPr>
          <p:nvPr>
            <p:ph type="dt" sz="half" idx="10"/>
          </p:nvPr>
        </p:nvSpPr>
        <p:spPr/>
        <p:txBody>
          <a:bodyPr/>
          <a:lstStyle/>
          <a:p>
            <a:fld id="{DBCF6029-D4AD-46F4-8911-C0119F33C975}" type="datetimeFigureOut">
              <a:rPr lang="ru-RU" smtClean="0"/>
              <a:pPr/>
              <a:t>26.11.2023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C8E77C0F-11F1-478D-A09B-88170E0505BA}"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DBCF6029-D4AD-46F4-8911-C0119F33C975}" type="datetimeFigureOut">
              <a:rPr lang="ru-RU" smtClean="0"/>
              <a:pPr/>
              <a:t>26.11.2023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8E77C0F-11F1-478D-A09B-88170E0505B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DBCF6029-D4AD-46F4-8911-C0119F33C975}" type="datetimeFigureOut">
              <a:rPr lang="ru-RU" smtClean="0"/>
              <a:pPr/>
              <a:t>26.11.2023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8E77C0F-11F1-478D-A09B-88170E0505B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DBCF6029-D4AD-46F4-8911-C0119F33C975}" type="datetimeFigureOut">
              <a:rPr lang="ru-RU" smtClean="0"/>
              <a:pPr/>
              <a:t>26.11.2023</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8E77C0F-11F1-478D-A09B-88170E0505BA}"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br>
              <a:rPr lang="ru-RU" sz="4500" dirty="0">
                <a:solidFill>
                  <a:schemeClr val="accent3"/>
                </a:solidFill>
                <a:cs typeface="Times New Roman" pitchFamily="18" charset="0"/>
              </a:rPr>
            </a:br>
            <a:r>
              <a:rPr lang="ru-RU" sz="4000" i="1" dirty="0">
                <a:solidFill>
                  <a:schemeClr val="accent3"/>
                </a:solidFill>
                <a:effectLst/>
                <a:latin typeface="Times New Roman" pitchFamily="18" charset="0"/>
                <a:cs typeface="Times New Roman" pitchFamily="18" charset="0"/>
              </a:rPr>
              <a:t>Самая гуманная профессия в мире </a:t>
            </a:r>
            <a:br>
              <a:rPr lang="ru-RU" sz="4000" i="1" dirty="0">
                <a:solidFill>
                  <a:schemeClr val="accent3"/>
                </a:solidFill>
                <a:effectLst/>
                <a:latin typeface="Times New Roman" pitchFamily="18" charset="0"/>
                <a:cs typeface="Times New Roman" pitchFamily="18" charset="0"/>
              </a:rPr>
            </a:br>
            <a:r>
              <a:rPr lang="ru-RU" sz="4000" i="1" dirty="0">
                <a:solidFill>
                  <a:schemeClr val="accent3"/>
                </a:solidFill>
                <a:effectLst/>
                <a:latin typeface="Times New Roman" pitchFamily="18" charset="0"/>
                <a:cs typeface="Times New Roman" pitchFamily="18" charset="0"/>
              </a:rPr>
              <a:t>врач – педагог</a:t>
            </a:r>
            <a:r>
              <a:rPr lang="ru-RU" sz="4000" dirty="0">
                <a:solidFill>
                  <a:schemeClr val="accent3"/>
                </a:solidFill>
                <a:effectLst/>
                <a:latin typeface="Times New Roman" pitchFamily="18" charset="0"/>
                <a:cs typeface="Times New Roman" pitchFamily="18" charset="0"/>
              </a:rPr>
              <a:t>!</a:t>
            </a:r>
          </a:p>
        </p:txBody>
      </p:sp>
      <p:pic>
        <p:nvPicPr>
          <p:cNvPr id="1026" name="Picture 2"/>
          <p:cNvPicPr>
            <a:picLocks noChangeAspect="1" noChangeArrowheads="1"/>
          </p:cNvPicPr>
          <p:nvPr/>
        </p:nvPicPr>
        <p:blipFill>
          <a:blip r:embed="rId2"/>
          <a:srcRect/>
          <a:stretch>
            <a:fillRect/>
          </a:stretch>
        </p:blipFill>
        <p:spPr bwMode="auto">
          <a:xfrm>
            <a:off x="5214942" y="2500306"/>
            <a:ext cx="3274213" cy="3357588"/>
          </a:xfrm>
          <a:prstGeom prst="ellipse">
            <a:avLst/>
          </a:prstGeom>
          <a:noFill/>
          <a:ln w="9525">
            <a:noFill/>
            <a:miter lim="800000"/>
            <a:headEnd/>
            <a:tailEnd/>
          </a:ln>
          <a:effectLst/>
        </p:spPr>
      </p:pic>
      <p:sp>
        <p:nvSpPr>
          <p:cNvPr id="9" name="Содержимое 8"/>
          <p:cNvSpPr>
            <a:spLocks noGrp="1"/>
          </p:cNvSpPr>
          <p:nvPr>
            <p:ph sz="half" idx="1"/>
          </p:nvPr>
        </p:nvSpPr>
        <p:spPr>
          <a:xfrm>
            <a:off x="457200" y="2357429"/>
            <a:ext cx="4038600" cy="3997495"/>
          </a:xfrm>
        </p:spPr>
        <p:txBody>
          <a:bodyPr>
            <a:normAutofit/>
          </a:bodyPr>
          <a:lstStyle/>
          <a:p>
            <a:pPr marL="0" indent="274320" algn="just">
              <a:spcBef>
                <a:spcPts val="0"/>
              </a:spcBef>
              <a:buNone/>
            </a:pPr>
            <a:r>
              <a:rPr lang="ru-RU" i="1" dirty="0"/>
              <a:t>«Профессия врача – подвиг. Она требует самоотверженности, чистоты духа и чистоты помыслов»</a:t>
            </a:r>
          </a:p>
          <a:p>
            <a:pPr marL="0" indent="274320" algn="just">
              <a:spcBef>
                <a:spcPts val="0"/>
              </a:spcBef>
              <a:buNone/>
            </a:pPr>
            <a:endParaRPr lang="ru-RU" i="1" dirty="0"/>
          </a:p>
          <a:p>
            <a:pPr marL="0" indent="274320" algn="r">
              <a:spcBef>
                <a:spcPts val="0"/>
              </a:spcBef>
              <a:buNone/>
            </a:pPr>
            <a:r>
              <a:rPr lang="ru-RU" i="1" dirty="0"/>
              <a:t>А.П. Чехов</a:t>
            </a:r>
            <a:r>
              <a:rPr lang="ru-RU" dirty="0"/>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43240" y="642918"/>
            <a:ext cx="6000760" cy="4429156"/>
          </a:xfrm>
        </p:spPr>
        <p:txBody>
          <a:bodyPr>
            <a:noAutofit/>
          </a:bodyPr>
          <a:lstStyle/>
          <a:p>
            <a:pPr lvl="0" fontAlgn="base">
              <a:spcAft>
                <a:spcPct val="0"/>
              </a:spcAft>
            </a:pPr>
            <a:br>
              <a:rPr lang="ru-RU" sz="1600" dirty="0">
                <a:solidFill>
                  <a:srgbClr val="000000"/>
                </a:solidFill>
                <a:latin typeface="Times New Roman" pitchFamily="18" charset="0"/>
                <a:cs typeface="Times New Roman" pitchFamily="18" charset="0"/>
              </a:rPr>
            </a:br>
            <a:br>
              <a:rPr lang="ru-RU" sz="4800" dirty="0">
                <a:solidFill>
                  <a:srgbClr val="000000"/>
                </a:solidFill>
                <a:latin typeface="Times New Roman" pitchFamily="18" charset="0"/>
                <a:cs typeface="Times New Roman" pitchFamily="18" charset="0"/>
              </a:rPr>
            </a:br>
            <a:br>
              <a:rPr lang="ru-RU" sz="4500" b="1" dirty="0">
                <a:solidFill>
                  <a:srgbClr val="002060"/>
                </a:solidFill>
                <a:ea typeface="Times New Roman" pitchFamily="18" charset="0"/>
                <a:cs typeface="Times New Roman" pitchFamily="18" charset="0"/>
              </a:rPr>
            </a:br>
            <a:endParaRPr lang="ru-RU" sz="4500" dirty="0">
              <a:solidFill>
                <a:srgbClr val="002060"/>
              </a:solidFill>
            </a:endParaRPr>
          </a:p>
        </p:txBody>
      </p:sp>
      <p:sp>
        <p:nvSpPr>
          <p:cNvPr id="8" name="Прямоугольник 7"/>
          <p:cNvSpPr/>
          <p:nvPr/>
        </p:nvSpPr>
        <p:spPr>
          <a:xfrm>
            <a:off x="2714612" y="928670"/>
            <a:ext cx="6215106" cy="5355312"/>
          </a:xfrm>
          <a:prstGeom prst="rect">
            <a:avLst/>
          </a:prstGeom>
        </p:spPr>
        <p:txBody>
          <a:bodyPr wrap="square">
            <a:spAutoFit/>
          </a:bodyPr>
          <a:lstStyle/>
          <a:p>
            <a:pPr lvl="0" algn="ctr" fontAlgn="base">
              <a:spcBef>
                <a:spcPct val="0"/>
              </a:spcBef>
              <a:spcAft>
                <a:spcPct val="0"/>
              </a:spcAft>
            </a:pPr>
            <a:r>
              <a:rPr lang="ru-RU" sz="3600" b="1" i="1" dirty="0">
                <a:solidFill>
                  <a:schemeClr val="accent3">
                    <a:lumMod val="75000"/>
                  </a:schemeClr>
                </a:solidFill>
                <a:latin typeface="Times New Roman" pitchFamily="18" charset="0"/>
                <a:ea typeface="Times New Roman" pitchFamily="18" charset="0"/>
                <a:cs typeface="Times New Roman" pitchFamily="18" charset="0"/>
              </a:rPr>
              <a:t>Елена  Леонидовна  </a:t>
            </a:r>
            <a:r>
              <a:rPr lang="ru-RU" sz="3600" b="1" i="1" dirty="0" err="1">
                <a:solidFill>
                  <a:schemeClr val="accent3">
                    <a:lumMod val="75000"/>
                  </a:schemeClr>
                </a:solidFill>
                <a:latin typeface="Times New Roman" pitchFamily="18" charset="0"/>
                <a:ea typeface="Times New Roman" pitchFamily="18" charset="0"/>
                <a:cs typeface="Times New Roman" pitchFamily="18" charset="0"/>
              </a:rPr>
              <a:t>Потеряева</a:t>
            </a:r>
            <a:endParaRPr lang="ru-RU" sz="3600" b="1" i="1" dirty="0">
              <a:solidFill>
                <a:schemeClr val="accent3">
                  <a:lumMod val="75000"/>
                </a:schemeClr>
              </a:solidFill>
              <a:latin typeface="Times New Roman" pitchFamily="18" charset="0"/>
              <a:ea typeface="Times New Roman" pitchFamily="18" charset="0"/>
              <a:cs typeface="Times New Roman" pitchFamily="18" charset="0"/>
            </a:endParaRPr>
          </a:p>
          <a:p>
            <a:pPr lvl="0" algn="just" fontAlgn="base">
              <a:spcBef>
                <a:spcPct val="0"/>
              </a:spcBef>
              <a:spcAft>
                <a:spcPct val="0"/>
              </a:spcAft>
            </a:pPr>
            <a:r>
              <a:rPr lang="ru-RU" dirty="0">
                <a:solidFill>
                  <a:srgbClr val="000000"/>
                </a:solidFill>
                <a:latin typeface="Times New Roman" pitchFamily="18" charset="0"/>
                <a:cs typeface="Times New Roman" pitchFamily="18" charset="0"/>
              </a:rPr>
              <a:t>Врач – </a:t>
            </a:r>
            <a:r>
              <a:rPr lang="ru-RU" dirty="0" err="1">
                <a:solidFill>
                  <a:srgbClr val="000000"/>
                </a:solidFill>
                <a:latin typeface="Times New Roman" pitchFamily="18" charset="0"/>
                <a:cs typeface="Times New Roman" pitchFamily="18" charset="0"/>
              </a:rPr>
              <a:t>профпатолог</a:t>
            </a:r>
            <a:r>
              <a:rPr lang="ru-RU" dirty="0">
                <a:solidFill>
                  <a:srgbClr val="000000"/>
                </a:solidFill>
                <a:latin typeface="Times New Roman" pitchFamily="18" charset="0"/>
                <a:cs typeface="Times New Roman" pitchFamily="18" charset="0"/>
              </a:rPr>
              <a:t> высшей квалификационной категории, доктор медицинских наук, профессор, заведующая  кафедрой неотложной  терапии с эндокринологией и </a:t>
            </a:r>
            <a:r>
              <a:rPr lang="ru-RU" dirty="0" err="1">
                <a:solidFill>
                  <a:srgbClr val="000000"/>
                </a:solidFill>
                <a:latin typeface="Times New Roman" pitchFamily="18" charset="0"/>
                <a:cs typeface="Times New Roman" pitchFamily="18" charset="0"/>
              </a:rPr>
              <a:t>профпатологией</a:t>
            </a:r>
            <a:r>
              <a:rPr lang="ru-RU" dirty="0">
                <a:solidFill>
                  <a:srgbClr val="000000"/>
                </a:solidFill>
                <a:latin typeface="Times New Roman" pitchFamily="18" charset="0"/>
                <a:cs typeface="Times New Roman" pitchFamily="18" charset="0"/>
              </a:rPr>
              <a:t> факультета повышения квалификации и профессиональной переподготовки врачей.</a:t>
            </a:r>
          </a:p>
          <a:p>
            <a:pPr lvl="0" algn="just" fontAlgn="base">
              <a:spcBef>
                <a:spcPct val="0"/>
              </a:spcBef>
              <a:spcAft>
                <a:spcPct val="0"/>
              </a:spcAft>
              <a:buFont typeface="Arial" pitchFamily="34" charset="0"/>
              <a:buChar char="•"/>
            </a:pPr>
            <a:r>
              <a:rPr lang="ru-RU" dirty="0">
                <a:solidFill>
                  <a:srgbClr val="000000"/>
                </a:solidFill>
                <a:latin typeface="Times New Roman" pitchFamily="18" charset="0"/>
                <a:cs typeface="Times New Roman" pitchFamily="18" charset="0"/>
              </a:rPr>
              <a:t>Советник ректора.</a:t>
            </a:r>
          </a:p>
          <a:p>
            <a:pPr lvl="0" algn="just" fontAlgn="base">
              <a:spcBef>
                <a:spcPct val="0"/>
              </a:spcBef>
              <a:spcAft>
                <a:spcPct val="0"/>
              </a:spcAft>
              <a:buFont typeface="Arial" pitchFamily="34" charset="0"/>
              <a:buChar char="•"/>
            </a:pPr>
            <a:r>
              <a:rPr lang="ru-RU" dirty="0">
                <a:solidFill>
                  <a:srgbClr val="000000"/>
                </a:solidFill>
                <a:latin typeface="Times New Roman" pitchFamily="18" charset="0"/>
                <a:cs typeface="Times New Roman" pitchFamily="18" charset="0"/>
              </a:rPr>
              <a:t> Лауреат  номинации « Золотой фонд НГМУ».</a:t>
            </a:r>
          </a:p>
          <a:p>
            <a:pPr lvl="0" algn="just" fontAlgn="base">
              <a:spcBef>
                <a:spcPct val="0"/>
              </a:spcBef>
              <a:spcAft>
                <a:spcPct val="0"/>
              </a:spcAft>
              <a:buFont typeface="Arial" pitchFamily="34" charset="0"/>
              <a:buChar char="•"/>
            </a:pPr>
            <a:r>
              <a:rPr lang="ru-RU" dirty="0">
                <a:solidFill>
                  <a:srgbClr val="000000"/>
                </a:solidFill>
                <a:latin typeface="Times New Roman" pitchFamily="18" charset="0"/>
                <a:cs typeface="Times New Roman" pitchFamily="18" charset="0"/>
              </a:rPr>
              <a:t>Заслуженный  врач Российской Федерации.</a:t>
            </a:r>
          </a:p>
          <a:p>
            <a:pPr lvl="0" algn="just" fontAlgn="base">
              <a:spcBef>
                <a:spcPct val="0"/>
              </a:spcBef>
              <a:spcAft>
                <a:spcPct val="0"/>
              </a:spcAft>
              <a:buFont typeface="Arial" pitchFamily="34" charset="0"/>
              <a:buChar char="•"/>
            </a:pPr>
            <a:r>
              <a:rPr lang="ru-RU" dirty="0">
                <a:solidFill>
                  <a:srgbClr val="000000"/>
                </a:solidFill>
                <a:latin typeface="Times New Roman" pitchFamily="18" charset="0"/>
                <a:cs typeface="Times New Roman" pitchFamily="18" charset="0"/>
              </a:rPr>
              <a:t>Член Президиума Ассоциации врачей и специалистов медицины труда. </a:t>
            </a:r>
          </a:p>
          <a:p>
            <a:pPr lvl="0" algn="just" fontAlgn="base">
              <a:spcBef>
                <a:spcPct val="0"/>
              </a:spcBef>
              <a:spcAft>
                <a:spcPct val="0"/>
              </a:spcAft>
              <a:buFont typeface="Arial" pitchFamily="34" charset="0"/>
              <a:buChar char="•"/>
            </a:pPr>
            <a:r>
              <a:rPr lang="ru-RU" dirty="0">
                <a:solidFill>
                  <a:srgbClr val="000000"/>
                </a:solidFill>
                <a:latin typeface="Times New Roman" pitchFamily="18" charset="0"/>
                <a:cs typeface="Times New Roman" pitchFamily="18" charset="0"/>
              </a:rPr>
              <a:t>Действительный член Российской Академии естественных наук.</a:t>
            </a:r>
          </a:p>
          <a:p>
            <a:pPr lvl="0" algn="just" fontAlgn="base">
              <a:spcBef>
                <a:spcPct val="0"/>
              </a:spcBef>
              <a:spcAft>
                <a:spcPct val="0"/>
              </a:spcAft>
              <a:buFont typeface="Arial" pitchFamily="34" charset="0"/>
              <a:buChar char="•"/>
            </a:pPr>
            <a:r>
              <a:rPr lang="ru-RU" dirty="0">
                <a:solidFill>
                  <a:srgbClr val="000000"/>
                </a:solidFill>
                <a:latin typeface="Times New Roman" pitchFamily="18" charset="0"/>
                <a:cs typeface="Times New Roman" pitchFamily="18" charset="0"/>
              </a:rPr>
              <a:t>Почетный профессор НИИ медицины труда им. академика </a:t>
            </a:r>
          </a:p>
          <a:p>
            <a:pPr lvl="0" algn="just" fontAlgn="base">
              <a:spcBef>
                <a:spcPct val="0"/>
              </a:spcBef>
              <a:spcAft>
                <a:spcPct val="0"/>
              </a:spcAft>
            </a:pPr>
            <a:r>
              <a:rPr lang="ru-RU" dirty="0">
                <a:solidFill>
                  <a:srgbClr val="000000"/>
                </a:solidFill>
                <a:latin typeface="Times New Roman" pitchFamily="18" charset="0"/>
                <a:cs typeface="Times New Roman" pitchFamily="18" charset="0"/>
              </a:rPr>
              <a:t>Н.Ф. </a:t>
            </a:r>
            <a:r>
              <a:rPr lang="ru-RU" dirty="0" err="1">
                <a:solidFill>
                  <a:srgbClr val="000000"/>
                </a:solidFill>
                <a:latin typeface="Times New Roman" pitchFamily="18" charset="0"/>
                <a:cs typeface="Times New Roman" pitchFamily="18" charset="0"/>
              </a:rPr>
              <a:t>Измерова</a:t>
            </a:r>
            <a:r>
              <a:rPr lang="ru-RU" dirty="0">
                <a:solidFill>
                  <a:srgbClr val="000000"/>
                </a:solidFill>
                <a:latin typeface="Times New Roman" pitchFamily="18" charset="0"/>
                <a:cs typeface="Times New Roman" pitchFamily="18" charset="0"/>
              </a:rPr>
              <a:t>, основатель научной школы «Сибирская школа медицины труда и </a:t>
            </a:r>
            <a:r>
              <a:rPr lang="ru-RU" dirty="0" err="1">
                <a:solidFill>
                  <a:srgbClr val="000000"/>
                </a:solidFill>
                <a:latin typeface="Times New Roman" pitchFamily="18" charset="0"/>
                <a:cs typeface="Times New Roman" pitchFamily="18" charset="0"/>
              </a:rPr>
              <a:t>профпатологии</a:t>
            </a:r>
            <a:r>
              <a:rPr lang="ru-RU" dirty="0">
                <a:solidFill>
                  <a:srgbClr val="000000"/>
                </a:solidFill>
                <a:latin typeface="Times New Roman" pitchFamily="18" charset="0"/>
                <a:cs typeface="Times New Roman" pitchFamily="18" charset="0"/>
              </a:rPr>
              <a:t>».</a:t>
            </a:r>
          </a:p>
        </p:txBody>
      </p:sp>
      <p:pic>
        <p:nvPicPr>
          <p:cNvPr id="6" name="Picture 2"/>
          <p:cNvPicPr>
            <a:picLocks noChangeAspect="1" noChangeArrowheads="1"/>
          </p:cNvPicPr>
          <p:nvPr/>
        </p:nvPicPr>
        <p:blipFill>
          <a:blip r:embed="rId2"/>
          <a:srcRect/>
          <a:stretch>
            <a:fillRect/>
          </a:stretch>
        </p:blipFill>
        <p:spPr bwMode="auto">
          <a:xfrm>
            <a:off x="142844" y="1071546"/>
            <a:ext cx="2500362" cy="2500330"/>
          </a:xfrm>
          <a:prstGeom prst="ellipse">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642918"/>
            <a:ext cx="8229600" cy="1357322"/>
          </a:xfrm>
        </p:spPr>
        <p:txBody>
          <a:bodyPr>
            <a:normAutofit fontScale="90000"/>
          </a:bodyPr>
          <a:lstStyle/>
          <a:p>
            <a:pPr algn="ctr"/>
            <a:r>
              <a:rPr lang="ru-RU" sz="3600" b="1" i="1" dirty="0">
                <a:solidFill>
                  <a:schemeClr val="accent3">
                    <a:lumMod val="75000"/>
                  </a:schemeClr>
                </a:solidFill>
                <a:latin typeface="Times New Roman" pitchFamily="18" charset="0"/>
                <a:cs typeface="Times New Roman" pitchFamily="18" charset="0"/>
              </a:rPr>
              <a:t>Этапы учебной и научной деятельности </a:t>
            </a:r>
            <a:br>
              <a:rPr lang="ru-RU" sz="3600" b="1" i="1" dirty="0">
                <a:solidFill>
                  <a:schemeClr val="accent3">
                    <a:lumMod val="75000"/>
                  </a:schemeClr>
                </a:solidFill>
                <a:latin typeface="Times New Roman" pitchFamily="18" charset="0"/>
                <a:cs typeface="Times New Roman" pitchFamily="18" charset="0"/>
              </a:rPr>
            </a:br>
            <a:endParaRPr lang="ru-RU" sz="3600" b="1" i="1" dirty="0">
              <a:solidFill>
                <a:schemeClr val="accent3">
                  <a:lumMod val="75000"/>
                </a:schemeClr>
              </a:solidFill>
              <a:latin typeface="Times New Roman" pitchFamily="18" charset="0"/>
              <a:cs typeface="Times New Roman" pitchFamily="18" charset="0"/>
            </a:endParaRPr>
          </a:p>
        </p:txBody>
      </p:sp>
      <p:sp>
        <p:nvSpPr>
          <p:cNvPr id="4" name="Содержимое 3"/>
          <p:cNvSpPr>
            <a:spLocks noGrp="1"/>
          </p:cNvSpPr>
          <p:nvPr>
            <p:ph idx="1"/>
          </p:nvPr>
        </p:nvSpPr>
        <p:spPr>
          <a:xfrm>
            <a:off x="357158" y="1928802"/>
            <a:ext cx="8358246" cy="4357718"/>
          </a:xfrm>
        </p:spPr>
        <p:txBody>
          <a:bodyPr>
            <a:noAutofit/>
          </a:bodyPr>
          <a:lstStyle/>
          <a:p>
            <a:pPr marL="0" indent="457200" algn="just">
              <a:spcBef>
                <a:spcPts val="0"/>
              </a:spcBef>
              <a:buNone/>
            </a:pPr>
            <a:r>
              <a:rPr lang="ru-RU" sz="1800" dirty="0">
                <a:latin typeface="Times New Roman" pitchFamily="18" charset="0"/>
                <a:cs typeface="Times New Roman" pitchFamily="18" charset="0"/>
              </a:rPr>
              <a:t>Елена Леонидовна </a:t>
            </a:r>
            <a:r>
              <a:rPr lang="ru-RU" sz="1800" dirty="0" err="1">
                <a:latin typeface="Times New Roman" pitchFamily="18" charset="0"/>
                <a:cs typeface="Times New Roman" pitchFamily="18" charset="0"/>
              </a:rPr>
              <a:t>Потеряева</a:t>
            </a:r>
            <a:r>
              <a:rPr lang="ru-RU" sz="1800" dirty="0">
                <a:latin typeface="Times New Roman" pitchFamily="18" charset="0"/>
                <a:cs typeface="Times New Roman" pitchFamily="18" charset="0"/>
              </a:rPr>
              <a:t> родилась в Казахстане (г. Джамбул ) в семье  врачей.</a:t>
            </a:r>
          </a:p>
          <a:p>
            <a:pPr marL="0" indent="457200" algn="just">
              <a:spcBef>
                <a:spcPts val="0"/>
              </a:spcBef>
            </a:pPr>
            <a:r>
              <a:rPr lang="ru-RU" sz="1800" dirty="0">
                <a:latin typeface="Times New Roman" pitchFamily="18" charset="0"/>
                <a:cs typeface="Times New Roman" pitchFamily="18" charset="0"/>
              </a:rPr>
              <a:t>В 1977 году окончила  школу с золотой медалью и поступила в Новосибирский  медицинский институт.  Во время учебы занималась в научном  студенческом  кружке по терапии,  представляла результаты своих исследований  на конференциях  студентов и молодых ученых.</a:t>
            </a:r>
          </a:p>
          <a:p>
            <a:pPr algn="just"/>
            <a:r>
              <a:rPr lang="ru-RU" sz="1800" dirty="0">
                <a:latin typeface="Times New Roman" pitchFamily="18" charset="0"/>
                <a:cs typeface="Times New Roman" pitchFamily="18" charset="0"/>
              </a:rPr>
              <a:t>В 1984 году с отличием окончила Новосибирский государственный медицинский институт. </a:t>
            </a:r>
          </a:p>
          <a:p>
            <a:pPr algn="just"/>
            <a:r>
              <a:rPr lang="ru-RU" sz="1800" dirty="0">
                <a:latin typeface="Times New Roman" pitchFamily="18" charset="0"/>
                <a:cs typeface="Times New Roman" pitchFamily="18" charset="0"/>
              </a:rPr>
              <a:t>С 1984-1985 – клинический ординатор. Клиническую ординатуру  по внутренним  болезням Елена Леонидовна проходила на кафедре  госпитальной  терапии педиатрического факультета под руководством заведующей кафедры, заслуженного деятеля науки РФ, заслуженного врача РФ, доктора  медицинских  наук профессора М.И. Лосевой.</a:t>
            </a:r>
          </a:p>
          <a:p>
            <a:pPr algn="just"/>
            <a:r>
              <a:rPr lang="ru-RU" sz="1800" dirty="0">
                <a:latin typeface="Times New Roman" pitchFamily="18" charset="0"/>
                <a:cs typeface="Times New Roman" pitchFamily="18" charset="0"/>
              </a:rPr>
              <a:t>1986-1989 гг. – аспирант на кафедре внутренних болезней Новосибирского государственного медицинского института.</a:t>
            </a:r>
          </a:p>
          <a:p>
            <a:pPr marL="0" indent="457200" algn="just">
              <a:spcBef>
                <a:spcPts val="0"/>
              </a:spcBef>
              <a:buNone/>
            </a:pPr>
            <a:endParaRPr lang="ru-RU" sz="1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214282" y="1142984"/>
            <a:ext cx="8715436"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ru-RU" dirty="0">
                <a:latin typeface="Times New Roman" pitchFamily="18" charset="0"/>
                <a:cs typeface="Times New Roman" pitchFamily="18" charset="0"/>
              </a:rPr>
              <a:t>1990 год – под научным руководством  профессора М.И. Лосевой защитила кандидатскую диссертацию на тему «Состояние систем  гипофиз -гонады и гипофиз щитовидная железа у рабочих </a:t>
            </a:r>
            <a:r>
              <a:rPr lang="ru-RU" dirty="0" err="1">
                <a:latin typeface="Times New Roman" pitchFamily="18" charset="0"/>
                <a:cs typeface="Times New Roman" pitchFamily="18" charset="0"/>
              </a:rPr>
              <a:t>виброопасных</a:t>
            </a:r>
            <a:r>
              <a:rPr lang="ru-RU" dirty="0">
                <a:latin typeface="Times New Roman" pitchFamily="18" charset="0"/>
                <a:cs typeface="Times New Roman" pitchFamily="18" charset="0"/>
              </a:rPr>
              <a:t> профессий и больных вибрационной болезнью» в диссертационном совете  НГМИ. </a:t>
            </a:r>
          </a:p>
          <a:p>
            <a:pPr algn="just"/>
            <a:endParaRPr lang="ru-RU" dirty="0">
              <a:latin typeface="Times New Roman" pitchFamily="18" charset="0"/>
              <a:cs typeface="Times New Roman" pitchFamily="18" charset="0"/>
            </a:endParaRPr>
          </a:p>
          <a:p>
            <a:pPr algn="just"/>
            <a:r>
              <a:rPr lang="ru-RU" dirty="0">
                <a:latin typeface="Times New Roman" pitchFamily="18" charset="0"/>
                <a:cs typeface="Times New Roman" pitchFamily="18" charset="0"/>
              </a:rPr>
              <a:t>С 1990 года по настоящее время работает в Новосибирском государственном медицинском университете, является Советником Ректора, заведует кафедрой неотложной терапии и </a:t>
            </a:r>
            <a:r>
              <a:rPr lang="ru-RU" dirty="0" err="1">
                <a:latin typeface="Times New Roman" pitchFamily="18" charset="0"/>
                <a:cs typeface="Times New Roman" pitchFamily="18" charset="0"/>
              </a:rPr>
              <a:t>профпатологии</a:t>
            </a:r>
            <a:r>
              <a:rPr lang="ru-RU" dirty="0">
                <a:latin typeface="Times New Roman" pitchFamily="18" charset="0"/>
                <a:cs typeface="Times New Roman" pitchFamily="18" charset="0"/>
              </a:rPr>
              <a:t>. </a:t>
            </a:r>
          </a:p>
          <a:p>
            <a:pPr algn="just"/>
            <a:endParaRPr lang="ru-RU" dirty="0">
              <a:latin typeface="Times New Roman" pitchFamily="18" charset="0"/>
              <a:cs typeface="Times New Roman" pitchFamily="18" charset="0"/>
            </a:endParaRPr>
          </a:p>
          <a:p>
            <a:pPr algn="just"/>
            <a:r>
              <a:rPr lang="ru-RU" dirty="0">
                <a:latin typeface="Times New Roman" pitchFamily="18" charset="0"/>
                <a:cs typeface="Times New Roman" pitchFamily="18" charset="0"/>
              </a:rPr>
              <a:t>В 1999 году после досрочного окончания докторантуры при Новосибирском медицинском институте </a:t>
            </a:r>
            <a:r>
              <a:rPr lang="ru-RU" dirty="0" err="1">
                <a:latin typeface="Times New Roman" pitchFamily="18" charset="0"/>
                <a:cs typeface="Times New Roman" pitchFamily="18" charset="0"/>
              </a:rPr>
              <a:t>Потеряева</a:t>
            </a:r>
            <a:r>
              <a:rPr lang="ru-RU" dirty="0">
                <a:latin typeface="Times New Roman" pitchFamily="18" charset="0"/>
                <a:cs typeface="Times New Roman" pitchFamily="18" charset="0"/>
              </a:rPr>
              <a:t> Е.Л. успешно защитила докторскую диссертацию на тему: «Вибрационные </a:t>
            </a:r>
            <a:r>
              <a:rPr lang="ru-RU" dirty="0" err="1">
                <a:latin typeface="Times New Roman" pitchFamily="18" charset="0"/>
                <a:cs typeface="Times New Roman" pitchFamily="18" charset="0"/>
              </a:rPr>
              <a:t>висцеропатии</a:t>
            </a:r>
            <a:r>
              <a:rPr lang="ru-RU" dirty="0">
                <a:latin typeface="Times New Roman" pitchFamily="18" charset="0"/>
                <a:cs typeface="Times New Roman" pitchFamily="18" charset="0"/>
              </a:rPr>
              <a:t> в контексте системных </a:t>
            </a:r>
            <a:r>
              <a:rPr lang="ru-RU" dirty="0" err="1">
                <a:latin typeface="Times New Roman" pitchFamily="18" charset="0"/>
                <a:cs typeface="Times New Roman" pitchFamily="18" charset="0"/>
              </a:rPr>
              <a:t>микроангиопатий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патоморфогенез</a:t>
            </a:r>
            <a:r>
              <a:rPr lang="ru-RU" dirty="0">
                <a:latin typeface="Times New Roman" pitchFamily="18" charset="0"/>
                <a:cs typeface="Times New Roman" pitchFamily="18" charset="0"/>
              </a:rPr>
              <a:t>, клиника, диагностика, вопросы терапии» при научном консультировании проф. Т.М. Сухаревской и проф. А.В. Ефремова,  патофизиолога член-корреспондента  РАН. </a:t>
            </a:r>
          </a:p>
          <a:p>
            <a:pPr algn="just"/>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ChangeArrowheads="1"/>
          </p:cNvSpPr>
          <p:nvPr/>
        </p:nvSpPr>
        <p:spPr bwMode="auto">
          <a:xfrm>
            <a:off x="571472" y="785795"/>
            <a:ext cx="7929618" cy="6986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pPr>
            <a:endParaRPr lang="ru-RU" dirty="0">
              <a:latin typeface="Times New Roman" pitchFamily="18" charset="0"/>
              <a:cs typeface="Times New Roman" pitchFamily="18" charset="0"/>
            </a:endParaRPr>
          </a:p>
          <a:p>
            <a:pPr algn="just" eaLnBrk="0" fontAlgn="base" hangingPunct="0">
              <a:spcBef>
                <a:spcPct val="0"/>
              </a:spcBef>
              <a:spcAft>
                <a:spcPct val="0"/>
              </a:spcAft>
            </a:pPr>
            <a:endParaRPr lang="ru-RU" dirty="0">
              <a:latin typeface="Times New Roman" pitchFamily="18" charset="0"/>
              <a:cs typeface="Times New Roman" pitchFamily="18" charset="0"/>
            </a:endParaRPr>
          </a:p>
          <a:p>
            <a:pPr indent="457200" algn="just" eaLnBrk="0" fontAlgn="base" hangingPunct="0"/>
            <a:r>
              <a:rPr lang="ru-RU" dirty="0">
                <a:latin typeface="Times New Roman" pitchFamily="18" charset="0"/>
                <a:cs typeface="Times New Roman" pitchFamily="18" charset="0"/>
              </a:rPr>
              <a:t>С сентября 1999 года </a:t>
            </a:r>
            <a:r>
              <a:rPr lang="ru-RU" dirty="0" err="1">
                <a:latin typeface="Times New Roman" pitchFamily="18" charset="0"/>
                <a:cs typeface="Times New Roman" pitchFamily="18" charset="0"/>
              </a:rPr>
              <a:t>Потеряева</a:t>
            </a:r>
            <a:r>
              <a:rPr lang="ru-RU" dirty="0">
                <a:latin typeface="Times New Roman" pitchFamily="18" charset="0"/>
                <a:cs typeface="Times New Roman" pitchFamily="18" charset="0"/>
              </a:rPr>
              <a:t> Е.Л. заведует кафедрой экологии человека под патронажем ЮНЕСКО при участии экологического департамента Межрегиональной Ассоциации «Сибирское соглашение», читает лекции по медицинской экологии и </a:t>
            </a:r>
            <a:r>
              <a:rPr lang="ru-RU" dirty="0" err="1">
                <a:latin typeface="Times New Roman" pitchFamily="18" charset="0"/>
                <a:cs typeface="Times New Roman" pitchFamily="18" charset="0"/>
              </a:rPr>
              <a:t>профпатологии</a:t>
            </a:r>
            <a:r>
              <a:rPr lang="ru-RU" dirty="0">
                <a:latin typeface="Times New Roman" pitchFamily="18" charset="0"/>
                <a:cs typeface="Times New Roman" pitchFamily="18" charset="0"/>
              </a:rPr>
              <a:t>. </a:t>
            </a:r>
          </a:p>
          <a:p>
            <a:pPr indent="457200" algn="just" eaLnBrk="0" fontAlgn="base" hangingPunct="0"/>
            <a:r>
              <a:rPr lang="ru-RU" dirty="0">
                <a:latin typeface="Times New Roman" pitchFamily="18" charset="0"/>
                <a:cs typeface="Times New Roman" pitchFamily="18" charset="0"/>
              </a:rPr>
              <a:t> С ноября 2000 года д.м.н. </a:t>
            </a:r>
            <a:r>
              <a:rPr lang="ru-RU" dirty="0" err="1">
                <a:latin typeface="Times New Roman" pitchFamily="18" charset="0"/>
                <a:cs typeface="Times New Roman" pitchFamily="18" charset="0"/>
              </a:rPr>
              <a:t>Потеряева</a:t>
            </a:r>
            <a:r>
              <a:rPr lang="ru-RU" dirty="0">
                <a:latin typeface="Times New Roman" pitchFamily="18" charset="0"/>
                <a:cs typeface="Times New Roman" pitchFamily="18" charset="0"/>
              </a:rPr>
              <a:t> Е.Л. является бессменным руководителем кафедры неотложной терапии с эндокринологией и </a:t>
            </a:r>
            <a:r>
              <a:rPr lang="ru-RU" dirty="0" err="1">
                <a:latin typeface="Times New Roman" pitchFamily="18" charset="0"/>
                <a:cs typeface="Times New Roman" pitchFamily="18" charset="0"/>
              </a:rPr>
              <a:t>профпатологией</a:t>
            </a:r>
            <a:r>
              <a:rPr lang="ru-RU" dirty="0">
                <a:latin typeface="Times New Roman" pitchFamily="18" charset="0"/>
                <a:cs typeface="Times New Roman" pitchFamily="18" charset="0"/>
              </a:rPr>
              <a:t> ФПК и ППВ ( до 2011 года  - кафедра </a:t>
            </a:r>
            <a:r>
              <a:rPr lang="ru-RU" dirty="0" err="1">
                <a:latin typeface="Times New Roman" pitchFamily="18" charset="0"/>
                <a:cs typeface="Times New Roman" pitchFamily="18" charset="0"/>
              </a:rPr>
              <a:t>профпатологии</a:t>
            </a:r>
            <a:r>
              <a:rPr lang="ru-RU" dirty="0">
                <a:latin typeface="Times New Roman" pitchFamily="18" charset="0"/>
                <a:cs typeface="Times New Roman" pitchFamily="18" charset="0"/>
              </a:rPr>
              <a:t> ФПК и ППВ). </a:t>
            </a:r>
          </a:p>
          <a:p>
            <a:pPr indent="457200" algn="just" eaLnBrk="0" fontAlgn="base" hangingPunct="0"/>
            <a:r>
              <a:rPr lang="ru-RU" dirty="0">
                <a:latin typeface="Times New Roman" pitchFamily="18" charset="0"/>
                <a:cs typeface="Times New Roman" pitchFamily="18" charset="0"/>
              </a:rPr>
              <a:t>В 2012 году назначена главным внештатным </a:t>
            </a:r>
            <a:r>
              <a:rPr lang="ru-RU" dirty="0" err="1">
                <a:latin typeface="Times New Roman" pitchFamily="18" charset="0"/>
                <a:cs typeface="Times New Roman" pitchFamily="18" charset="0"/>
              </a:rPr>
              <a:t>профпатологом</a:t>
            </a:r>
            <a:r>
              <a:rPr lang="ru-RU" dirty="0">
                <a:latin typeface="Times New Roman" pitchFamily="18" charset="0"/>
                <a:cs typeface="Times New Roman" pitchFamily="18" charset="0"/>
              </a:rPr>
              <a:t> Министерства здравоохранения Новосибирской области и Сибирского Федерального округа. </a:t>
            </a:r>
            <a:endParaRPr lang="ru-RU" dirty="0"/>
          </a:p>
          <a:p>
            <a:pPr indent="457200" algn="just"/>
            <a:r>
              <a:rPr lang="ru-RU" dirty="0">
                <a:latin typeface="Times New Roman" pitchFamily="18" charset="0"/>
                <a:cs typeface="Times New Roman" pitchFamily="18" charset="0"/>
              </a:rPr>
              <a:t>Более 15 лет Елена Леонидовна являлась проректором по лечебной работе НГМУ,  в 2019 году назначена на должность советника ректора.</a:t>
            </a:r>
          </a:p>
          <a:p>
            <a:pPr indent="457200" algn="just"/>
            <a:r>
              <a:rPr lang="ru-RU" dirty="0">
                <a:latin typeface="Times New Roman" pitchFamily="18" charset="0"/>
                <a:cs typeface="Times New Roman" pitchFamily="18" charset="0"/>
              </a:rPr>
              <a:t>В 2013 году удостоена звания «Заслуженный врач Российской Федерации», в 2018 году присвоено почетное звание РАЕ «Основатель Сибирской научной школы медицины труда и </a:t>
            </a:r>
            <a:r>
              <a:rPr lang="ru-RU" dirty="0" err="1">
                <a:latin typeface="Times New Roman" pitchFamily="18" charset="0"/>
                <a:cs typeface="Times New Roman" pitchFamily="18" charset="0"/>
              </a:rPr>
              <a:t>профпатологии</a:t>
            </a:r>
            <a:r>
              <a:rPr lang="ru-RU" dirty="0">
                <a:latin typeface="Times New Roman" pitchFamily="18" charset="0"/>
                <a:cs typeface="Times New Roman" pitchFamily="18" charset="0"/>
              </a:rPr>
              <a:t>».</a:t>
            </a:r>
          </a:p>
          <a:p>
            <a:pPr indent="457200" algn="just"/>
            <a:endParaRPr lang="ru-RU" dirty="0">
              <a:latin typeface="Times New Roman" pitchFamily="18" charset="0"/>
              <a:cs typeface="Times New Roman" pitchFamily="18" charset="0"/>
            </a:endParaRPr>
          </a:p>
          <a:p>
            <a:pPr algn="just" eaLnBrk="0" fontAlgn="base" hangingPunct="0">
              <a:spcBef>
                <a:spcPct val="0"/>
              </a:spcBef>
              <a:spcAft>
                <a:spcPct val="0"/>
              </a:spcAft>
            </a:pPr>
            <a:endParaRPr lang="ru-RU" dirty="0">
              <a:latin typeface="Times New Roman" pitchFamily="18" charset="0"/>
              <a:cs typeface="Times New Roman" pitchFamily="18" charset="0"/>
            </a:endParaRPr>
          </a:p>
          <a:p>
            <a:pPr algn="just" eaLnBrk="0" fontAlgn="base" hangingPunct="0">
              <a:spcBef>
                <a:spcPct val="0"/>
              </a:spcBef>
              <a:spcAft>
                <a:spcPct val="0"/>
              </a:spcAft>
            </a:pPr>
            <a:endParaRPr lang="ru-RU" dirty="0">
              <a:latin typeface="Times New Roman" pitchFamily="18" charset="0"/>
              <a:cs typeface="Times New Roman" pitchFamily="18" charset="0"/>
            </a:endParaRPr>
          </a:p>
          <a:p>
            <a:pPr lvl="0" algn="just" eaLnBrk="0" fontAlgn="base" hangingPunct="0">
              <a:spcBef>
                <a:spcPct val="0"/>
              </a:spcBef>
              <a:spcAft>
                <a:spcPct val="0"/>
              </a:spcAft>
            </a:pPr>
            <a:endParaRPr lang="ru-RU" dirty="0">
              <a:latin typeface="Times New Roman" pitchFamily="18" charset="0"/>
              <a:cs typeface="Times New Roman" pitchFamily="18" charset="0"/>
            </a:endParaRPr>
          </a:p>
          <a:p>
            <a:pPr lvl="0" algn="just" eaLnBrk="0" fontAlgn="base" hangingPunct="0">
              <a:spcBef>
                <a:spcPct val="0"/>
              </a:spcBef>
              <a:spcAft>
                <a:spcPct val="0"/>
              </a:spcAft>
            </a:pPr>
            <a:endParaRPr lang="ru-RU" dirty="0">
              <a:latin typeface="Times New Roman" pitchFamily="18" charset="0"/>
              <a:cs typeface="Times New Roman" pitchFamily="18" charset="0"/>
            </a:endParaRPr>
          </a:p>
          <a:p>
            <a:pPr lvl="0" algn="just" eaLnBrk="0" fontAlgn="base" hangingPunct="0">
              <a:spcBef>
                <a:spcPct val="0"/>
              </a:spcBef>
              <a:spcAft>
                <a:spcPct val="0"/>
              </a:spcAft>
            </a:pPr>
            <a:endParaRPr lang="ru-RU" dirty="0">
              <a:latin typeface="Times New Roman" pitchFamily="18" charset="0"/>
              <a:cs typeface="Times New Roman" pitchFamily="18" charset="0"/>
            </a:endParaRPr>
          </a:p>
          <a:p>
            <a:pPr lvl="0" algn="just" eaLnBrk="0" fontAlgn="base" hangingPunct="0">
              <a:spcBef>
                <a:spcPct val="0"/>
              </a:spcBef>
              <a:spcAft>
                <a:spcPct val="0"/>
              </a:spcAft>
            </a:pPr>
            <a:endParaRPr kumimoji="0" lang="ru-RU" sz="1600" b="0" i="0" u="none" strike="noStrike" cap="none" normalizeH="0" baseline="0" dirty="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42910" y="1071547"/>
            <a:ext cx="8143932" cy="4216539"/>
          </a:xfrm>
          <a:prstGeom prst="rect">
            <a:avLst/>
          </a:prstGeom>
        </p:spPr>
        <p:txBody>
          <a:bodyPr wrap="square">
            <a:spAutoFit/>
          </a:bodyPr>
          <a:lstStyle/>
          <a:p>
            <a:pPr algn="just" eaLnBrk="0" fontAlgn="base" hangingPunct="0">
              <a:spcBef>
                <a:spcPct val="0"/>
              </a:spcBef>
              <a:spcAft>
                <a:spcPct val="0"/>
              </a:spcAft>
            </a:pP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Потеряева</a:t>
            </a:r>
            <a:r>
              <a:rPr lang="ru-RU" dirty="0">
                <a:latin typeface="Times New Roman" pitchFamily="18" charset="0"/>
                <a:cs typeface="Times New Roman" pitchFamily="18" charset="0"/>
              </a:rPr>
              <a:t> Е.Л, доктор медицинских наук, профессор, имеет 30-летний стаж врачебной, педагогической и научно-организационной работы, является авторитетным врачом, педагогом и ученым, активно занимается общественной работой.</a:t>
            </a:r>
            <a:r>
              <a:rPr lang="ru-RU" dirty="0"/>
              <a:t> </a:t>
            </a:r>
          </a:p>
          <a:p>
            <a:pPr algn="just" eaLnBrk="0" fontAlgn="base" hangingPunct="0">
              <a:spcBef>
                <a:spcPct val="0"/>
              </a:spcBef>
              <a:spcAft>
                <a:spcPct val="0"/>
              </a:spcAft>
            </a:pPr>
            <a:r>
              <a:rPr lang="ru-RU" dirty="0">
                <a:latin typeface="Times New Roman" pitchFamily="18" charset="0"/>
                <a:cs typeface="Times New Roman" pitchFamily="18" charset="0"/>
              </a:rPr>
              <a:t>	В течение 20 лет – активный участник женского движения в Новосибирской области, координатор социально значимых проектов в сфере охраны здоровья: «</a:t>
            </a:r>
            <a:r>
              <a:rPr lang="ru-RU" dirty="0" err="1">
                <a:latin typeface="Times New Roman" pitchFamily="18" charset="0"/>
                <a:cs typeface="Times New Roman" pitchFamily="18" charset="0"/>
              </a:rPr>
              <a:t>Розовая</a:t>
            </a:r>
            <a:r>
              <a:rPr lang="ru-RU" dirty="0">
                <a:latin typeface="Times New Roman" pitchFamily="18" charset="0"/>
                <a:cs typeface="Times New Roman" pitchFamily="18" charset="0"/>
              </a:rPr>
              <a:t> ленточка», «Заботимся о здоровье вместе», «Здоровый ребенок – здоровая семья». </a:t>
            </a:r>
          </a:p>
          <a:p>
            <a:pPr algn="just" eaLnBrk="0" fontAlgn="base" hangingPunct="0">
              <a:spcBef>
                <a:spcPct val="0"/>
              </a:spcBef>
              <a:spcAft>
                <a:spcPct val="0"/>
              </a:spcAft>
            </a:pPr>
            <a:endParaRPr lang="ru-RU" dirty="0"/>
          </a:p>
          <a:p>
            <a:pPr algn="just" eaLnBrk="0" fontAlgn="base" hangingPunct="0">
              <a:spcBef>
                <a:spcPct val="0"/>
              </a:spcBef>
              <a:spcAft>
                <a:spcPct val="0"/>
              </a:spcAft>
            </a:pPr>
            <a:endParaRPr lang="ru-RU" dirty="0"/>
          </a:p>
          <a:p>
            <a:pPr algn="just"/>
            <a:endParaRPr lang="ru-RU" dirty="0">
              <a:latin typeface="Times New Roman" pitchFamily="18" charset="0"/>
              <a:cs typeface="Times New Roman" pitchFamily="18" charset="0"/>
            </a:endParaRPr>
          </a:p>
          <a:p>
            <a:r>
              <a:rPr lang="ru-RU" dirty="0"/>
              <a:t> </a:t>
            </a:r>
          </a:p>
          <a:p>
            <a:pPr algn="just" eaLnBrk="0" fontAlgn="base" hangingPunct="0">
              <a:spcBef>
                <a:spcPct val="0"/>
              </a:spcBef>
              <a:spcAft>
                <a:spcPct val="0"/>
              </a:spcAft>
            </a:pPr>
            <a:endParaRPr lang="ru-RU" dirty="0">
              <a:latin typeface="Times New Roman" pitchFamily="18" charset="0"/>
              <a:cs typeface="Times New Roman" pitchFamily="18" charset="0"/>
            </a:endParaRPr>
          </a:p>
          <a:p>
            <a:pPr algn="just" eaLnBrk="0" fontAlgn="base" hangingPunct="0">
              <a:spcBef>
                <a:spcPct val="0"/>
              </a:spcBef>
              <a:spcAft>
                <a:spcPct val="0"/>
              </a:spcAft>
            </a:pPr>
            <a:endParaRPr lang="ru-RU" dirty="0">
              <a:latin typeface="Times New Roman" pitchFamily="18" charset="0"/>
              <a:cs typeface="Times New Roman" pitchFamily="18" charset="0"/>
            </a:endParaRPr>
          </a:p>
          <a:p>
            <a:pPr algn="just"/>
            <a:endParaRPr lang="ru-RU" sz="16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1071546"/>
            <a:ext cx="8643998" cy="1000132"/>
          </a:xfrm>
        </p:spPr>
        <p:txBody>
          <a:bodyPr>
            <a:normAutofit fontScale="90000"/>
          </a:bodyPr>
          <a:lstStyle/>
          <a:p>
            <a:pPr algn="ctr"/>
            <a:r>
              <a:rPr lang="ru-RU" sz="3600" b="1" dirty="0">
                <a:solidFill>
                  <a:schemeClr val="accent3">
                    <a:lumMod val="75000"/>
                  </a:schemeClr>
                </a:solidFill>
                <a:latin typeface="Times New Roman" pitchFamily="18" charset="0"/>
                <a:cs typeface="Times New Roman" pitchFamily="18" charset="0"/>
              </a:rPr>
              <a:t>Научные труды профессора  </a:t>
            </a:r>
            <a:br>
              <a:rPr lang="ru-RU" sz="3600" b="1" dirty="0">
                <a:solidFill>
                  <a:schemeClr val="accent3">
                    <a:lumMod val="75000"/>
                  </a:schemeClr>
                </a:solidFill>
                <a:latin typeface="Times New Roman" pitchFamily="18" charset="0"/>
                <a:cs typeface="Times New Roman" pitchFamily="18" charset="0"/>
              </a:rPr>
            </a:br>
            <a:r>
              <a:rPr lang="ru-RU" sz="3600" b="1" dirty="0" err="1">
                <a:solidFill>
                  <a:schemeClr val="accent3">
                    <a:lumMod val="75000"/>
                  </a:schemeClr>
                </a:solidFill>
                <a:latin typeface="Times New Roman" pitchFamily="18" charset="0"/>
                <a:cs typeface="Times New Roman" pitchFamily="18" charset="0"/>
              </a:rPr>
              <a:t>Потеряевой</a:t>
            </a:r>
            <a:r>
              <a:rPr lang="ru-RU" sz="3600" b="1" dirty="0">
                <a:solidFill>
                  <a:schemeClr val="accent3">
                    <a:lumMod val="75000"/>
                  </a:schemeClr>
                </a:solidFill>
                <a:latin typeface="Times New Roman" pitchFamily="18" charset="0"/>
                <a:cs typeface="Times New Roman" pitchFamily="18" charset="0"/>
              </a:rPr>
              <a:t> Елены Леонидовны</a:t>
            </a:r>
          </a:p>
        </p:txBody>
      </p:sp>
      <p:sp>
        <p:nvSpPr>
          <p:cNvPr id="3" name="Прямоугольник 2"/>
          <p:cNvSpPr/>
          <p:nvPr/>
        </p:nvSpPr>
        <p:spPr>
          <a:xfrm>
            <a:off x="571472" y="2071679"/>
            <a:ext cx="8072494" cy="3970318"/>
          </a:xfrm>
          <a:prstGeom prst="rect">
            <a:avLst/>
          </a:prstGeom>
        </p:spPr>
        <p:txBody>
          <a:bodyPr wrap="square">
            <a:spAutoFit/>
          </a:bodyPr>
          <a:lstStyle/>
          <a:p>
            <a:pPr indent="457200" algn="just"/>
            <a:r>
              <a:rPr lang="ru-RU" dirty="0"/>
              <a:t>Научные интересы посвящены проблемам охраны здоровья работающих и профессиональной патологии, разработке эффективных методов лечения, профилактики и санаторно-курортной реабилитации социально значимых заболеваний. Елена Леонидовна внесла значительный вклад в изучение патогенетических механизмов </a:t>
            </a:r>
            <a:r>
              <a:rPr lang="ru-RU" dirty="0" err="1"/>
              <a:t>микроангиопатий</a:t>
            </a:r>
            <a:r>
              <a:rPr lang="ru-RU" dirty="0"/>
              <a:t> и </a:t>
            </a:r>
            <a:r>
              <a:rPr lang="ru-RU" dirty="0" err="1"/>
              <a:t>висцеропатий</a:t>
            </a:r>
            <a:r>
              <a:rPr lang="ru-RU" dirty="0"/>
              <a:t> при вибрационной болезни (состояние нейрогормональной регуляции, системы гемостаза и активности эндотелиальных факторов, перекисного окисления липидов и системы </a:t>
            </a:r>
            <a:r>
              <a:rPr lang="ru-RU" dirty="0" err="1"/>
              <a:t>антиоксидантной</a:t>
            </a:r>
            <a:r>
              <a:rPr lang="ru-RU" dirty="0"/>
              <a:t> защиты.</a:t>
            </a:r>
          </a:p>
          <a:p>
            <a:pPr indent="457200" algn="just"/>
            <a:r>
              <a:rPr lang="ru-RU" dirty="0"/>
              <a:t>Особое внимание профессор </a:t>
            </a:r>
            <a:r>
              <a:rPr lang="ru-RU" dirty="0" err="1"/>
              <a:t>Потеряева</a:t>
            </a:r>
            <a:r>
              <a:rPr lang="ru-RU" dirty="0"/>
              <a:t> Е.Л. уделяет проблемам прогнозирования индивидуального риска развития профессиональных заболеваний в условиях воздействия современных эколого-производственных факторов, их </a:t>
            </a:r>
            <a:r>
              <a:rPr lang="ru-RU" dirty="0" err="1"/>
              <a:t>патоморфоза</a:t>
            </a:r>
            <a:r>
              <a:rPr lang="ru-RU" dirty="0"/>
              <a:t> и эффективной реабилитации.</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0" y="1935163"/>
            <a:ext cx="8858280" cy="4389437"/>
          </a:xfrm>
        </p:spPr>
        <p:txBody>
          <a:bodyPr/>
          <a:lstStyle/>
          <a:p>
            <a:pPr algn="just" eaLnBrk="0" fontAlgn="base" hangingPunct="0">
              <a:spcBef>
                <a:spcPct val="0"/>
              </a:spcBef>
              <a:spcAft>
                <a:spcPct val="0"/>
              </a:spcAft>
            </a:pPr>
            <a:r>
              <a:rPr lang="ru-RU" sz="1800" dirty="0">
                <a:latin typeface="Times New Roman" pitchFamily="18" charset="0"/>
                <a:cs typeface="Times New Roman" pitchFamily="18" charset="0"/>
              </a:rPr>
              <a:t>Автор более  600 печатных работ, 6 монографий и 6 изобретений. При ее участии написаны  федеральные клинические рекомендации и национальные руководства по основным разделам медицины и труда  и профессиональной патологии. Под ее научным руководством защитились 3 доктора и 17 кандидатов медицинских наук. </a:t>
            </a:r>
          </a:p>
          <a:p>
            <a:pPr algn="just" eaLnBrk="0" fontAlgn="base" hangingPunct="0">
              <a:spcBef>
                <a:spcPct val="0"/>
              </a:spcBef>
              <a:spcAft>
                <a:spcPct val="0"/>
              </a:spcAft>
            </a:pPr>
            <a:endParaRPr lang="ru-RU" sz="1800" dirty="0">
              <a:latin typeface="Times New Roman" pitchFamily="18" charset="0"/>
              <a:cs typeface="Times New Roman" pitchFamily="18" charset="0"/>
            </a:endParaRPr>
          </a:p>
          <a:p>
            <a:pPr algn="just" eaLnBrk="0" fontAlgn="base" hangingPunct="0">
              <a:spcBef>
                <a:spcPct val="0"/>
              </a:spcBef>
              <a:spcAft>
                <a:spcPct val="0"/>
              </a:spcAft>
            </a:pPr>
            <a:r>
              <a:rPr lang="ru-RU" sz="1800" dirty="0">
                <a:latin typeface="Times New Roman" pitchFamily="18" charset="0"/>
                <a:cs typeface="Times New Roman" pitchFamily="18" charset="0"/>
              </a:rPr>
              <a:t>Входит в редакционный совет журнала «Медицина труда и промышленная экология», редколлегию журнала «Фундаментальная и клиническая медицина».</a:t>
            </a:r>
          </a:p>
          <a:p>
            <a:pPr algn="just" eaLnBrk="0" fontAlgn="base" hangingPunct="0">
              <a:spcBef>
                <a:spcPct val="0"/>
              </a:spcBef>
              <a:spcAft>
                <a:spcPct val="0"/>
              </a:spcAft>
            </a:pPr>
            <a:endParaRPr lang="ru-RU" sz="1800" dirty="0">
              <a:latin typeface="Times New Roman" pitchFamily="18" charset="0"/>
              <a:cs typeface="Times New Roman" pitchFamily="18" charset="0"/>
            </a:endParaRPr>
          </a:p>
          <a:p>
            <a:pPr algn="just" eaLnBrk="0" fontAlgn="base" hangingPunct="0">
              <a:spcBef>
                <a:spcPct val="0"/>
              </a:spcBef>
              <a:spcAft>
                <a:spcPct val="0"/>
              </a:spcAft>
            </a:pPr>
            <a:r>
              <a:rPr lang="ru-RU" sz="1800" dirty="0">
                <a:latin typeface="Times New Roman" pitchFamily="18" charset="0"/>
                <a:cs typeface="Times New Roman" pitchFamily="18" charset="0"/>
              </a:rPr>
              <a:t>Является  членом двух диссертационных советов: в НГМУ по специальности «Внутренние болезни» и </a:t>
            </a:r>
            <a:r>
              <a:rPr lang="ru-RU" sz="1800" dirty="0" err="1">
                <a:latin typeface="Times New Roman" pitchFamily="18" charset="0"/>
                <a:cs typeface="Times New Roman" pitchFamily="18" charset="0"/>
              </a:rPr>
              <a:t>Восточно-Сибирском</a:t>
            </a:r>
            <a:r>
              <a:rPr lang="ru-RU" sz="1800" dirty="0">
                <a:latin typeface="Times New Roman" pitchFamily="18" charset="0"/>
                <a:cs typeface="Times New Roman" pitchFamily="18" charset="0"/>
              </a:rPr>
              <a:t> институте медико-экологических исследований г. </a:t>
            </a:r>
            <a:r>
              <a:rPr lang="ru-RU" sz="1800" dirty="0" err="1">
                <a:latin typeface="Times New Roman" pitchFamily="18" charset="0"/>
                <a:cs typeface="Times New Roman" pitchFamily="18" charset="0"/>
              </a:rPr>
              <a:t>Ангарска</a:t>
            </a:r>
            <a:r>
              <a:rPr lang="ru-RU" sz="1800" dirty="0">
                <a:latin typeface="Times New Roman" pitchFamily="18" charset="0"/>
                <a:cs typeface="Times New Roman" pitchFamily="18" charset="0"/>
              </a:rPr>
              <a:t> по специальности «Медицина труда».</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042"/>
            <a:ext cx="8686800" cy="1347046"/>
          </a:xfrm>
        </p:spPr>
        <p:txBody>
          <a:bodyPr>
            <a:normAutofit fontScale="90000"/>
          </a:bodyPr>
          <a:lstStyle/>
          <a:p>
            <a:pPr algn="ctr"/>
            <a:br>
              <a:rPr lang="ru-RU" sz="3600" b="1" dirty="0">
                <a:solidFill>
                  <a:schemeClr val="accent3">
                    <a:lumMod val="75000"/>
                  </a:schemeClr>
                </a:solidFill>
                <a:latin typeface="Times New Roman" pitchFamily="18" charset="0"/>
                <a:cs typeface="Times New Roman" pitchFamily="18" charset="0"/>
              </a:rPr>
            </a:br>
            <a:br>
              <a:rPr lang="ru-RU" sz="3600" b="1" dirty="0">
                <a:solidFill>
                  <a:schemeClr val="accent3">
                    <a:lumMod val="75000"/>
                  </a:schemeClr>
                </a:solidFill>
                <a:latin typeface="Times New Roman" pitchFamily="18" charset="0"/>
                <a:cs typeface="Times New Roman" pitchFamily="18" charset="0"/>
              </a:rPr>
            </a:br>
            <a:br>
              <a:rPr lang="ru-RU" sz="3600" b="1" dirty="0">
                <a:solidFill>
                  <a:schemeClr val="accent3">
                    <a:lumMod val="75000"/>
                  </a:schemeClr>
                </a:solidFill>
                <a:latin typeface="Times New Roman" pitchFamily="18" charset="0"/>
                <a:cs typeface="Times New Roman" pitchFamily="18" charset="0"/>
              </a:rPr>
            </a:br>
            <a:br>
              <a:rPr lang="ru-RU" sz="3600" b="1" dirty="0">
                <a:solidFill>
                  <a:schemeClr val="accent3">
                    <a:lumMod val="75000"/>
                  </a:schemeClr>
                </a:solidFill>
                <a:latin typeface="Times New Roman" pitchFamily="18" charset="0"/>
                <a:cs typeface="Times New Roman" pitchFamily="18" charset="0"/>
              </a:rPr>
            </a:br>
            <a:br>
              <a:rPr lang="ru-RU" sz="3600" b="1" dirty="0">
                <a:solidFill>
                  <a:schemeClr val="accent3">
                    <a:lumMod val="75000"/>
                  </a:schemeClr>
                </a:solidFill>
                <a:latin typeface="Times New Roman" pitchFamily="18" charset="0"/>
                <a:cs typeface="Times New Roman" pitchFamily="18" charset="0"/>
              </a:rPr>
            </a:br>
            <a:br>
              <a:rPr lang="ru-RU" sz="3600" b="1" dirty="0">
                <a:solidFill>
                  <a:schemeClr val="accent3">
                    <a:lumMod val="75000"/>
                  </a:schemeClr>
                </a:solidFill>
                <a:latin typeface="Times New Roman" pitchFamily="18" charset="0"/>
                <a:cs typeface="Times New Roman" pitchFamily="18" charset="0"/>
              </a:rPr>
            </a:br>
            <a:r>
              <a:rPr lang="ru-RU" sz="3600" b="1" dirty="0">
                <a:solidFill>
                  <a:schemeClr val="accent3">
                    <a:lumMod val="75000"/>
                  </a:schemeClr>
                </a:solidFill>
                <a:latin typeface="Times New Roman" pitchFamily="18" charset="0"/>
                <a:cs typeface="Times New Roman" pitchFamily="18" charset="0"/>
              </a:rPr>
              <a:t>Издания профессора Е.Л. </a:t>
            </a:r>
            <a:r>
              <a:rPr lang="ru-RU" sz="3600" b="1" dirty="0" err="1">
                <a:solidFill>
                  <a:schemeClr val="accent3">
                    <a:lumMod val="75000"/>
                  </a:schemeClr>
                </a:solidFill>
                <a:latin typeface="Times New Roman" pitchFamily="18" charset="0"/>
                <a:cs typeface="Times New Roman" pitchFamily="18" charset="0"/>
              </a:rPr>
              <a:t>Потеряевой</a:t>
            </a:r>
            <a:br>
              <a:rPr lang="ru-RU" sz="3600" b="1" dirty="0">
                <a:solidFill>
                  <a:schemeClr val="accent3">
                    <a:lumMod val="75000"/>
                  </a:schemeClr>
                </a:solidFill>
                <a:latin typeface="Times New Roman" pitchFamily="18" charset="0"/>
                <a:cs typeface="Times New Roman" pitchFamily="18" charset="0"/>
              </a:rPr>
            </a:br>
            <a:r>
              <a:rPr lang="ru-RU" sz="3600" b="1" dirty="0">
                <a:solidFill>
                  <a:schemeClr val="accent3">
                    <a:lumMod val="75000"/>
                  </a:schemeClr>
                </a:solidFill>
                <a:latin typeface="Times New Roman" pitchFamily="18" charset="0"/>
                <a:cs typeface="Times New Roman" pitchFamily="18" charset="0"/>
              </a:rPr>
              <a:t> из фонда библиотеки НГМУ </a:t>
            </a:r>
            <a:br>
              <a:rPr lang="ru-RU" sz="3600" b="1" dirty="0">
                <a:solidFill>
                  <a:schemeClr val="accent3">
                    <a:lumMod val="75000"/>
                  </a:schemeClr>
                </a:solidFill>
                <a:latin typeface="Times New Roman" pitchFamily="18" charset="0"/>
                <a:cs typeface="Times New Roman" pitchFamily="18" charset="0"/>
              </a:rPr>
            </a:br>
            <a:endParaRPr lang="ru-RU" sz="3600" dirty="0"/>
          </a:p>
        </p:txBody>
      </p:sp>
      <p:sp>
        <p:nvSpPr>
          <p:cNvPr id="3" name="Содержимое 2"/>
          <p:cNvSpPr>
            <a:spLocks noGrp="1"/>
          </p:cNvSpPr>
          <p:nvPr>
            <p:ph idx="1"/>
          </p:nvPr>
        </p:nvSpPr>
        <p:spPr/>
        <p:txBody>
          <a:bodyPr>
            <a:normAutofit/>
          </a:bodyPr>
          <a:lstStyle/>
          <a:p>
            <a:pPr lvl="0"/>
            <a:r>
              <a:rPr lang="ru-RU" sz="1800" b="1" dirty="0" err="1"/>
              <a:t>Бекенева</a:t>
            </a:r>
            <a:r>
              <a:rPr lang="ru-RU" sz="1800" b="1" dirty="0"/>
              <a:t>, Т.И. Радиоволновая болезнь (</a:t>
            </a:r>
            <a:r>
              <a:rPr lang="ru-RU" sz="1800" b="1" dirty="0" err="1"/>
              <a:t>этиопатогенез</a:t>
            </a:r>
            <a:r>
              <a:rPr lang="ru-RU" sz="1800" b="1" dirty="0"/>
              <a:t>, клиника, диагностика, экспертиза трудоспособности, лечение, профилактика)</a:t>
            </a:r>
            <a:r>
              <a:rPr lang="ru-RU" sz="1800" dirty="0"/>
              <a:t> : </a:t>
            </a:r>
            <a:r>
              <a:rPr lang="ru-RU" sz="1800" dirty="0" err="1"/>
              <a:t>учебно-метод</a:t>
            </a:r>
            <a:r>
              <a:rPr lang="ru-RU" sz="1800" dirty="0"/>
              <a:t>. пособие для слушателей ФПКПП, студ. мед. спец., врачей / Т. И. </a:t>
            </a:r>
            <a:r>
              <a:rPr lang="ru-RU" sz="1800" dirty="0" err="1"/>
              <a:t>Бекенева</a:t>
            </a:r>
            <a:r>
              <a:rPr lang="ru-RU" sz="1800" dirty="0"/>
              <a:t>, Е. Л. </a:t>
            </a:r>
            <a:r>
              <a:rPr lang="ru-RU" sz="1800" dirty="0" err="1"/>
              <a:t>Потеряева</a:t>
            </a:r>
            <a:r>
              <a:rPr lang="ru-RU" sz="1800" dirty="0"/>
              <a:t>, С. В. Боброва ; </a:t>
            </a:r>
            <a:r>
              <a:rPr lang="ru-RU" sz="1800" dirty="0" err="1"/>
              <a:t>Новосиб.гос.мед.академия</a:t>
            </a:r>
            <a:r>
              <a:rPr lang="ru-RU" sz="1800" dirty="0"/>
              <a:t>. - Новосибирск : НГМА, 2003. - 20 с.</a:t>
            </a:r>
          </a:p>
          <a:p>
            <a:pPr lvl="0"/>
            <a:r>
              <a:rPr lang="ru-RU" sz="1800" b="1" dirty="0"/>
              <a:t>Интоксикация ядохимикатами</a:t>
            </a:r>
            <a:r>
              <a:rPr lang="ru-RU" sz="1800" dirty="0"/>
              <a:t> : </a:t>
            </a:r>
            <a:r>
              <a:rPr lang="ru-RU" sz="1800" dirty="0" err="1"/>
              <a:t>учебно-метод</a:t>
            </a:r>
            <a:r>
              <a:rPr lang="ru-RU" sz="1800" dirty="0"/>
              <a:t>. пособие для слушателей ФПКПП, студ. мед. спец., врачей / Е. Л. </a:t>
            </a:r>
            <a:r>
              <a:rPr lang="ru-RU" sz="1800" dirty="0" err="1"/>
              <a:t>Потеряева</a:t>
            </a:r>
            <a:r>
              <a:rPr lang="ru-RU" sz="1800" dirty="0"/>
              <a:t> [и др.] ; </a:t>
            </a:r>
            <a:r>
              <a:rPr lang="ru-RU" sz="1800" dirty="0" err="1"/>
              <a:t>Новосиб.гос.мед.академия</a:t>
            </a:r>
            <a:r>
              <a:rPr lang="ru-RU" sz="1800" dirty="0"/>
              <a:t>. - Новосибирск : НГМА, 2003. - 24 с.</a:t>
            </a:r>
          </a:p>
          <a:p>
            <a:pPr lvl="0"/>
            <a:r>
              <a:rPr lang="ru-RU" sz="1800" b="1" dirty="0" err="1"/>
              <a:t>Карабинцева</a:t>
            </a:r>
            <a:r>
              <a:rPr lang="ru-RU" sz="1800" b="1" dirty="0"/>
              <a:t>, Н.О. </a:t>
            </a:r>
            <a:r>
              <a:rPr lang="ru-RU" sz="1800" b="1" dirty="0" err="1"/>
              <a:t>Фармакоэкономика</a:t>
            </a:r>
            <a:r>
              <a:rPr lang="ru-RU" sz="1800" b="1" dirty="0"/>
              <a:t> профессиональных заболеваний</a:t>
            </a:r>
            <a:r>
              <a:rPr lang="ru-RU" sz="1800" dirty="0"/>
              <a:t> / Н. О. </a:t>
            </a:r>
            <a:r>
              <a:rPr lang="ru-RU" sz="1800" dirty="0" err="1"/>
              <a:t>Карабинцева</a:t>
            </a:r>
            <a:r>
              <a:rPr lang="ru-RU" sz="1800" dirty="0"/>
              <a:t>, Е. Л. </a:t>
            </a:r>
            <a:r>
              <a:rPr lang="ru-RU" sz="1800" dirty="0" err="1"/>
              <a:t>Потеряева</a:t>
            </a:r>
            <a:r>
              <a:rPr lang="ru-RU" sz="1800" dirty="0"/>
              <a:t>, М. А. Ханина ; </a:t>
            </a:r>
            <a:r>
              <a:rPr lang="ru-RU" sz="1800" dirty="0" err="1"/>
              <a:t>Новосиб.гос.мед.академия</a:t>
            </a:r>
            <a:r>
              <a:rPr lang="ru-RU" sz="1800" dirty="0"/>
              <a:t>. - Новосибирск : НГМА, 2005. - 224 с. </a:t>
            </a:r>
          </a:p>
          <a:p>
            <a:pPr lvl="0"/>
            <a:r>
              <a:rPr lang="ru-RU" sz="1800" b="1" dirty="0"/>
              <a:t>Медико-биологическое прогнозирование риска</a:t>
            </a:r>
            <a:r>
              <a:rPr lang="ru-RU" sz="1800" dirty="0"/>
              <a:t> </a:t>
            </a:r>
            <a:r>
              <a:rPr lang="ru-RU" sz="1800" b="1" dirty="0"/>
              <a:t>развития </a:t>
            </a:r>
            <a:r>
              <a:rPr lang="ru-RU" sz="1800" b="1" dirty="0" err="1"/>
              <a:t>гастропатий</a:t>
            </a:r>
            <a:r>
              <a:rPr lang="ru-RU" sz="1800" b="1" dirty="0"/>
              <a:t> у рабочих </a:t>
            </a:r>
            <a:r>
              <a:rPr lang="ru-RU" sz="1800" b="1" dirty="0" err="1"/>
              <a:t>пылеопасных</a:t>
            </a:r>
            <a:r>
              <a:rPr lang="ru-RU" sz="1800" b="1" dirty="0"/>
              <a:t> профессий </a:t>
            </a:r>
            <a:r>
              <a:rPr lang="ru-RU" sz="1800" dirty="0"/>
              <a:t>: учебно-методический комплекс / С. А. Песков [и др.] ; НГМУ. - Новосибирск : </a:t>
            </a:r>
            <a:r>
              <a:rPr lang="ru-RU" sz="1800" dirty="0" err="1"/>
              <a:t>Сибмедиздат</a:t>
            </a:r>
            <a:r>
              <a:rPr lang="ru-RU" sz="1800" dirty="0"/>
              <a:t> НГМУ, 2012. - 27 с.</a:t>
            </a:r>
          </a:p>
          <a:p>
            <a:pPr algn="just">
              <a:buNone/>
            </a:pPr>
            <a:endParaRPr lang="ru-RU" sz="18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0" y="785795"/>
            <a:ext cx="9144000" cy="5538806"/>
          </a:xfrm>
        </p:spPr>
        <p:txBody>
          <a:bodyPr>
            <a:normAutofit fontScale="70000" lnSpcReduction="20000"/>
          </a:bodyPr>
          <a:lstStyle/>
          <a:p>
            <a:pPr lvl="0"/>
            <a:r>
              <a:rPr lang="ru-RU" b="1" dirty="0"/>
              <a:t>Медико-биологическое прогнозирование риска</a:t>
            </a:r>
            <a:r>
              <a:rPr lang="ru-RU" dirty="0"/>
              <a:t> </a:t>
            </a:r>
            <a:r>
              <a:rPr lang="ru-RU" b="1" dirty="0"/>
              <a:t>развития нефропатии у рабочих </a:t>
            </a:r>
            <a:r>
              <a:rPr lang="ru-RU" b="1" dirty="0" err="1"/>
              <a:t>пылеопасных</a:t>
            </a:r>
            <a:r>
              <a:rPr lang="ru-RU" b="1" dirty="0"/>
              <a:t> профессий</a:t>
            </a:r>
            <a:r>
              <a:rPr lang="ru-RU" dirty="0"/>
              <a:t> : учебно-методическое пособие / С. А. Песков [и др.] ; НГМУ. - Новосибирск : </a:t>
            </a:r>
            <a:r>
              <a:rPr lang="ru-RU" dirty="0" err="1"/>
              <a:t>Сибмедиздат</a:t>
            </a:r>
            <a:r>
              <a:rPr lang="ru-RU" dirty="0"/>
              <a:t> НГМУ, 2012. - 34 с.</a:t>
            </a:r>
          </a:p>
          <a:p>
            <a:pPr lvl="0"/>
            <a:r>
              <a:rPr lang="ru-RU" b="1" dirty="0" err="1"/>
              <a:t>Микроангио</a:t>
            </a:r>
            <a:r>
              <a:rPr lang="ru-RU" b="1" dirty="0"/>
              <a:t>- и </a:t>
            </a:r>
            <a:r>
              <a:rPr lang="ru-RU" b="1" dirty="0" err="1"/>
              <a:t>висцеропатии</a:t>
            </a:r>
            <a:r>
              <a:rPr lang="ru-RU" dirty="0"/>
              <a:t> </a:t>
            </a:r>
            <a:r>
              <a:rPr lang="ru-RU" b="1" dirty="0"/>
              <a:t>при вибрационной болезни</a:t>
            </a:r>
            <a:r>
              <a:rPr lang="ru-RU" dirty="0"/>
              <a:t> / Т. М. Сухаревская [и др.] ; </a:t>
            </a:r>
            <a:r>
              <a:rPr lang="ru-RU" dirty="0" err="1"/>
              <a:t>Новосиб.гос.мед.ун-т</a:t>
            </a:r>
            <a:r>
              <a:rPr lang="ru-RU" dirty="0"/>
              <a:t>. - Новосибирск : [б. и.], 2000. - 237 с.</a:t>
            </a:r>
          </a:p>
          <a:p>
            <a:pPr lvl="0"/>
            <a:r>
              <a:rPr lang="ru-RU" b="1" dirty="0"/>
              <a:t>Никифорова, Н.Г. Факторы окружающей среды и их влияние на здоровье</a:t>
            </a:r>
            <a:r>
              <a:rPr lang="ru-RU" dirty="0"/>
              <a:t> : </a:t>
            </a:r>
            <a:r>
              <a:rPr lang="ru-RU" dirty="0" err="1"/>
              <a:t>уч</a:t>
            </a:r>
            <a:r>
              <a:rPr lang="ru-RU" dirty="0"/>
              <a:t>. пособие для студентов по курсу экологии / Н. Г. Никифорова, Е. Л. </a:t>
            </a:r>
            <a:r>
              <a:rPr lang="ru-RU" dirty="0" err="1"/>
              <a:t>Потеряева</a:t>
            </a:r>
            <a:r>
              <a:rPr lang="ru-RU" dirty="0"/>
              <a:t>, Д. А. </a:t>
            </a:r>
            <a:r>
              <a:rPr lang="ru-RU" dirty="0" err="1"/>
              <a:t>Ерзин</a:t>
            </a:r>
            <a:r>
              <a:rPr lang="ru-RU" dirty="0"/>
              <a:t> ; </a:t>
            </a:r>
            <a:r>
              <a:rPr lang="ru-RU" dirty="0" err="1"/>
              <a:t>Новосиб.гос.мед.академия</a:t>
            </a:r>
            <a:r>
              <a:rPr lang="ru-RU" dirty="0"/>
              <a:t>. - Новосибирск : б.и., 2015. - 36 с.</a:t>
            </a:r>
          </a:p>
          <a:p>
            <a:pPr lvl="0"/>
            <a:r>
              <a:rPr lang="ru-RU" b="1" dirty="0"/>
              <a:t>Никифорова, Н.Г. Экологические болезни</a:t>
            </a:r>
            <a:r>
              <a:rPr lang="ru-RU" dirty="0"/>
              <a:t> : учебное пособие для студентов по курсу экологии / Н. Г. Никифорова, Е. Л. </a:t>
            </a:r>
            <a:r>
              <a:rPr lang="ru-RU" dirty="0" err="1"/>
              <a:t>Потеряева</a:t>
            </a:r>
            <a:r>
              <a:rPr lang="ru-RU" dirty="0"/>
              <a:t>, Д. А. </a:t>
            </a:r>
            <a:r>
              <a:rPr lang="ru-RU" dirty="0" err="1"/>
              <a:t>Ерзин</a:t>
            </a:r>
            <a:r>
              <a:rPr lang="ru-RU" dirty="0"/>
              <a:t> ; </a:t>
            </a:r>
            <a:r>
              <a:rPr lang="ru-RU" dirty="0" err="1"/>
              <a:t>Новосиб.гос.мед.академия</a:t>
            </a:r>
            <a:r>
              <a:rPr lang="ru-RU" dirty="0"/>
              <a:t>. - Новосибирск : б.и., 2015. - 38 с.</a:t>
            </a:r>
          </a:p>
          <a:p>
            <a:pPr lvl="0"/>
            <a:r>
              <a:rPr lang="ru-RU" b="1" dirty="0" err="1"/>
              <a:t>Потеряева</a:t>
            </a:r>
            <a:r>
              <a:rPr lang="ru-RU" b="1" dirty="0"/>
              <a:t>, Е.Л. Вибрационные </a:t>
            </a:r>
            <a:r>
              <a:rPr lang="ru-RU" b="1" dirty="0" err="1"/>
              <a:t>висцеропатии</a:t>
            </a:r>
            <a:r>
              <a:rPr lang="ru-RU" b="1" dirty="0"/>
              <a:t> в контексте системных </a:t>
            </a:r>
            <a:r>
              <a:rPr lang="ru-RU" b="1" dirty="0" err="1"/>
              <a:t>микроангиопатий</a:t>
            </a:r>
            <a:r>
              <a:rPr lang="ru-RU" b="1" dirty="0"/>
              <a:t> (</a:t>
            </a:r>
            <a:r>
              <a:rPr lang="ru-RU" b="1" dirty="0" err="1"/>
              <a:t>патоморфогенез</a:t>
            </a:r>
            <a:r>
              <a:rPr lang="ru-RU" b="1" dirty="0"/>
              <a:t>, особенности клиники, вопросы терапии)</a:t>
            </a:r>
            <a:r>
              <a:rPr lang="ru-RU" dirty="0"/>
              <a:t> : </a:t>
            </a:r>
            <a:r>
              <a:rPr lang="ru-RU" dirty="0" err="1"/>
              <a:t>автореф</a:t>
            </a:r>
            <a:r>
              <a:rPr lang="ru-RU" dirty="0"/>
              <a:t>. </a:t>
            </a:r>
            <a:r>
              <a:rPr lang="ru-RU" dirty="0" err="1"/>
              <a:t>дис</a:t>
            </a:r>
            <a:r>
              <a:rPr lang="ru-RU" dirty="0"/>
              <a:t>. ... д-ра мед. наук : 14.00.16, 14.00.05 / Е. Л. </a:t>
            </a:r>
            <a:r>
              <a:rPr lang="ru-RU" dirty="0" err="1"/>
              <a:t>Потеряева</a:t>
            </a:r>
            <a:r>
              <a:rPr lang="ru-RU" dirty="0"/>
              <a:t> ; </a:t>
            </a:r>
            <a:r>
              <a:rPr lang="ru-RU" dirty="0" err="1"/>
              <a:t>Новосиб.гос.мед.академия</a:t>
            </a:r>
            <a:r>
              <a:rPr lang="ru-RU" dirty="0"/>
              <a:t>. - Новосибирск : [б. и.], 1999. - 52 с.</a:t>
            </a:r>
          </a:p>
          <a:p>
            <a:pPr lvl="0"/>
            <a:r>
              <a:rPr lang="ru-RU" b="1" dirty="0" err="1"/>
              <a:t>Потеряева</a:t>
            </a:r>
            <a:r>
              <a:rPr lang="ru-RU" b="1" dirty="0"/>
              <a:t>, Е.Л. Вибрационные </a:t>
            </a:r>
            <a:r>
              <a:rPr lang="ru-RU" b="1" dirty="0" err="1"/>
              <a:t>висцеропатии</a:t>
            </a:r>
            <a:r>
              <a:rPr lang="ru-RU" b="1" dirty="0"/>
              <a:t> в контексте системных </a:t>
            </a:r>
            <a:r>
              <a:rPr lang="ru-RU" b="1" dirty="0" err="1"/>
              <a:t>микроангиопатий</a:t>
            </a:r>
            <a:r>
              <a:rPr lang="ru-RU" b="1" dirty="0"/>
              <a:t> (</a:t>
            </a:r>
            <a:r>
              <a:rPr lang="ru-RU" b="1" dirty="0" err="1"/>
              <a:t>патоморфогенез</a:t>
            </a:r>
            <a:r>
              <a:rPr lang="ru-RU" b="1" dirty="0"/>
              <a:t>, особенности клиники, вопросы терапии)</a:t>
            </a:r>
            <a:r>
              <a:rPr lang="ru-RU" dirty="0"/>
              <a:t> : </a:t>
            </a:r>
            <a:r>
              <a:rPr lang="ru-RU" dirty="0" err="1"/>
              <a:t>автореф</a:t>
            </a:r>
            <a:r>
              <a:rPr lang="ru-RU" dirty="0"/>
              <a:t>. </a:t>
            </a:r>
            <a:r>
              <a:rPr lang="ru-RU" dirty="0" err="1"/>
              <a:t>дис</a:t>
            </a:r>
            <a:r>
              <a:rPr lang="ru-RU" dirty="0"/>
              <a:t>. ... д-ра мед. наук : 14.00.16, 14.00.05 / Е. Л. </a:t>
            </a:r>
            <a:r>
              <a:rPr lang="ru-RU" dirty="0" err="1"/>
              <a:t>Потеряева</a:t>
            </a:r>
            <a:r>
              <a:rPr lang="ru-RU" dirty="0"/>
              <a:t> ; </a:t>
            </a:r>
            <a:r>
              <a:rPr lang="ru-RU" dirty="0" err="1"/>
              <a:t>Новосиб.гос.мед.академия</a:t>
            </a:r>
            <a:r>
              <a:rPr lang="ru-RU" dirty="0"/>
              <a:t>. - Новосибирск : [б. и.], 1999. - 52 с.</a:t>
            </a:r>
          </a:p>
          <a:p>
            <a:pPr lvl="0"/>
            <a:r>
              <a:rPr lang="ru-RU" b="1" dirty="0" err="1"/>
              <a:t>Потеряева</a:t>
            </a:r>
            <a:r>
              <a:rPr lang="ru-RU" b="1" dirty="0"/>
              <a:t>, Е.Л. Основы общей экологии</a:t>
            </a:r>
            <a:r>
              <a:rPr lang="ru-RU" dirty="0"/>
              <a:t> : учебное пособие / Е. Л. </a:t>
            </a:r>
            <a:r>
              <a:rPr lang="ru-RU" dirty="0" err="1"/>
              <a:t>Потеряева</a:t>
            </a:r>
            <a:r>
              <a:rPr lang="ru-RU" dirty="0"/>
              <a:t>, А. В. Коваленко, Н. Г. Никифорова ; </a:t>
            </a:r>
            <a:r>
              <a:rPr lang="ru-RU" dirty="0" err="1"/>
              <a:t>Новосиб.гос.мед.академия</a:t>
            </a:r>
            <a:r>
              <a:rPr lang="ru-RU" dirty="0"/>
              <a:t>. - Новосибирск : </a:t>
            </a:r>
            <a:r>
              <a:rPr lang="ru-RU" dirty="0" err="1"/>
              <a:t>Сибмедиздат</a:t>
            </a:r>
            <a:r>
              <a:rPr lang="ru-RU" dirty="0"/>
              <a:t> НГМУ, 2004. - 144 с.</a:t>
            </a:r>
          </a:p>
          <a:p>
            <a:endParaRPr lang="ru-RU" dirty="0"/>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одержимое 8"/>
          <p:cNvSpPr>
            <a:spLocks noGrp="1"/>
          </p:cNvSpPr>
          <p:nvPr>
            <p:ph idx="4294967295"/>
          </p:nvPr>
        </p:nvSpPr>
        <p:spPr>
          <a:xfrm>
            <a:off x="0" y="642919"/>
            <a:ext cx="9144000" cy="5681682"/>
          </a:xfrm>
        </p:spPr>
        <p:txBody>
          <a:bodyPr>
            <a:normAutofit/>
          </a:bodyPr>
          <a:lstStyle/>
          <a:p>
            <a:pPr lvl="0"/>
            <a:r>
              <a:rPr lang="ru-RU" sz="1800" b="1" dirty="0"/>
              <a:t>Применение соли "</a:t>
            </a:r>
            <a:r>
              <a:rPr lang="ru-RU" sz="1800" b="1" dirty="0" err="1"/>
              <a:t>Рапан</a:t>
            </a:r>
            <a:r>
              <a:rPr lang="ru-RU" sz="1800" b="1" dirty="0"/>
              <a:t>" в комплексном лечении больных вибрационной болезнью</a:t>
            </a:r>
            <a:r>
              <a:rPr lang="ru-RU" sz="1800" dirty="0"/>
              <a:t> : </a:t>
            </a:r>
            <a:r>
              <a:rPr lang="ru-RU" sz="1800" dirty="0" err="1"/>
              <a:t>метод.рек</a:t>
            </a:r>
            <a:r>
              <a:rPr lang="ru-RU" sz="1800" dirty="0"/>
              <a:t>. / Е. Л. </a:t>
            </a:r>
            <a:r>
              <a:rPr lang="ru-RU" sz="1800" dirty="0" err="1"/>
              <a:t>Потеряева</a:t>
            </a:r>
            <a:r>
              <a:rPr lang="ru-RU" sz="1800" dirty="0"/>
              <a:t> [и др.] ; </a:t>
            </a:r>
            <a:r>
              <a:rPr lang="ru-RU" sz="1800" dirty="0" err="1"/>
              <a:t>Новосиб.гос.мед.академия</a:t>
            </a:r>
            <a:r>
              <a:rPr lang="ru-RU" sz="1800" dirty="0"/>
              <a:t>. - Новосибирск : </a:t>
            </a:r>
            <a:r>
              <a:rPr lang="ru-RU" sz="1800" dirty="0" err="1"/>
              <a:t>Сибмедиздат</a:t>
            </a:r>
            <a:r>
              <a:rPr lang="ru-RU" sz="1800" dirty="0"/>
              <a:t> НГМУ, 2004. - 7 с.</a:t>
            </a:r>
          </a:p>
          <a:p>
            <a:pPr lvl="0"/>
            <a:r>
              <a:rPr lang="ru-RU" sz="1800" b="1" dirty="0"/>
              <a:t>Профессиональное здоровье: клинико-гигиенические</a:t>
            </a:r>
            <a:r>
              <a:rPr lang="ru-RU" sz="1800" dirty="0"/>
              <a:t> </a:t>
            </a:r>
            <a:r>
              <a:rPr lang="ru-RU" sz="1800" b="1" dirty="0"/>
              <a:t>аспекты</a:t>
            </a:r>
            <a:r>
              <a:rPr lang="ru-RU" sz="1800" dirty="0"/>
              <a:t> </a:t>
            </a:r>
            <a:r>
              <a:rPr lang="ru-RU" sz="1800" b="1" dirty="0"/>
              <a:t>профилактики</a:t>
            </a:r>
            <a:r>
              <a:rPr lang="ru-RU" sz="1800" dirty="0"/>
              <a:t> / А. Я. Поляков [и др.] ; под ред. Е. Л. </a:t>
            </a:r>
            <a:r>
              <a:rPr lang="ru-RU" sz="1800" dirty="0" err="1"/>
              <a:t>Потеряевой</a:t>
            </a:r>
            <a:r>
              <a:rPr lang="ru-RU" sz="1800" dirty="0"/>
              <a:t> ; </a:t>
            </a:r>
            <a:r>
              <a:rPr lang="ru-RU" sz="1800" dirty="0" err="1"/>
              <a:t>Новосиб</a:t>
            </a:r>
            <a:r>
              <a:rPr lang="ru-RU" sz="1800" dirty="0"/>
              <a:t>. </a:t>
            </a:r>
            <a:r>
              <a:rPr lang="ru-RU" sz="1800" dirty="0" err="1"/>
              <a:t>гос</a:t>
            </a:r>
            <a:r>
              <a:rPr lang="ru-RU" sz="1800" dirty="0"/>
              <a:t>. мед. ун-т [и др.] ; НГМУ, Новосибирский научно-исследовательский институт гигиены </a:t>
            </a:r>
            <a:r>
              <a:rPr lang="ru-RU" sz="1800" dirty="0" err="1"/>
              <a:t>Роспотребнадзора</a:t>
            </a:r>
            <a:r>
              <a:rPr lang="ru-RU" sz="1800" dirty="0"/>
              <a:t>, Новосибирский государственный медицинский университет , Научно-исследовательский институт терапии СО РАМН. - Новосибирск : </a:t>
            </a:r>
            <a:r>
              <a:rPr lang="ru-RU" sz="1800" dirty="0" err="1"/>
              <a:t>Сибмедиздат</a:t>
            </a:r>
            <a:r>
              <a:rPr lang="ru-RU" sz="1800" dirty="0"/>
              <a:t> НГМУ, 2010. - 252 с.</a:t>
            </a:r>
          </a:p>
          <a:p>
            <a:pPr lvl="0"/>
            <a:r>
              <a:rPr lang="ru-RU" sz="1800" b="1" dirty="0" err="1"/>
              <a:t>Профпатология</a:t>
            </a:r>
            <a:r>
              <a:rPr lang="ru-RU" sz="1800" dirty="0"/>
              <a:t> [Электронный ресурс] : учебное пособие / А. Г. </a:t>
            </a:r>
            <a:r>
              <a:rPr lang="ru-RU" sz="1800" dirty="0" err="1"/>
              <a:t>Захарьян</a:t>
            </a:r>
            <a:r>
              <a:rPr lang="ru-RU" sz="1800" dirty="0"/>
              <a:t> [и др.]. - Новосибирск : НГМУ, 2011</a:t>
            </a:r>
          </a:p>
          <a:p>
            <a:pPr lvl="0"/>
            <a:r>
              <a:rPr lang="ru-RU" sz="1800" b="1" dirty="0"/>
              <a:t>Реабилитация больных с</a:t>
            </a:r>
            <a:r>
              <a:rPr lang="ru-RU" sz="1800" dirty="0"/>
              <a:t> </a:t>
            </a:r>
            <a:r>
              <a:rPr lang="ru-RU" sz="1800" b="1" dirty="0"/>
              <a:t>вибрационно-шумовой патологией в санатории "</a:t>
            </a:r>
            <a:r>
              <a:rPr lang="ru-RU" sz="1800" b="1" dirty="0" err="1"/>
              <a:t>Краснозерский</a:t>
            </a:r>
            <a:r>
              <a:rPr lang="ru-RU" sz="1800" b="1" dirty="0"/>
              <a:t>" </a:t>
            </a:r>
            <a:r>
              <a:rPr lang="ru-RU" sz="1800" dirty="0"/>
              <a:t>: метод. рек. / Е. Л. </a:t>
            </a:r>
            <a:r>
              <a:rPr lang="ru-RU" sz="1800" dirty="0" err="1"/>
              <a:t>Потеряева</a:t>
            </a:r>
            <a:r>
              <a:rPr lang="ru-RU" sz="1800" dirty="0"/>
              <a:t> [и др.] ; </a:t>
            </a:r>
            <a:r>
              <a:rPr lang="ru-RU" sz="1800" dirty="0" err="1"/>
              <a:t>Новосиб.гос.мед.академия</a:t>
            </a:r>
            <a:r>
              <a:rPr lang="ru-RU" sz="1800" dirty="0"/>
              <a:t>. - Новосибирск : НГМА, 2001. - 25 с.</a:t>
            </a:r>
          </a:p>
          <a:p>
            <a:pPr lvl="0"/>
            <a:r>
              <a:rPr lang="ru-RU" sz="1800" b="1" dirty="0"/>
              <a:t>Реабилитация больных с</a:t>
            </a:r>
            <a:r>
              <a:rPr lang="ru-RU" sz="1800" dirty="0"/>
              <a:t> </a:t>
            </a:r>
            <a:r>
              <a:rPr lang="ru-RU" sz="1800" b="1" dirty="0"/>
              <a:t>профессиональными формами патологии на курорте "Белокуриха" </a:t>
            </a:r>
            <a:r>
              <a:rPr lang="ru-RU" sz="1800" dirty="0"/>
              <a:t>: </a:t>
            </a:r>
            <a:r>
              <a:rPr lang="ru-RU" sz="1800" dirty="0" err="1"/>
              <a:t>метод.рек</a:t>
            </a:r>
            <a:r>
              <a:rPr lang="ru-RU" sz="1800" dirty="0"/>
              <a:t>. / Л. А. Шпагина [и др.] ; </a:t>
            </a:r>
            <a:r>
              <a:rPr lang="ru-RU" sz="1800" dirty="0" err="1"/>
              <a:t>Новосиб.гос.мед.академия</a:t>
            </a:r>
            <a:r>
              <a:rPr lang="ru-RU" sz="1800" dirty="0"/>
              <a:t>. - Новосибирск : НГМА, 2001. - 45 с.</a:t>
            </a:r>
          </a:p>
          <a:p>
            <a:pPr lvl="0"/>
            <a:endParaRPr lang="ru-RU" sz="1800" dirty="0"/>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0" y="1935163"/>
            <a:ext cx="8229600" cy="4389437"/>
          </a:xfrm>
        </p:spPr>
        <p:txBody>
          <a:bodyPr>
            <a:normAutofit/>
          </a:bodyPr>
          <a:lstStyle/>
          <a:p>
            <a:r>
              <a:rPr lang="ru-RU" sz="1800" b="1" dirty="0"/>
              <a:t>Роль курения и наркотической зависимости в формировании заболеваний внутренних органов среди молодежи</a:t>
            </a:r>
            <a:r>
              <a:rPr lang="ru-RU" sz="1800" dirty="0"/>
              <a:t> : учебно-методический комплекс / П. М. </a:t>
            </a:r>
            <a:r>
              <a:rPr lang="ru-RU" sz="1800" dirty="0" err="1"/>
              <a:t>Вогралик</a:t>
            </a:r>
            <a:r>
              <a:rPr lang="ru-RU" sz="1800" dirty="0"/>
              <a:t>, К. А. Бакулин ; НГМУ. - 2-е </a:t>
            </a:r>
            <a:r>
              <a:rPr lang="ru-RU" sz="1800" dirty="0" err="1"/>
              <a:t>изд.,перераб</a:t>
            </a:r>
            <a:r>
              <a:rPr lang="ru-RU" sz="1800" dirty="0"/>
              <a:t>. и доп. - Новосибирск : </a:t>
            </a:r>
            <a:r>
              <a:rPr lang="ru-RU" sz="1800" dirty="0" err="1"/>
              <a:t>Сибмедиздат</a:t>
            </a:r>
            <a:r>
              <a:rPr lang="ru-RU" sz="1800" dirty="0"/>
              <a:t> НГМУ, 2013. - 27 с.</a:t>
            </a:r>
          </a:p>
          <a:p>
            <a:pPr lvl="0"/>
            <a:r>
              <a:rPr lang="ru-RU" sz="1800" b="1" dirty="0"/>
              <a:t>Социально-экологические аспекты образа</a:t>
            </a:r>
            <a:r>
              <a:rPr lang="ru-RU" sz="1800" dirty="0"/>
              <a:t> </a:t>
            </a:r>
            <a:r>
              <a:rPr lang="ru-RU" sz="1800" b="1" dirty="0"/>
              <a:t>жизни человека</a:t>
            </a:r>
            <a:r>
              <a:rPr lang="ru-RU" sz="1800" dirty="0"/>
              <a:t> : учебно-методическое пособие / А. В. Калиниченко [и др.] ; </a:t>
            </a:r>
            <a:r>
              <a:rPr lang="ru-RU" sz="1800" dirty="0" err="1"/>
              <a:t>Новосиб.гос.мед.ун-т</a:t>
            </a:r>
            <a:r>
              <a:rPr lang="ru-RU" sz="1800" dirty="0"/>
              <a:t>. - Новосибирск : </a:t>
            </a:r>
            <a:r>
              <a:rPr lang="ru-RU" sz="1800" dirty="0" err="1"/>
              <a:t>Сибмедиздат</a:t>
            </a:r>
            <a:r>
              <a:rPr lang="ru-RU" sz="1800" dirty="0"/>
              <a:t> НГМУ, 2006. - 136 с.</a:t>
            </a:r>
          </a:p>
          <a:p>
            <a:pPr lvl="0"/>
            <a:r>
              <a:rPr lang="ru-RU" sz="1800" b="1" dirty="0" err="1"/>
              <a:t>Фитотерапия</a:t>
            </a:r>
            <a:r>
              <a:rPr lang="ru-RU" sz="1800" b="1" dirty="0"/>
              <a:t> вибрационной болезни</a:t>
            </a:r>
            <a:r>
              <a:rPr lang="ru-RU" sz="1800" dirty="0"/>
              <a:t> / Н. О. </a:t>
            </a:r>
            <a:r>
              <a:rPr lang="ru-RU" sz="1800" dirty="0" err="1"/>
              <a:t>Карабинцева</a:t>
            </a:r>
            <a:r>
              <a:rPr lang="ru-RU" sz="1800" dirty="0"/>
              <a:t> [и др.] ; </a:t>
            </a:r>
            <a:r>
              <a:rPr lang="ru-RU" sz="1800" dirty="0" err="1"/>
              <a:t>Новосиб.гос.мед.академия</a:t>
            </a:r>
            <a:r>
              <a:rPr lang="ru-RU" sz="1800" dirty="0"/>
              <a:t>. - Новосибирск : [б. и.], 2004. - 226 с.</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1000108"/>
            <a:ext cx="7972452" cy="500066"/>
          </a:xfrm>
        </p:spPr>
        <p:txBody>
          <a:bodyPr>
            <a:normAutofit fontScale="90000"/>
          </a:bodyPr>
          <a:lstStyle/>
          <a:p>
            <a:pPr algn="ctr"/>
            <a:r>
              <a:rPr lang="ru-RU" sz="3600" b="1" dirty="0">
                <a:solidFill>
                  <a:schemeClr val="accent3">
                    <a:lumMod val="75000"/>
                  </a:schemeClr>
                </a:solidFill>
                <a:latin typeface="Times New Roman" pitchFamily="18" charset="0"/>
                <a:cs typeface="Times New Roman" pitchFamily="18" charset="0"/>
              </a:rPr>
              <a:t>Врач, педагог, ученый</a:t>
            </a:r>
            <a:endParaRPr lang="ru-RU" sz="3600" dirty="0">
              <a:latin typeface="Times New Roman" pitchFamily="18" charset="0"/>
              <a:cs typeface="Times New Roman" pitchFamily="18" charset="0"/>
            </a:endParaRPr>
          </a:p>
        </p:txBody>
      </p:sp>
      <p:pic>
        <p:nvPicPr>
          <p:cNvPr id="27650" name="Picture 2"/>
          <p:cNvPicPr>
            <a:picLocks noGrp="1" noChangeAspect="1" noChangeArrowheads="1"/>
          </p:cNvPicPr>
          <p:nvPr>
            <p:ph idx="1"/>
          </p:nvPr>
        </p:nvPicPr>
        <p:blipFill>
          <a:blip r:embed="rId2"/>
          <a:srcRect/>
          <a:stretch>
            <a:fillRect/>
          </a:stretch>
        </p:blipFill>
        <p:spPr bwMode="auto">
          <a:xfrm>
            <a:off x="3071802" y="1714488"/>
            <a:ext cx="3214710" cy="2406641"/>
          </a:xfrm>
          <a:prstGeom prst="rect">
            <a:avLst/>
          </a:prstGeom>
          <a:noFill/>
          <a:ln w="9525">
            <a:noFill/>
            <a:miter lim="800000"/>
            <a:headEnd/>
            <a:tailEnd/>
          </a:ln>
          <a:effectLst/>
        </p:spPr>
      </p:pic>
      <p:sp>
        <p:nvSpPr>
          <p:cNvPr id="5" name="Прямоугольник 4"/>
          <p:cNvSpPr/>
          <p:nvPr/>
        </p:nvSpPr>
        <p:spPr>
          <a:xfrm>
            <a:off x="214282" y="5214950"/>
            <a:ext cx="8572560" cy="646331"/>
          </a:xfrm>
          <a:prstGeom prst="rect">
            <a:avLst/>
          </a:prstGeom>
        </p:spPr>
        <p:txBody>
          <a:bodyPr wrap="square">
            <a:spAutoFit/>
          </a:bodyPr>
          <a:lstStyle/>
          <a:p>
            <a:pPr algn="ctr"/>
            <a:r>
              <a:rPr lang="ru-RU" b="1" dirty="0">
                <a:latin typeface="Times New Roman" pitchFamily="18" charset="0"/>
                <a:cs typeface="Times New Roman" pitchFamily="18" charset="0"/>
              </a:rPr>
              <a:t>Елена Леонидовна </a:t>
            </a:r>
            <a:r>
              <a:rPr lang="ru-RU" b="1" dirty="0" err="1">
                <a:latin typeface="Times New Roman" pitchFamily="18" charset="0"/>
                <a:cs typeface="Times New Roman" pitchFamily="18" charset="0"/>
              </a:rPr>
              <a:t>Потеряева</a:t>
            </a:r>
            <a:r>
              <a:rPr lang="ru-RU" b="1" dirty="0">
                <a:latin typeface="Times New Roman" pitchFamily="18" charset="0"/>
                <a:cs typeface="Times New Roman" pitchFamily="18" charset="0"/>
              </a:rPr>
              <a:t>, д.м.н., профессор, главный специалист по профессиональным заболеваниям Минздрава Новосибирской области и СФО</a:t>
            </a:r>
          </a:p>
        </p:txBody>
      </p:sp>
      <p:pic>
        <p:nvPicPr>
          <p:cNvPr id="27651" name="Picture 3"/>
          <p:cNvPicPr>
            <a:picLocks noChangeAspect="1" noChangeArrowheads="1"/>
          </p:cNvPicPr>
          <p:nvPr/>
        </p:nvPicPr>
        <p:blipFill>
          <a:blip r:embed="rId3" cstate="print"/>
          <a:srcRect/>
          <a:stretch>
            <a:fillRect/>
          </a:stretch>
        </p:blipFill>
        <p:spPr bwMode="auto">
          <a:xfrm>
            <a:off x="6715140" y="1714488"/>
            <a:ext cx="2214578" cy="2899908"/>
          </a:xfrm>
          <a:prstGeom prst="rect">
            <a:avLst/>
          </a:prstGeom>
          <a:noFill/>
          <a:ln w="9525">
            <a:noFill/>
            <a:miter lim="800000"/>
            <a:headEnd/>
            <a:tailEnd/>
          </a:ln>
          <a:effectLst/>
        </p:spPr>
      </p:pic>
      <p:pic>
        <p:nvPicPr>
          <p:cNvPr id="27658" name="Picture 10"/>
          <p:cNvPicPr>
            <a:picLocks noChangeAspect="1" noChangeArrowheads="1"/>
          </p:cNvPicPr>
          <p:nvPr/>
        </p:nvPicPr>
        <p:blipFill>
          <a:blip r:embed="rId4"/>
          <a:srcRect/>
          <a:stretch>
            <a:fillRect/>
          </a:stretch>
        </p:blipFill>
        <p:spPr bwMode="auto">
          <a:xfrm>
            <a:off x="214282" y="2000240"/>
            <a:ext cx="2428892" cy="2428892"/>
          </a:xfrm>
          <a:prstGeom prst="rect">
            <a:avLst/>
          </a:prstGeom>
          <a:noFill/>
          <a:ln w="9525">
            <a:noFill/>
            <a:miter lim="800000"/>
            <a:headEnd/>
            <a:tailEnd/>
          </a:ln>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1368</TotalTime>
  <Words>1766</Words>
  <Application>Microsoft Office PowerPoint</Application>
  <PresentationFormat>Экран (4:3)</PresentationFormat>
  <Paragraphs>74</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Поток</vt:lpstr>
      <vt:lpstr> Самая гуманная профессия в мире  врач – педагог!</vt:lpstr>
      <vt:lpstr>   </vt:lpstr>
      <vt:lpstr>Этапы учебной и научной деятельности  </vt:lpstr>
      <vt:lpstr>Презентация PowerPoint</vt:lpstr>
      <vt:lpstr>Презентация PowerPoint</vt:lpstr>
      <vt:lpstr>Презентация PowerPoint</vt:lpstr>
      <vt:lpstr>Научные труды профессора   Потеряевой Елены Леонидовны</vt:lpstr>
      <vt:lpstr>Презентация PowerPoint</vt:lpstr>
      <vt:lpstr>      Издания профессора Е.Л. Потеряевой  из фонда библиотеки НГМУ  </vt:lpstr>
      <vt:lpstr>Презентация PowerPoint</vt:lpstr>
      <vt:lpstr>Презентация PowerPoint</vt:lpstr>
      <vt:lpstr>Презентация PowerPoint</vt:lpstr>
      <vt:lpstr>Врач, педагог, ученый</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Пользователь Windows</dc:creator>
  <cp:lastModifiedBy>alex</cp:lastModifiedBy>
  <cp:revision>186</cp:revision>
  <dcterms:created xsi:type="dcterms:W3CDTF">2018-09-18T14:11:09Z</dcterms:created>
  <dcterms:modified xsi:type="dcterms:W3CDTF">2023-11-27T04:04:32Z</dcterms:modified>
</cp:coreProperties>
</file>