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59" r:id="rId6"/>
    <p:sldId id="263" r:id="rId7"/>
    <p:sldId id="260" r:id="rId8"/>
    <p:sldId id="276" r:id="rId9"/>
    <p:sldId id="284" r:id="rId10"/>
    <p:sldId id="261" r:id="rId11"/>
    <p:sldId id="264" r:id="rId12"/>
    <p:sldId id="265" r:id="rId13"/>
    <p:sldId id="266" r:id="rId14"/>
    <p:sldId id="268" r:id="rId15"/>
    <p:sldId id="269" r:id="rId16"/>
    <p:sldId id="271" r:id="rId17"/>
    <p:sldId id="285" r:id="rId18"/>
    <p:sldId id="277" r:id="rId19"/>
    <p:sldId id="279" r:id="rId20"/>
    <p:sldId id="280" r:id="rId21"/>
    <p:sldId id="281" r:id="rId22"/>
    <p:sldId id="283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E5FF"/>
    <a:srgbClr val="000066"/>
    <a:srgbClr val="FF0000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06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25377FB1-E092-41E3-B447-AAEDB90E1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CC025-24C7-4D49-8A58-C31604DA6861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53F3E675-6035-4817-969D-385B5BE9E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A39A30E0-305B-418A-A57D-A573BE858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0E50F0-9C97-4E3B-9C35-ECD3F33CBE9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599057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D0D57263-E5F9-4A2D-9AFE-BE392D5E8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D7ACF-8963-44D6-B4B3-DE01BBD133CA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F4BED105-F3D0-4082-9F3E-C979F9467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6550328A-5499-406E-8C0F-E2025B056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84E676-4885-4111-8DC1-47BDA2A2C21B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106675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3952B8D0-F17E-4CED-91FC-4399945D2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A1C19-1EC6-4515-8BF1-3A51D3FAF93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6158D18D-5294-4B49-8601-721855A61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CDF2C1EE-73F7-48DD-A984-F8895ABBF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3B3FF2-E04F-479A-978C-C489331E1F0B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004203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>
            <a:extLst>
              <a:ext uri="{FF2B5EF4-FFF2-40B4-BE49-F238E27FC236}">
                <a16:creationId xmlns:a16="http://schemas.microsoft.com/office/drawing/2014/main" id="{9E488F52-4D57-4C7C-9EA5-C83413CD1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9C042-9A44-4CE4-B915-D03928C45461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21">
            <a:extLst>
              <a:ext uri="{FF2B5EF4-FFF2-40B4-BE49-F238E27FC236}">
                <a16:creationId xmlns:a16="http://schemas.microsoft.com/office/drawing/2014/main" id="{2501C344-D64B-4F44-83A3-54C860F1A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>
            <a:extLst>
              <a:ext uri="{FF2B5EF4-FFF2-40B4-BE49-F238E27FC236}">
                <a16:creationId xmlns:a16="http://schemas.microsoft.com/office/drawing/2014/main" id="{453571B2-6DF7-4722-BA38-49AEA2CB7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B8FE0A-4861-41D9-9B7B-806289930A7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3601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>
            <a:extLst>
              <a:ext uri="{FF2B5EF4-FFF2-40B4-BE49-F238E27FC236}">
                <a16:creationId xmlns:a16="http://schemas.microsoft.com/office/drawing/2014/main" id="{29F9E1A0-5E4E-4933-8212-B2FE87CA74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B8F69-69D3-4E32-9FED-157E0707C826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8" name="Нижний колонтитул 21">
            <a:extLst>
              <a:ext uri="{FF2B5EF4-FFF2-40B4-BE49-F238E27FC236}">
                <a16:creationId xmlns:a16="http://schemas.microsoft.com/office/drawing/2014/main" id="{F6A47B05-A077-4CB9-ACD0-C6553B367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>
            <a:extLst>
              <a:ext uri="{FF2B5EF4-FFF2-40B4-BE49-F238E27FC236}">
                <a16:creationId xmlns:a16="http://schemas.microsoft.com/office/drawing/2014/main" id="{CB874DBA-2C61-4C41-8FB9-A29890BCD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D5E28-0180-4CC8-BD35-61A7E160FE9B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21129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9">
            <a:extLst>
              <a:ext uri="{FF2B5EF4-FFF2-40B4-BE49-F238E27FC236}">
                <a16:creationId xmlns:a16="http://schemas.microsoft.com/office/drawing/2014/main" id="{7F96CF4F-8F95-4128-A073-4E6CA190E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0EB94-E16D-41B0-9A11-4E8731CA8AC4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4" name="Нижний колонтитул 21">
            <a:extLst>
              <a:ext uri="{FF2B5EF4-FFF2-40B4-BE49-F238E27FC236}">
                <a16:creationId xmlns:a16="http://schemas.microsoft.com/office/drawing/2014/main" id="{832CFD27-C50D-43F4-A34B-BD22D67A2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>
            <a:extLst>
              <a:ext uri="{FF2B5EF4-FFF2-40B4-BE49-F238E27FC236}">
                <a16:creationId xmlns:a16="http://schemas.microsoft.com/office/drawing/2014/main" id="{B3410F72-D3FF-4F34-BA4B-4A8CDB628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D02528-E314-4DA6-A32D-00E7EB0F1C9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793427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>
            <a:extLst>
              <a:ext uri="{FF2B5EF4-FFF2-40B4-BE49-F238E27FC236}">
                <a16:creationId xmlns:a16="http://schemas.microsoft.com/office/drawing/2014/main" id="{0786B62C-098E-4673-9847-B93812CA2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372ED-52E9-4340-A584-74784B51B349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3" name="Нижний колонтитул 21">
            <a:extLst>
              <a:ext uri="{FF2B5EF4-FFF2-40B4-BE49-F238E27FC236}">
                <a16:creationId xmlns:a16="http://schemas.microsoft.com/office/drawing/2014/main" id="{3E6B8085-4706-4274-9F1E-C185EF708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>
            <a:extLst>
              <a:ext uri="{FF2B5EF4-FFF2-40B4-BE49-F238E27FC236}">
                <a16:creationId xmlns:a16="http://schemas.microsoft.com/office/drawing/2014/main" id="{B15A2DF4-15FA-4C99-B976-168B94D2A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1CD3C4-FD36-4727-ADFE-94B195EC8DF5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84435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>
            <a:extLst>
              <a:ext uri="{FF2B5EF4-FFF2-40B4-BE49-F238E27FC236}">
                <a16:creationId xmlns:a16="http://schemas.microsoft.com/office/drawing/2014/main" id="{3BFD865D-2611-477C-993E-307EFEBD3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3EBEA-A800-4198-845B-DA63C778EC76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21">
            <a:extLst>
              <a:ext uri="{FF2B5EF4-FFF2-40B4-BE49-F238E27FC236}">
                <a16:creationId xmlns:a16="http://schemas.microsoft.com/office/drawing/2014/main" id="{4F4B55D0-7D75-46E0-A21F-0E5DE5A36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>
            <a:extLst>
              <a:ext uri="{FF2B5EF4-FFF2-40B4-BE49-F238E27FC236}">
                <a16:creationId xmlns:a16="http://schemas.microsoft.com/office/drawing/2014/main" id="{330275FE-65DC-4EB8-A302-AD5191FE1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64716A-4803-43B9-9B40-A209FAED283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85072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13">
            <a:extLst>
              <a:ext uri="{FF2B5EF4-FFF2-40B4-BE49-F238E27FC236}">
                <a16:creationId xmlns:a16="http://schemas.microsoft.com/office/drawing/2014/main" id="{FA26FA03-1651-428D-93C7-6D32BD4E2031}"/>
              </a:ext>
            </a:extLst>
          </p:cNvPr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>
            <a:extLst>
              <a:ext uri="{FF2B5EF4-FFF2-40B4-BE49-F238E27FC236}">
                <a16:creationId xmlns:a16="http://schemas.microsoft.com/office/drawing/2014/main" id="{DDEF1071-512D-4F3B-9242-95C80E4A27A9}"/>
              </a:ext>
            </a:extLst>
          </p:cNvPr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15">
            <a:extLst>
              <a:ext uri="{FF2B5EF4-FFF2-40B4-BE49-F238E27FC236}">
                <a16:creationId xmlns:a16="http://schemas.microsoft.com/office/drawing/2014/main" id="{19C0C9C8-806F-44DF-9CC4-478458AC0AD1}"/>
              </a:ext>
            </a:extLst>
          </p:cNvPr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16">
            <a:extLst>
              <a:ext uri="{FF2B5EF4-FFF2-40B4-BE49-F238E27FC236}">
                <a16:creationId xmlns:a16="http://schemas.microsoft.com/office/drawing/2014/main" id="{509FEE91-C3FF-41C4-AD23-B2105315B8BC}"/>
              </a:ext>
            </a:extLst>
          </p:cNvPr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9" name="Дата 4">
            <a:extLst>
              <a:ext uri="{FF2B5EF4-FFF2-40B4-BE49-F238E27FC236}">
                <a16:creationId xmlns:a16="http://schemas.microsoft.com/office/drawing/2014/main" id="{65CDAC5D-B118-44FA-A359-E8A993D88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FADF6-7B78-4E78-9746-7E2AFDF61D8A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10" name="Нижний колонтитул 5">
            <a:extLst>
              <a:ext uri="{FF2B5EF4-FFF2-40B4-BE49-F238E27FC236}">
                <a16:creationId xmlns:a16="http://schemas.microsoft.com/office/drawing/2014/main" id="{8442C08C-303C-4124-B09A-886919187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>
            <a:extLst>
              <a:ext uri="{FF2B5EF4-FFF2-40B4-BE49-F238E27FC236}">
                <a16:creationId xmlns:a16="http://schemas.microsoft.com/office/drawing/2014/main" id="{ECC81DC3-D73B-4461-B25A-CC0CCAE39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FCDB7646-039B-4308-9A1C-1CBAF2C3B2D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683168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6C6CAFCC-33E5-4CB3-8219-39530A494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52E34-65B7-4BD9-8E8D-09A5F489C3A7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6A403782-1016-4F89-8CF5-DDE48D94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552566CD-CD8F-4DAE-AFB4-E858ECC68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0E1EDA-D319-4FA6-8A6C-5CAD9C932CAB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24575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F5AB9D08-D53B-4A8C-8F81-F3159B862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8F545-7D45-481A-AD8B-8773CA0DA6B7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9F598A0F-6464-40E8-822C-217DF7F6B8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6BA71E4C-8763-42FD-B2F6-B518F3D96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8A4E07-06A5-4006-BAA2-C69BF8BBA07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032691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>
            <a:extLst>
              <a:ext uri="{FF2B5EF4-FFF2-40B4-BE49-F238E27FC236}">
                <a16:creationId xmlns:a16="http://schemas.microsoft.com/office/drawing/2014/main" id="{307D99A1-9BE8-4013-99BC-0259046FD9E0}"/>
              </a:ext>
            </a:extLst>
          </p:cNvPr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>
            <a:extLst>
              <a:ext uri="{FF2B5EF4-FFF2-40B4-BE49-F238E27FC236}">
                <a16:creationId xmlns:a16="http://schemas.microsoft.com/office/drawing/2014/main" id="{4EE21632-B7A5-48DB-862E-542E1CA7AA7D}"/>
              </a:ext>
            </a:extLst>
          </p:cNvPr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>
            <a:extLst>
              <a:ext uri="{FF2B5EF4-FFF2-40B4-BE49-F238E27FC236}">
                <a16:creationId xmlns:a16="http://schemas.microsoft.com/office/drawing/2014/main" id="{59297D95-2BEA-4CBA-A2B9-3AF91239F68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  <a:endParaRPr lang="en-US" altLang="en-US"/>
          </a:p>
        </p:txBody>
      </p:sp>
      <p:sp>
        <p:nvSpPr>
          <p:cNvPr id="1029" name="Текст 29">
            <a:extLst>
              <a:ext uri="{FF2B5EF4-FFF2-40B4-BE49-F238E27FC236}">
                <a16:creationId xmlns:a16="http://schemas.microsoft.com/office/drawing/2014/main" id="{60680C58-42B3-48A9-B901-29AD9489F1B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  <a:endParaRPr lang="en-US" altLang="en-US"/>
          </a:p>
        </p:txBody>
      </p:sp>
      <p:sp>
        <p:nvSpPr>
          <p:cNvPr id="10" name="Дата 9">
            <a:extLst>
              <a:ext uri="{FF2B5EF4-FFF2-40B4-BE49-F238E27FC236}">
                <a16:creationId xmlns:a16="http://schemas.microsoft.com/office/drawing/2014/main" id="{0032B9E2-50DC-43C3-B302-81768058DB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807D86-142B-49B4-A7C7-2A7DA3D203FB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22" name="Нижний колонтитул 21">
            <a:extLst>
              <a:ext uri="{FF2B5EF4-FFF2-40B4-BE49-F238E27FC236}">
                <a16:creationId xmlns:a16="http://schemas.microsoft.com/office/drawing/2014/main" id="{0A295E15-1E52-4AF2-890B-A40497667C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8346F19C-AEB9-429C-920C-7B08E6BDB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2F2F2F"/>
                </a:solidFill>
                <a:latin typeface="Constantia" panose="02030602050306030303" pitchFamily="18" charset="0"/>
              </a:defRPr>
            </a:lvl1pPr>
          </a:lstStyle>
          <a:p>
            <a:fld id="{118FB624-9B51-4BCC-BD07-7DE2EA257B08}" type="slidenum">
              <a:rPr lang="ru-RU" altLang="en-US"/>
              <a:pPr/>
              <a:t>‹#›</a:t>
            </a:fld>
            <a:endParaRPr lang="ru-RU" altLang="en-US"/>
          </a:p>
        </p:txBody>
      </p:sp>
      <p:grpSp>
        <p:nvGrpSpPr>
          <p:cNvPr id="1033" name="Группа 1">
            <a:extLst>
              <a:ext uri="{FF2B5EF4-FFF2-40B4-BE49-F238E27FC236}">
                <a16:creationId xmlns:a16="http://schemas.microsoft.com/office/drawing/2014/main" id="{D0566CEB-8277-4B4D-9412-BFA19C6A9317}"/>
              </a:ext>
            </a:extLst>
          </p:cNvPr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>
              <a:extLst>
                <a:ext uri="{FF2B5EF4-FFF2-40B4-BE49-F238E27FC236}">
                  <a16:creationId xmlns:a16="http://schemas.microsoft.com/office/drawing/2014/main" id="{178484A8-498A-49F9-83FC-CD47AB11CFAF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>
              <a:extLst>
                <a:ext uri="{FF2B5EF4-FFF2-40B4-BE49-F238E27FC236}">
                  <a16:creationId xmlns:a16="http://schemas.microsoft.com/office/drawing/2014/main" id="{58CDA781-4901-4848-8C21-60D3FA6A627C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3" r:id="rId9"/>
    <p:sldLayoutId id="2147483741" r:id="rId10"/>
    <p:sldLayoutId id="21474837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1B587C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1B587C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4E8542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av.ru/?p=1335" TargetMode="External"/><Relationship Id="rId2" Type="http://schemas.openxmlformats.org/officeDocument/2006/relationships/hyperlink" Target="http://ngmu.ru/department/2643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25BDF1B-3F17-4743-9F1C-838BC812F5E8}"/>
              </a:ext>
            </a:extLst>
          </p:cNvPr>
          <p:cNvSpPr/>
          <p:nvPr/>
        </p:nvSpPr>
        <p:spPr>
          <a:xfrm>
            <a:off x="3799180" y="548680"/>
            <a:ext cx="5344820" cy="526297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solidFill>
                  <a:srgbClr val="A5002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Профессору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 err="1">
                <a:ln w="11430"/>
                <a:solidFill>
                  <a:srgbClr val="A5002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Добрякову</a:t>
            </a:r>
            <a:endParaRPr lang="ru-RU" sz="4800" b="1" dirty="0">
              <a:ln w="11430"/>
              <a:solidFill>
                <a:srgbClr val="A5002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solidFill>
                  <a:srgbClr val="A5002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Борису Семёновичу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solidFill>
                  <a:srgbClr val="A5002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90 лет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solidFill>
                  <a:srgbClr val="A5002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(1931-2021)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800" b="1" dirty="0">
              <a:ln w="11430"/>
              <a:solidFill>
                <a:srgbClr val="A5002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075" name="AutoShape 8" descr="https://cdn-images-1.medium.com/fit/t/1600/480/1*ozoWrnzcAciyiksOIPc5Dw.jpeg">
            <a:extLst>
              <a:ext uri="{FF2B5EF4-FFF2-40B4-BE49-F238E27FC236}">
                <a16:creationId xmlns:a16="http://schemas.microsoft.com/office/drawing/2014/main" id="{8594594D-DA08-4143-9A0A-DF01FD5D70B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latin typeface="Constantia" panose="02030602050306030303" pitchFamily="18" charset="0"/>
            </a:endParaRPr>
          </a:p>
        </p:txBody>
      </p:sp>
      <p:sp>
        <p:nvSpPr>
          <p:cNvPr id="3076" name="AutoShape 10" descr="https://cdn-images-1.medium.com/fit/t/1600/480/1*ozoWrnzcAciyiksOIPc5Dw.jpeg">
            <a:extLst>
              <a:ext uri="{FF2B5EF4-FFF2-40B4-BE49-F238E27FC236}">
                <a16:creationId xmlns:a16="http://schemas.microsoft.com/office/drawing/2014/main" id="{C67BBDC5-EE13-45DA-96E5-10AF503002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>
              <a:latin typeface="Constantia" panose="02030602050306030303" pitchFamily="18" charset="0"/>
            </a:endParaRPr>
          </a:p>
        </p:txBody>
      </p:sp>
      <p:pic>
        <p:nvPicPr>
          <p:cNvPr id="3077" name="Picture 11" descr="C:\Users\user\Desktop\1_ozoWrnzcAciyiksOIPc5Dw.jpeg">
            <a:extLst>
              <a:ext uri="{FF2B5EF4-FFF2-40B4-BE49-F238E27FC236}">
                <a16:creationId xmlns:a16="http://schemas.microsoft.com/office/drawing/2014/main" id="{8EA218C6-3C56-4B5F-AA22-74A6498145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3325"/>
            <a:ext cx="91440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C:\Users\user\Desktop\page_26.jpg">
            <a:extLst>
              <a:ext uri="{FF2B5EF4-FFF2-40B4-BE49-F238E27FC236}">
                <a16:creationId xmlns:a16="http://schemas.microsoft.com/office/drawing/2014/main" id="{AFFAAC8F-9890-4EDF-9ED7-F9BCA734DE90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052736"/>
            <a:ext cx="4355976" cy="35283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Содержимое 2">
            <a:extLst>
              <a:ext uri="{FF2B5EF4-FFF2-40B4-BE49-F238E27FC236}">
                <a16:creationId xmlns:a16="http://schemas.microsoft.com/office/drawing/2014/main" id="{AAF77BE1-F2ED-4D13-A715-0319B6E6A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125538"/>
            <a:ext cx="8229600" cy="3671887"/>
          </a:xfrm>
        </p:spPr>
        <p:txBody>
          <a:bodyPr/>
          <a:lstStyle/>
          <a:p>
            <a:pPr algn="ctr" eaLnBrk="1" hangingPunct="1"/>
            <a:r>
              <a:rPr lang="ru-RU" altLang="en-US" b="1">
                <a:solidFill>
                  <a:srgbClr val="000066"/>
                </a:solidFill>
              </a:rPr>
              <a:t>Добряков Борис Семёнович – профессор, Заслуженный врач РФ,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en-US" b="1">
                <a:solidFill>
                  <a:srgbClr val="000066"/>
                </a:solidFill>
              </a:rPr>
              <a:t>заведующий кафедрой хирургических болезней (1983-1998),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en-US" b="1">
                <a:solidFill>
                  <a:srgbClr val="000066"/>
                </a:solidFill>
              </a:rPr>
              <a:t>профессор кафедры факультетской хирургии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en-US" b="1">
                <a:solidFill>
                  <a:srgbClr val="000066"/>
                </a:solidFill>
              </a:rPr>
              <a:t>(1998-2013).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en-US" b="1">
                <a:solidFill>
                  <a:srgbClr val="000066"/>
                </a:solidFill>
              </a:rPr>
              <a:t>Лауреат номинации «Нашему учителю»</a:t>
            </a:r>
          </a:p>
        </p:txBody>
      </p:sp>
      <p:pic>
        <p:nvPicPr>
          <p:cNvPr id="4099" name="Picture 11" descr="C:\Users\user\Desktop\1_ozoWrnzcAciyiksOIPc5Dw.jpeg">
            <a:extLst>
              <a:ext uri="{FF2B5EF4-FFF2-40B4-BE49-F238E27FC236}">
                <a16:creationId xmlns:a16="http://schemas.microsoft.com/office/drawing/2014/main" id="{D9941F59-3907-4431-B2A1-EF0C14AF1C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3325"/>
            <a:ext cx="91440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>
            <a:extLst>
              <a:ext uri="{FF2B5EF4-FFF2-40B4-BE49-F238E27FC236}">
                <a16:creationId xmlns:a16="http://schemas.microsoft.com/office/drawing/2014/main" id="{8B5FA288-1306-4B7F-969C-D1901C257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13" y="1484313"/>
            <a:ext cx="876617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Родился Борис Семёнович 17 февраля 1931 года в городе Уфа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Башкирской АССР в семье врачей. По воле судьбы, родители  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переехали жить в Венгерово, где мама Бориса Семёновича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работала в местной ЦРБ. Она брала сына на работу,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и уже с детских лет Борис решил, что станет хирургом. 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После окончания школы поступил в Новосибирский 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государственный медицинский институт.</a:t>
            </a:r>
          </a:p>
        </p:txBody>
      </p:sp>
      <p:pic>
        <p:nvPicPr>
          <p:cNvPr id="5123" name="Picture 11" descr="C:\Users\user\Desktop\1_ozoWrnzcAciyiksOIPc5Dw.jpeg">
            <a:extLst>
              <a:ext uri="{FF2B5EF4-FFF2-40B4-BE49-F238E27FC236}">
                <a16:creationId xmlns:a16="http://schemas.microsoft.com/office/drawing/2014/main" id="{8486A720-61BC-48F2-987A-7A7D4CD80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3325"/>
            <a:ext cx="91440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>
            <a:extLst>
              <a:ext uri="{FF2B5EF4-FFF2-40B4-BE49-F238E27FC236}">
                <a16:creationId xmlns:a16="http://schemas.microsoft.com/office/drawing/2014/main" id="{DAF01720-8A0D-458B-945E-9951240B45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8" y="1125538"/>
            <a:ext cx="8848725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На протяжении всей учебы в институте,  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активно занимался общественной деятельностью. 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На 5 и 6 курсах был секретарем комсомольской организации. 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После окончания института, в 1956 году, уехал, 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вместе с женой – акушером-гинекологом, 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в Куйбышев, где работал хирургом в местной ЦРБ.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Вскоре остался единственным хирургом на весь район.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Приходилось выполнять сложнейшие операции, 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брать на себя всю ответственность, 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быстро принимать решения.</a:t>
            </a:r>
          </a:p>
          <a:p>
            <a:pPr algn="ctr" eaLnBrk="1" hangingPunct="1"/>
            <a:endParaRPr lang="ru-RU" altLang="en-US" sz="2400">
              <a:latin typeface="Constantia" panose="02030602050306030303" pitchFamily="18" charset="0"/>
            </a:endParaRPr>
          </a:p>
        </p:txBody>
      </p:sp>
      <p:pic>
        <p:nvPicPr>
          <p:cNvPr id="6147" name="Picture 11" descr="C:\Users\user\Desktop\1_ozoWrnzcAciyiksOIPc5Dw.jpeg">
            <a:extLst>
              <a:ext uri="{FF2B5EF4-FFF2-40B4-BE49-F238E27FC236}">
                <a16:creationId xmlns:a16="http://schemas.microsoft.com/office/drawing/2014/main" id="{D4E48A36-6637-4E71-B10C-180E42F71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3325"/>
            <a:ext cx="91440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>
            <a:extLst>
              <a:ext uri="{FF2B5EF4-FFF2-40B4-BE49-F238E27FC236}">
                <a16:creationId xmlns:a16="http://schemas.microsoft.com/office/drawing/2014/main" id="{1073DFDD-27CB-401B-B03B-8A4DE0AD70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0200" y="549275"/>
            <a:ext cx="5003800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Потом была клиническая ординатура, заведование хирургическим отделением, а в 1964 году Борис Семёнович пришел на работу в Новосибирский медицинский институт на кафедру хирургии, где прошел путь от ассистента 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до заведующего кафедрой.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В 1974 году Добрякову Б. С.</a:t>
            </a:r>
          </a:p>
          <a:p>
            <a:pPr algn="ctr" eaLnBrk="1" hangingPunct="1"/>
            <a:r>
              <a:rPr lang="ru-RU" altLang="en-US" sz="2400">
                <a:latin typeface="Constantia" panose="02030602050306030303" pitchFamily="18" charset="0"/>
              </a:rPr>
              <a:t>присвоено ученое звание профессора.</a:t>
            </a:r>
          </a:p>
          <a:p>
            <a:pPr algn="ctr" eaLnBrk="1" hangingPunct="1"/>
            <a:endParaRPr lang="ru-RU" altLang="en-US" sz="2400">
              <a:latin typeface="Constantia" panose="02030602050306030303" pitchFamily="18" charset="0"/>
            </a:endParaRPr>
          </a:p>
        </p:txBody>
      </p:sp>
      <p:pic>
        <p:nvPicPr>
          <p:cNvPr id="7171" name="Picture 11" descr="C:\Users\user\Desktop\1_ozoWrnzcAciyiksOIPc5Dw.jpeg">
            <a:extLst>
              <a:ext uri="{FF2B5EF4-FFF2-40B4-BE49-F238E27FC236}">
                <a16:creationId xmlns:a16="http://schemas.microsoft.com/office/drawing/2014/main" id="{7BB6EDC2-2CAB-41E4-B70A-BC551B29C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3325"/>
            <a:ext cx="91440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Рисунок 3" descr="C:\Users\user\Desktop\page_29.jpg">
            <a:extLst>
              <a:ext uri="{FF2B5EF4-FFF2-40B4-BE49-F238E27FC236}">
                <a16:creationId xmlns:a16="http://schemas.microsoft.com/office/drawing/2014/main" id="{0A9D081D-6DEC-4704-82F8-91198DB7E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96975"/>
            <a:ext cx="39608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1" descr="C:\Users\user\Desktop\page_30.jpg">
            <a:extLst>
              <a:ext uri="{FF2B5EF4-FFF2-40B4-BE49-F238E27FC236}">
                <a16:creationId xmlns:a16="http://schemas.microsoft.com/office/drawing/2014/main" id="{61FBDA50-F1B2-4651-BF87-FAA0EBC4A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63" y="836613"/>
            <a:ext cx="3673475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Прямоугольник 2">
            <a:extLst>
              <a:ext uri="{FF2B5EF4-FFF2-40B4-BE49-F238E27FC236}">
                <a16:creationId xmlns:a16="http://schemas.microsoft.com/office/drawing/2014/main" id="{397E4FB6-DD60-41B9-8F38-277FF001A8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3429000"/>
            <a:ext cx="7993063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2200">
                <a:latin typeface="Constantia" panose="02030602050306030303" pitchFamily="18" charset="0"/>
              </a:rPr>
              <a:t>Для многих студентов Борис Семёнович стал </a:t>
            </a:r>
            <a:r>
              <a:rPr lang="ru-RU" altLang="en-US" sz="2200" b="1">
                <a:latin typeface="Constantia" panose="02030602050306030303" pitchFamily="18" charset="0"/>
              </a:rPr>
              <a:t>Учителем</a:t>
            </a:r>
            <a:r>
              <a:rPr lang="ru-RU" altLang="en-US" sz="2200">
                <a:latin typeface="Constantia" panose="02030602050306030303" pitchFamily="18" charset="0"/>
              </a:rPr>
              <a:t> с большой буквы. Придерживаясь идеологии – патриотизм и верность своей профессии (более 56 лет), он передавал учащимся свой бесценный опыт - учил спасать людей.</a:t>
            </a:r>
          </a:p>
        </p:txBody>
      </p:sp>
      <p:pic>
        <p:nvPicPr>
          <p:cNvPr id="8196" name="Picture 11" descr="C:\Users\user\Desktop\1_ozoWrnzcAciyiksOIPc5Dw.jpeg">
            <a:extLst>
              <a:ext uri="{FF2B5EF4-FFF2-40B4-BE49-F238E27FC236}">
                <a16:creationId xmlns:a16="http://schemas.microsoft.com/office/drawing/2014/main" id="{CF102058-6D61-4C0C-9BAE-216E7C83B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3325"/>
            <a:ext cx="91440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>
            <a:extLst>
              <a:ext uri="{FF2B5EF4-FFF2-40B4-BE49-F238E27FC236}">
                <a16:creationId xmlns:a16="http://schemas.microsoft.com/office/drawing/2014/main" id="{7D85BA14-B1E1-4F5C-9C54-F57AC97F30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3763" y="1125538"/>
            <a:ext cx="7391400" cy="369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400" b="1">
                <a:latin typeface="Constantia" panose="02030602050306030303" pitchFamily="18" charset="0"/>
              </a:rPr>
              <a:t>Основные направления научной деятельности </a:t>
            </a:r>
          </a:p>
          <a:p>
            <a:pPr eaLnBrk="1" hangingPunct="1"/>
            <a:r>
              <a:rPr lang="ru-RU" altLang="en-US" sz="2400" b="1">
                <a:latin typeface="Constantia" panose="02030602050306030303" pitchFamily="18" charset="0"/>
              </a:rPr>
              <a:t>Добрякова Б.С.</a:t>
            </a:r>
            <a:r>
              <a:rPr lang="ru-RU" altLang="en-US" sz="2400">
                <a:latin typeface="Constantia" panose="02030602050306030303" pitchFamily="18" charset="0"/>
              </a:rPr>
              <a:t> :</a:t>
            </a:r>
          </a:p>
          <a:p>
            <a:pPr eaLnBrk="1" hangingPunct="1"/>
            <a:r>
              <a:rPr lang="ru-RU" altLang="en-US" sz="2400">
                <a:latin typeface="Constantia" panose="02030602050306030303" pitchFamily="18" charset="0"/>
              </a:rPr>
              <a:t>-Органосохраняющие операции </a:t>
            </a:r>
          </a:p>
          <a:p>
            <a:pPr eaLnBrk="1" hangingPunct="1"/>
            <a:r>
              <a:rPr lang="ru-RU" altLang="en-US" sz="2400">
                <a:latin typeface="Constantia" panose="02030602050306030303" pitchFamily="18" charset="0"/>
              </a:rPr>
              <a:t>на поджелудочной железе;</a:t>
            </a:r>
          </a:p>
          <a:p>
            <a:pPr eaLnBrk="1" hangingPunct="1"/>
            <a:r>
              <a:rPr lang="ru-RU" altLang="en-US" sz="2400">
                <a:latin typeface="Constantia" panose="02030602050306030303" pitchFamily="18" charset="0"/>
              </a:rPr>
              <a:t>-Реконструктивные операции </a:t>
            </a:r>
          </a:p>
          <a:p>
            <a:pPr eaLnBrk="1" hangingPunct="1"/>
            <a:r>
              <a:rPr lang="ru-RU" altLang="en-US" sz="2400">
                <a:latin typeface="Constantia" panose="02030602050306030303" pitchFamily="18" charset="0"/>
              </a:rPr>
              <a:t>при болезнях оперированного желудка;</a:t>
            </a:r>
          </a:p>
          <a:p>
            <a:pPr eaLnBrk="1" hangingPunct="1"/>
            <a:r>
              <a:rPr lang="ru-RU" altLang="en-US" sz="2400">
                <a:latin typeface="Constantia" panose="02030602050306030303" pitchFamily="18" charset="0"/>
              </a:rPr>
              <a:t>-Операции на желчных путях;</a:t>
            </a:r>
          </a:p>
          <a:p>
            <a:pPr eaLnBrk="1" hangingPunct="1"/>
            <a:r>
              <a:rPr lang="ru-RU" altLang="en-US" sz="2400">
                <a:latin typeface="Constantia" panose="02030602050306030303" pitchFamily="18" charset="0"/>
              </a:rPr>
              <a:t>-Пластическая и эстетическая хирургия </a:t>
            </a:r>
          </a:p>
          <a:p>
            <a:pPr eaLnBrk="1" hangingPunct="1"/>
            <a:r>
              <a:rPr lang="ru-RU" altLang="en-US" sz="2400">
                <a:latin typeface="Constantia" panose="02030602050306030303" pitchFamily="18" charset="0"/>
              </a:rPr>
              <a:t>различных частей тела.</a:t>
            </a:r>
          </a:p>
          <a:p>
            <a:pPr eaLnBrk="1" hangingPunct="1"/>
            <a:r>
              <a:rPr lang="ru-RU" altLang="en-US">
                <a:latin typeface="Constantia" panose="02030602050306030303" pitchFamily="18" charset="0"/>
              </a:rPr>
              <a:t>  </a:t>
            </a:r>
          </a:p>
        </p:txBody>
      </p:sp>
      <p:pic>
        <p:nvPicPr>
          <p:cNvPr id="9219" name="Picture 11" descr="C:\Users\user\Desktop\1_ozoWrnzcAciyiksOIPc5Dw.jpeg">
            <a:extLst>
              <a:ext uri="{FF2B5EF4-FFF2-40B4-BE49-F238E27FC236}">
                <a16:creationId xmlns:a16="http://schemas.microsoft.com/office/drawing/2014/main" id="{D24E80B3-BFA1-4DFC-9C85-20738F7D2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3325"/>
            <a:ext cx="91440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1" descr="C:\Users\user\Desktop\1_ozoWrnzcAciyiksOIPc5Dw.jpeg">
            <a:extLst>
              <a:ext uri="{FF2B5EF4-FFF2-40B4-BE49-F238E27FC236}">
                <a16:creationId xmlns:a16="http://schemas.microsoft.com/office/drawing/2014/main" id="{DDD9AEBB-D91C-4831-930D-15497F4F8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3325"/>
            <a:ext cx="91440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FB3B64A-EFDA-48EE-A6F6-975AC18D95EB}"/>
              </a:ext>
            </a:extLst>
          </p:cNvPr>
          <p:cNvSpPr/>
          <p:nvPr/>
        </p:nvSpPr>
        <p:spPr>
          <a:xfrm>
            <a:off x="3276600" y="836613"/>
            <a:ext cx="5688013" cy="39703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dirty="0">
                <a:latin typeface="+mn-lt"/>
                <a:cs typeface="Arial" charset="0"/>
              </a:rPr>
              <a:t>Добряков Борис Семёнович - д.м.н., профессор, врач высшей категории, отличник здравоохранения, отличник Высшей школы, лауреат премии, «За верность профессии» (2009г.), Награжден почетной грамотой губернатора НСО, грамотой Минздрава НСО, почетным знаком «Нашему учителю» от Ассоциации врачей НСО. </a:t>
            </a:r>
          </a:p>
          <a:p>
            <a:pPr algn="ctr">
              <a:defRPr/>
            </a:pPr>
            <a:r>
              <a:rPr lang="ru-RU" dirty="0">
                <a:latin typeface="+mn-lt"/>
                <a:cs typeface="Arial" charset="0"/>
              </a:rPr>
              <a:t>Являлся автором более 285 научных работ, </a:t>
            </a:r>
          </a:p>
          <a:p>
            <a:pPr algn="ctr">
              <a:defRPr/>
            </a:pPr>
            <a:r>
              <a:rPr lang="ru-RU" dirty="0">
                <a:latin typeface="+mn-lt"/>
                <a:cs typeface="Arial" charset="0"/>
              </a:rPr>
              <a:t>ряда изобретений, создатель и исполнитель оригинальных реконструктивных и эстетических операций у пациентов с различными косметическими дефектами лица и тела. Поливалентный хирург. Один из основателей эстетической хирургии в городе Новосибирск.  </a:t>
            </a:r>
          </a:p>
        </p:txBody>
      </p:sp>
      <p:pic>
        <p:nvPicPr>
          <p:cNvPr id="5" name="Рисунок 4" descr="C:\Users\user\Desktop\107861.jpg">
            <a:extLst>
              <a:ext uri="{FF2B5EF4-FFF2-40B4-BE49-F238E27FC236}">
                <a16:creationId xmlns:a16="http://schemas.microsoft.com/office/drawing/2014/main" id="{F59F186F-35DE-4C7B-9B8D-1F0C31FB2ACD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96752"/>
            <a:ext cx="3240360" cy="3312368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>
            <a:extLst>
              <a:ext uri="{FF2B5EF4-FFF2-40B4-BE49-F238E27FC236}">
                <a16:creationId xmlns:a16="http://schemas.microsoft.com/office/drawing/2014/main" id="{4CFA687A-2AEF-405E-8043-8665A5FF4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908050"/>
            <a:ext cx="6743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/>
              <a:t>Издания из фонда библиотеки НГМУ</a:t>
            </a: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A31FCB86-954E-483D-AF92-E7C5BC88D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1885950"/>
            <a:ext cx="6832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en-US" sz="1400">
                <a:cs typeface="Times New Roman" panose="02020603050405020304" pitchFamily="18" charset="0"/>
              </a:rPr>
              <a:t>Добряков, Б. С. Некоторые аспекты болезней оперированного желудка [Текст] :</a:t>
            </a:r>
          </a:p>
          <a:p>
            <a:r>
              <a:rPr lang="ru-RU" altLang="en-US" sz="1400">
                <a:cs typeface="Times New Roman" panose="02020603050405020304" pitchFamily="18" charset="0"/>
              </a:rPr>
              <a:t> дис. ... канд. мед. наук / Б. С. Добряков. - Новосибирск : [б. и.], 1973. - 327 с. </a:t>
            </a:r>
            <a:endParaRPr lang="ru-RU" altLang="en-US" sz="2000"/>
          </a:p>
        </p:txBody>
      </p:sp>
      <p:pic>
        <p:nvPicPr>
          <p:cNvPr id="11268" name="Picture 11" descr="C:\Users\user\Desktop\1_ozoWrnzcAciyiksOIPc5Dw.jpeg">
            <a:extLst>
              <a:ext uri="{FF2B5EF4-FFF2-40B4-BE49-F238E27FC236}">
                <a16:creationId xmlns:a16="http://schemas.microsoft.com/office/drawing/2014/main" id="{FA7FAE45-4A32-4BB0-8FDF-5F6853B4C2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3325"/>
            <a:ext cx="91440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Rectangle 3">
            <a:extLst>
              <a:ext uri="{FF2B5EF4-FFF2-40B4-BE49-F238E27FC236}">
                <a16:creationId xmlns:a16="http://schemas.microsoft.com/office/drawing/2014/main" id="{33F4860A-E6C7-4636-9098-DC8069584B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3644900"/>
            <a:ext cx="6738937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en-US" sz="1400">
                <a:cs typeface="Times New Roman" panose="02020603050405020304" pitchFamily="18" charset="0"/>
              </a:rPr>
              <a:t>Добряков, Б. С. Электрокардиографическое исследование белков сыворотки </a:t>
            </a:r>
          </a:p>
          <a:p>
            <a:r>
              <a:rPr lang="ru-RU" altLang="en-US" sz="1400">
                <a:cs typeface="Times New Roman" panose="02020603050405020304" pitchFamily="18" charset="0"/>
              </a:rPr>
              <a:t>крови до и после митральной комиссуротомии [Текст] : дис. ... канд. мед. наук.</a:t>
            </a:r>
          </a:p>
          <a:p>
            <a:r>
              <a:rPr lang="ru-RU" altLang="en-US" sz="1400">
                <a:cs typeface="Times New Roman" panose="02020603050405020304" pitchFamily="18" charset="0"/>
              </a:rPr>
              <a:t> Т.1.Т.2. Прил. / Б. С. Добряков. - Новосибирск : [б. и.], 1962. - 215 с. </a:t>
            </a:r>
            <a:endParaRPr lang="ru-RU" altLang="en-US" sz="2000"/>
          </a:p>
        </p:txBody>
      </p:sp>
      <p:pic>
        <p:nvPicPr>
          <p:cNvPr id="11270" name="Picture 5" descr="http://ngmu.ru/upload/publication/9497.jpg">
            <a:extLst>
              <a:ext uri="{FF2B5EF4-FFF2-40B4-BE49-F238E27FC236}">
                <a16:creationId xmlns:a16="http://schemas.microsoft.com/office/drawing/2014/main" id="{4B835413-F1EF-4199-AA5B-433F591A0C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96975"/>
            <a:ext cx="143986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 descr="http://ngmu.ru/upload/publication/9465.jpg">
            <a:extLst>
              <a:ext uri="{FF2B5EF4-FFF2-40B4-BE49-F238E27FC236}">
                <a16:creationId xmlns:a16="http://schemas.microsoft.com/office/drawing/2014/main" id="{05DE4391-682F-431A-86BE-BB90F36B8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2827338"/>
            <a:ext cx="1512888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1" descr="C:\Users\user\Desktop\1_ozoWrnzcAciyiksOIPc5Dw.jpeg">
            <a:extLst>
              <a:ext uri="{FF2B5EF4-FFF2-40B4-BE49-F238E27FC236}">
                <a16:creationId xmlns:a16="http://schemas.microsoft.com/office/drawing/2014/main" id="{96584256-96D3-4281-89CD-BFBDF0098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3325"/>
            <a:ext cx="91440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C:\Users\user\Desktop\1.jpg">
            <a:extLst>
              <a:ext uri="{FF2B5EF4-FFF2-40B4-BE49-F238E27FC236}">
                <a16:creationId xmlns:a16="http://schemas.microsoft.com/office/drawing/2014/main" id="{1DD50FF3-34D5-4F67-AC08-6ABB75A33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81075"/>
            <a:ext cx="1755775" cy="251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C:\Users\user\Desktop\2.jpg">
            <a:extLst>
              <a:ext uri="{FF2B5EF4-FFF2-40B4-BE49-F238E27FC236}">
                <a16:creationId xmlns:a16="http://schemas.microsoft.com/office/drawing/2014/main" id="{43D35B89-04D4-4BD0-9AF8-323BE2A928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349500"/>
            <a:ext cx="1754188" cy="249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 descr="C:\Users\user\Desktop\3.jpg">
            <a:extLst>
              <a:ext uri="{FF2B5EF4-FFF2-40B4-BE49-F238E27FC236}">
                <a16:creationId xmlns:a16="http://schemas.microsoft.com/office/drawing/2014/main" id="{0FA49989-85C9-451E-9D11-F88264264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4005263"/>
            <a:ext cx="1727200" cy="239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Прямоугольник 5">
            <a:extLst>
              <a:ext uri="{FF2B5EF4-FFF2-40B4-BE49-F238E27FC236}">
                <a16:creationId xmlns:a16="http://schemas.microsoft.com/office/drawing/2014/main" id="{12E17349-E07E-4FA4-87DE-04FD1E9DF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1989138"/>
            <a:ext cx="45720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b="1"/>
              <a:t>Сосудистый шов</a:t>
            </a:r>
            <a:r>
              <a:rPr lang="ru-RU" altLang="en-US"/>
              <a:t> : учебно-методическое пособие / И. Ю. Бравве [и др.] ; Новосиб.гос.мед.ун-т. - Новосибирск : Сибмедиздат НГМУ, 2011. - 20 с. </a:t>
            </a:r>
            <a:br>
              <a:rPr lang="ru-RU" altLang="en-US"/>
            </a:br>
            <a:endParaRPr lang="ru-RU" altLang="en-US"/>
          </a:p>
        </p:txBody>
      </p:sp>
      <p:sp>
        <p:nvSpPr>
          <p:cNvPr id="12295" name="TextBox 6">
            <a:extLst>
              <a:ext uri="{FF2B5EF4-FFF2-40B4-BE49-F238E27FC236}">
                <a16:creationId xmlns:a16="http://schemas.microsoft.com/office/drawing/2014/main" id="{320D3C6B-9137-4ECD-A28D-A926B8D880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692150"/>
            <a:ext cx="6743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/>
              <a:t>Издания из фонда библиотеки НГМУ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1" descr="C:\Users\user\Desktop\1_ozoWrnzcAciyiksOIPc5Dw.jpeg">
            <a:extLst>
              <a:ext uri="{FF2B5EF4-FFF2-40B4-BE49-F238E27FC236}">
                <a16:creationId xmlns:a16="http://schemas.microsoft.com/office/drawing/2014/main" id="{1E20EB83-7893-4D00-8156-DF5D964FA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3325"/>
            <a:ext cx="91440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2" descr="C:\Users\user\Desktop\11.jpg">
            <a:extLst>
              <a:ext uri="{FF2B5EF4-FFF2-40B4-BE49-F238E27FC236}">
                <a16:creationId xmlns:a16="http://schemas.microsoft.com/office/drawing/2014/main" id="{8E74F8F7-128C-4CF1-9848-B4DF80AA7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25538"/>
            <a:ext cx="1824037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3" descr="C:\Users\user\Desktop\12.jpg">
            <a:extLst>
              <a:ext uri="{FF2B5EF4-FFF2-40B4-BE49-F238E27FC236}">
                <a16:creationId xmlns:a16="http://schemas.microsoft.com/office/drawing/2014/main" id="{7B902F3B-F61B-4987-8189-E9071647A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781300"/>
            <a:ext cx="1681163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 descr="C:\Users\user\Desktop\13.jpg">
            <a:extLst>
              <a:ext uri="{FF2B5EF4-FFF2-40B4-BE49-F238E27FC236}">
                <a16:creationId xmlns:a16="http://schemas.microsoft.com/office/drawing/2014/main" id="{9432121B-DD94-44CE-ACC2-00D40C004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149725"/>
            <a:ext cx="1746250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Прямоугольник 4">
            <a:extLst>
              <a:ext uri="{FF2B5EF4-FFF2-40B4-BE49-F238E27FC236}">
                <a16:creationId xmlns:a16="http://schemas.microsoft.com/office/drawing/2014/main" id="{25CD1D2F-5A17-488A-B38B-B66AC0D18B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75" y="2349500"/>
            <a:ext cx="52578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b="1"/>
              <a:t>Паховая грыжа, современные</a:t>
            </a:r>
            <a:r>
              <a:rPr lang="ru-RU" altLang="en-US"/>
              <a:t> технологии хирургического лечения : учебно-методическое пособие / В. В. Шестаков [и др.] ; Новосиб.гос.мед.ун-т. - Новосибирск : Сибмедиздат НГМУ, 2007. - 28 с.</a:t>
            </a:r>
          </a:p>
        </p:txBody>
      </p:sp>
      <p:sp>
        <p:nvSpPr>
          <p:cNvPr id="13319" name="Прямоугольник 6">
            <a:extLst>
              <a:ext uri="{FF2B5EF4-FFF2-40B4-BE49-F238E27FC236}">
                <a16:creationId xmlns:a16="http://schemas.microsoft.com/office/drawing/2014/main" id="{015311B8-7610-455C-A3C1-ACACB965E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0300" y="836613"/>
            <a:ext cx="6743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/>
              <a:t>Издания из фонда библиотеки НГМУ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Desktop\111.jpg">
            <a:extLst>
              <a:ext uri="{FF2B5EF4-FFF2-40B4-BE49-F238E27FC236}">
                <a16:creationId xmlns:a16="http://schemas.microsoft.com/office/drawing/2014/main" id="{D251F733-38AE-4BF8-B094-F1E96EFF5E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860800"/>
            <a:ext cx="2071688" cy="270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 descr="C:\Users\user\Desktop\1.jpg">
            <a:extLst>
              <a:ext uri="{FF2B5EF4-FFF2-40B4-BE49-F238E27FC236}">
                <a16:creationId xmlns:a16="http://schemas.microsoft.com/office/drawing/2014/main" id="{3CC8CB2E-1C2C-43C3-8AF6-36DF5F8C27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349500"/>
            <a:ext cx="1984375" cy="266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 descr="C:\Users\user\Desktop\2.jpg">
            <a:extLst>
              <a:ext uri="{FF2B5EF4-FFF2-40B4-BE49-F238E27FC236}">
                <a16:creationId xmlns:a16="http://schemas.microsoft.com/office/drawing/2014/main" id="{EF14C562-A5FC-4D87-AE77-497033472C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341438"/>
            <a:ext cx="2009775" cy="26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Прямоугольник 6">
            <a:extLst>
              <a:ext uri="{FF2B5EF4-FFF2-40B4-BE49-F238E27FC236}">
                <a16:creationId xmlns:a16="http://schemas.microsoft.com/office/drawing/2014/main" id="{6838DA3B-4D32-4E12-A9AD-82D64F479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0300" y="836613"/>
            <a:ext cx="6743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/>
              <a:t>Издания из фонда библиотеки НГМУ</a:t>
            </a:r>
          </a:p>
        </p:txBody>
      </p:sp>
      <p:sp>
        <p:nvSpPr>
          <p:cNvPr id="14342" name="Прямоугольник 7">
            <a:extLst>
              <a:ext uri="{FF2B5EF4-FFF2-40B4-BE49-F238E27FC236}">
                <a16:creationId xmlns:a16="http://schemas.microsoft.com/office/drawing/2014/main" id="{A28CC52C-4C4E-43B4-B96F-75624B1AC1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1557338"/>
            <a:ext cx="5040312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1400"/>
              <a:t>ВЫБОР ИМПЛАНТАТОВ ДЛЯ УВЕЛИЧИВАЮЩЕЙ МАММОПЛАСТИКИ</a:t>
            </a:r>
            <a:br>
              <a:rPr lang="ru-RU" altLang="en-US" sz="1400"/>
            </a:br>
            <a:r>
              <a:rPr lang="ru-RU" altLang="en-US" sz="1400"/>
              <a:t>Добрякова О.Б., Аршакян В.А., Добряков Б.С., Гулев В.С.//</a:t>
            </a:r>
            <a:br>
              <a:rPr lang="ru-RU" altLang="en-US" sz="1400"/>
            </a:br>
            <a:r>
              <a:rPr lang="ru-RU" altLang="en-US" sz="1400"/>
              <a:t>Анналы пластической, реконструктивной и эстетической хирургии. 2012. № 3. С. 70-75.</a:t>
            </a:r>
          </a:p>
        </p:txBody>
      </p:sp>
      <p:sp>
        <p:nvSpPr>
          <p:cNvPr id="14343" name="Прямоугольник 8">
            <a:extLst>
              <a:ext uri="{FF2B5EF4-FFF2-40B4-BE49-F238E27FC236}">
                <a16:creationId xmlns:a16="http://schemas.microsoft.com/office/drawing/2014/main" id="{61DE86EF-B32E-473B-AB9C-B48406C398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4663" y="3141663"/>
            <a:ext cx="4859337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1400"/>
              <a:t>РЕКОНСТРУКЦИЯ МОЛОЧНОЙ ЖЕЛЕЗЫ С ИСПОЛЬЗОВАНИЕМ ЭКСПАНДЕРОВ. СОБСТВЕННЫЙ ОПЫТ Добрякова О.Б., Добряков Б.С., Аршакян В.А., Гулев В.С.//</a:t>
            </a:r>
            <a:br>
              <a:rPr lang="ru-RU" altLang="en-US" sz="1400"/>
            </a:br>
            <a:r>
              <a:rPr lang="ru-RU" altLang="en-US" sz="1400"/>
              <a:t>Анналы пластической, реконструктивной и эстетической хирургии. 2012. № 4. С. 36-44.</a:t>
            </a:r>
          </a:p>
        </p:txBody>
      </p:sp>
      <p:sp>
        <p:nvSpPr>
          <p:cNvPr id="14344" name="Прямоугольник 9">
            <a:extLst>
              <a:ext uri="{FF2B5EF4-FFF2-40B4-BE49-F238E27FC236}">
                <a16:creationId xmlns:a16="http://schemas.microsoft.com/office/drawing/2014/main" id="{DC59AA42-1115-4141-87AB-CC1F5143EC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0200" y="4868863"/>
            <a:ext cx="482441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1400"/>
              <a:t>РАННЯЯ ДИАГНОСТИКА ФИБРОЗНОЙ КАПСУЛЯРНОЙ КОНТРАКТУРЫ И ПРЕДОТВРАЩЕНИЕ ЕЕ ПРОГРЕССИРОВАНИЯ</a:t>
            </a:r>
            <a:br>
              <a:rPr lang="ru-RU" altLang="en-US" sz="1400"/>
            </a:br>
            <a:r>
              <a:rPr lang="ru-RU" altLang="en-US" sz="1400"/>
              <a:t>Добрякова О.Б., Добряков Б.С., Кузнецова Н.В.//</a:t>
            </a:r>
            <a:br>
              <a:rPr lang="ru-RU" altLang="en-US" sz="1400"/>
            </a:br>
            <a:r>
              <a:rPr lang="ru-RU" altLang="en-US" sz="1400"/>
              <a:t>Анналы пластической, реконструктивной и эстетической хирургии. 2016. № 4. С. 27-31.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 descr="https://vladimed.ru/images/articles/3op.jpg">
            <a:extLst>
              <a:ext uri="{FF2B5EF4-FFF2-40B4-BE49-F238E27FC236}">
                <a16:creationId xmlns:a16="http://schemas.microsoft.com/office/drawing/2014/main" id="{2940403E-27FA-4419-B74C-2BB0C6694E6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5363" name="AutoShape 4" descr="https://vladimed.ru/images/articles/3op.jpg">
            <a:extLst>
              <a:ext uri="{FF2B5EF4-FFF2-40B4-BE49-F238E27FC236}">
                <a16:creationId xmlns:a16="http://schemas.microsoft.com/office/drawing/2014/main" id="{B48011BC-7F67-4680-829C-3F3B82E6DAE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5364" name="Picture 5" descr="C:\Users\user\Desktop\3op.jpg">
            <a:extLst>
              <a:ext uri="{FF2B5EF4-FFF2-40B4-BE49-F238E27FC236}">
                <a16:creationId xmlns:a16="http://schemas.microsoft.com/office/drawing/2014/main" id="{4E642C08-3D2B-46D3-88D4-B4675996C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412875"/>
            <a:ext cx="2713037" cy="400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Прямоугольник 6">
            <a:extLst>
              <a:ext uri="{FF2B5EF4-FFF2-40B4-BE49-F238E27FC236}">
                <a16:creationId xmlns:a16="http://schemas.microsoft.com/office/drawing/2014/main" id="{CBFD4DDF-F910-4E82-BB7D-A9F7DFB983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1412875"/>
            <a:ext cx="4572000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1200"/>
              <a:t>Кузнецов А.В., Белогородцев С.Н., Добряков Б.С., Алексеев Б.В., Шестаков В.В., Бородач А.В.</a:t>
            </a:r>
            <a:br>
              <a:rPr lang="ru-RU" altLang="en-US" sz="1200"/>
            </a:br>
            <a:r>
              <a:rPr lang="ru-RU" altLang="en-US" sz="1200"/>
              <a:t>Лабораторное обоснование имплантационного способа антибиотикопрофилактики в герниологии // Медицина и образование в Сибири №6-2011</a:t>
            </a:r>
          </a:p>
          <a:p>
            <a:pPr eaLnBrk="1" hangingPunct="1"/>
            <a:endParaRPr lang="ru-RU" altLang="en-US" sz="1200"/>
          </a:p>
          <a:p>
            <a:pPr eaLnBrk="1" hangingPunct="1"/>
            <a:r>
              <a:rPr lang="ru-RU" altLang="en-US" sz="1200"/>
              <a:t>Кузнецов А.В., Добряков Б.С., Шестаков В.В., Смарж Т.М.ПРОТЕКАНИЕ РАННЕГО ПОСЛЕОПЕРАЦИОННОГО</a:t>
            </a:r>
          </a:p>
          <a:p>
            <a:pPr eaLnBrk="1" hangingPunct="1"/>
            <a:r>
              <a:rPr lang="ru-RU" altLang="en-US" sz="1200"/>
              <a:t> ПЕРИОДА В ГЕРНИОЛОГИИ ПРИ РАЗНЫХ СПОСОБАХ АНТИБИОТИКОПРОФИЛАКТИКИ // Медицина и</a:t>
            </a:r>
          </a:p>
          <a:p>
            <a:pPr eaLnBrk="1" hangingPunct="1"/>
            <a:r>
              <a:rPr lang="ru-RU" altLang="en-US" sz="1200"/>
              <a:t> образование в Сибири №2-2012</a:t>
            </a:r>
          </a:p>
          <a:p>
            <a:pPr eaLnBrk="1" hangingPunct="1"/>
            <a:endParaRPr lang="ru-RU" altLang="en-US" sz="1200"/>
          </a:p>
          <a:p>
            <a:pPr eaLnBrk="1" hangingPunct="1"/>
            <a:r>
              <a:rPr lang="ru-RU" altLang="en-US" sz="1200"/>
              <a:t>Кузнецов А.В., Смарж Т.М., Добряков Б.С., Шестаков В.В., Алексеев Б.В. ПРОГНОЗИРОВАНИЕ ПОСЛЕОПЕРАЦИОННЫХ ОСЛОЖНЕНИЙ В ГЕРНИОЛОГИИ ПО АНАЛИЗУ ВАРИАБЕЛЬНОСТИ СЕРДЕЧНОГО РИТМА // Медицина и образование в Сибири №2-2012</a:t>
            </a:r>
          </a:p>
          <a:p>
            <a:pPr eaLnBrk="1" hangingPunct="1"/>
            <a:endParaRPr lang="ru-RU" altLang="en-US" sz="1200"/>
          </a:p>
          <a:p>
            <a:pPr eaLnBrk="1" hangingPunct="1"/>
            <a:r>
              <a:rPr lang="ru-RU" altLang="en-US" sz="1200"/>
              <a:t>Кузнецов А.В., Добряков Б.С., Шестаков В.В., Смарж Т.М.</a:t>
            </a:r>
            <a:br>
              <a:rPr lang="ru-RU" altLang="en-US" sz="1200"/>
            </a:br>
            <a:r>
              <a:rPr lang="ru-RU" altLang="en-US" sz="1200"/>
              <a:t>КЛИНИЧЕСКОЕ ИЗУЧЕНИЕ РАНЕВОЙ ЭКССУДАЦИИ И ВЫБОРА СПОСОБА АНТИБИОТИКОПРОФИЛАКТИКИ В ГЕРНИОЛОГИИ // Медицина и образование в Сибири №2-2012</a:t>
            </a:r>
          </a:p>
        </p:txBody>
      </p:sp>
      <p:sp>
        <p:nvSpPr>
          <p:cNvPr id="15366" name="Прямоугольник 7">
            <a:extLst>
              <a:ext uri="{FF2B5EF4-FFF2-40B4-BE49-F238E27FC236}">
                <a16:creationId xmlns:a16="http://schemas.microsoft.com/office/drawing/2014/main" id="{10D87C7B-6A97-4B14-A530-3ED230240F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5445125"/>
            <a:ext cx="42481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en-US" sz="1200"/>
              <a:t>Смарж Т.М., Кузнецов А.В., Сорокин О.В., Добряков Б.С., Алексеев Б.В., Шестаков В.В., Федин Е.Н.,Куликов В.Ю.ОСОБЕННОСТИ ВАРИАБЕЛЬНОСТИ РИТМА СЕРДЦА У ПАЦИЕНТОВ С ДИАГНОЗОМ ОСТРЫЙ АППЕНДИЦИТ // Медицина и образование</a:t>
            </a:r>
          </a:p>
          <a:p>
            <a:r>
              <a:rPr lang="ru-RU" altLang="en-US" sz="1200"/>
              <a:t>в Сибири №6-2009</a:t>
            </a:r>
          </a:p>
        </p:txBody>
      </p:sp>
      <p:sp>
        <p:nvSpPr>
          <p:cNvPr id="15367" name="TextBox 8">
            <a:extLst>
              <a:ext uri="{FF2B5EF4-FFF2-40B4-BE49-F238E27FC236}">
                <a16:creationId xmlns:a16="http://schemas.microsoft.com/office/drawing/2014/main" id="{4076BD69-03B4-4DA6-A455-801DFA8477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4475" y="620713"/>
            <a:ext cx="3575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/>
              <a:t>Статьи в журналах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https://www.cosmopress.ru/upload/iblock/427/EM2012-04-cover.jpg">
            <a:extLst>
              <a:ext uri="{FF2B5EF4-FFF2-40B4-BE49-F238E27FC236}">
                <a16:creationId xmlns:a16="http://schemas.microsoft.com/office/drawing/2014/main" id="{A0E7FE76-4385-44F7-94C2-84BEC15BD52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pic>
        <p:nvPicPr>
          <p:cNvPr id="16387" name="Picture 3" descr="C:\Users\user\Desktop\EM2012-04-cover.jpg">
            <a:extLst>
              <a:ext uri="{FF2B5EF4-FFF2-40B4-BE49-F238E27FC236}">
                <a16:creationId xmlns:a16="http://schemas.microsoft.com/office/drawing/2014/main" id="{AA47D13B-7B8C-4379-8F63-5163A86554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989138"/>
            <a:ext cx="2339975" cy="304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Прямоугольник 4">
            <a:extLst>
              <a:ext uri="{FF2B5EF4-FFF2-40B4-BE49-F238E27FC236}">
                <a16:creationId xmlns:a16="http://schemas.microsoft.com/office/drawing/2014/main" id="{A679C03A-9693-4473-8ACF-F470C85554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6238" y="1844675"/>
            <a:ext cx="5976937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en-US" sz="1400">
                <a:solidFill>
                  <a:srgbClr val="333333"/>
                </a:solidFill>
              </a:rPr>
              <a:t>Добрякова О.Б., Добряков Б.С., Гулев В.С.Возможность лифтингов с коротким рубцом // Эстетическая медицина, том 7, №4, 2008,с.517-524.</a:t>
            </a:r>
            <a:endParaRPr lang="ru-RU" altLang="en-US" sz="1600"/>
          </a:p>
        </p:txBody>
      </p:sp>
      <p:sp>
        <p:nvSpPr>
          <p:cNvPr id="16389" name="Прямоугольник 5">
            <a:extLst>
              <a:ext uri="{FF2B5EF4-FFF2-40B4-BE49-F238E27FC236}">
                <a16:creationId xmlns:a16="http://schemas.microsoft.com/office/drawing/2014/main" id="{00D140A0-B787-4F38-B56F-157A98DB9C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3141663"/>
            <a:ext cx="59769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en-US" sz="1400">
                <a:solidFill>
                  <a:srgbClr val="333333"/>
                </a:solidFill>
              </a:rPr>
              <a:t>Добрякова О.Б., Добряков Б.С. Пластическая хирургия вчера, сегодня, завтра // Эстетическая медицина.том 7, №3, 2008, с.388-392.</a:t>
            </a:r>
            <a:endParaRPr lang="ru-RU" altLang="en-US" sz="1600"/>
          </a:p>
        </p:txBody>
      </p:sp>
      <p:sp>
        <p:nvSpPr>
          <p:cNvPr id="16390" name="Прямоугольник 6">
            <a:extLst>
              <a:ext uri="{FF2B5EF4-FFF2-40B4-BE49-F238E27FC236}">
                <a16:creationId xmlns:a16="http://schemas.microsoft.com/office/drawing/2014/main" id="{CC6EFF83-0619-4188-A5FC-17A84FE369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4508500"/>
            <a:ext cx="59055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en-US" sz="1400">
                <a:solidFill>
                  <a:srgbClr val="333333"/>
                </a:solidFill>
              </a:rPr>
              <a:t>Добрякова О.Б., Добряков Б.С.Имплантаты неизвестного производства</a:t>
            </a:r>
            <a:r>
              <a:rPr lang="en-US" altLang="en-US" sz="1400">
                <a:solidFill>
                  <a:srgbClr val="333333"/>
                </a:solidFill>
              </a:rPr>
              <a:t> </a:t>
            </a:r>
            <a:r>
              <a:rPr lang="ru-RU" altLang="en-US" sz="1400">
                <a:solidFill>
                  <a:srgbClr val="333333"/>
                </a:solidFill>
              </a:rPr>
              <a:t>и некоторые альтернативные способы эстетического увеличения груди // Эстетическая медицина ,2007, том 6,№2,с.169-177.</a:t>
            </a:r>
            <a:endParaRPr lang="ru-RU" altLang="en-US" sz="1600"/>
          </a:p>
        </p:txBody>
      </p:sp>
      <p:sp>
        <p:nvSpPr>
          <p:cNvPr id="16391" name="Прямоугольник 7">
            <a:extLst>
              <a:ext uri="{FF2B5EF4-FFF2-40B4-BE49-F238E27FC236}">
                <a16:creationId xmlns:a16="http://schemas.microsoft.com/office/drawing/2014/main" id="{8CC229AA-3ADA-4289-8DF0-DD227914AD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775" y="765175"/>
            <a:ext cx="35750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/>
              <a:t>Статьи в журналах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www.pressa-rf.ru/upload/pressarf/edition_photo/2105516158/10033.jpg">
            <a:extLst>
              <a:ext uri="{FF2B5EF4-FFF2-40B4-BE49-F238E27FC236}">
                <a16:creationId xmlns:a16="http://schemas.microsoft.com/office/drawing/2014/main" id="{ADDC402C-A768-43EE-92DA-9AFC9FDD5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68413"/>
            <a:ext cx="2201862" cy="306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Прямоугольник 3">
            <a:extLst>
              <a:ext uri="{FF2B5EF4-FFF2-40B4-BE49-F238E27FC236}">
                <a16:creationId xmlns:a16="http://schemas.microsoft.com/office/drawing/2014/main" id="{76BA66CE-60F0-4F35-9FFD-6B48E69E9A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775" y="692150"/>
            <a:ext cx="35750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/>
              <a:t>Статьи в журналах</a:t>
            </a:r>
          </a:p>
        </p:txBody>
      </p:sp>
      <p:sp>
        <p:nvSpPr>
          <p:cNvPr id="17412" name="Прямоугольник 4">
            <a:extLst>
              <a:ext uri="{FF2B5EF4-FFF2-40B4-BE49-F238E27FC236}">
                <a16:creationId xmlns:a16="http://schemas.microsoft.com/office/drawing/2014/main" id="{DDD026D3-29F0-4A1E-A325-D9A124B743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0338" y="1989138"/>
            <a:ext cx="54006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1400"/>
              <a:t>Морфофункциональные особенности внепеченочных желчных путей / Б. С. Добряков [и др.] // Сибирское медицинское обозрение : ежеквартальный медицинский журнал. - 2010. - N 4. - С. 21-26.</a:t>
            </a:r>
          </a:p>
        </p:txBody>
      </p:sp>
      <p:pic>
        <p:nvPicPr>
          <p:cNvPr id="17413" name="Picture 2" descr="C:\Users\user\Desktop\222.jpg">
            <a:extLst>
              <a:ext uri="{FF2B5EF4-FFF2-40B4-BE49-F238E27FC236}">
                <a16:creationId xmlns:a16="http://schemas.microsoft.com/office/drawing/2014/main" id="{98CAD756-21EC-40C0-880F-1A18A1E05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500438"/>
            <a:ext cx="2138363" cy="297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Прямоугольник 6">
            <a:extLst>
              <a:ext uri="{FF2B5EF4-FFF2-40B4-BE49-F238E27FC236}">
                <a16:creationId xmlns:a16="http://schemas.microsoft.com/office/drawing/2014/main" id="{604900BD-77A5-4682-9EE4-FCC671C643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275" y="4724400"/>
            <a:ext cx="4572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1400"/>
              <a:t>Причины гипербилирубинемии при остром калькулезном холецистите / А. В. Бородач [и др.] // Анналы хирург.гепатологии. - 2011. - №1. - С. 63-65.</a:t>
            </a:r>
            <a:br>
              <a:rPr lang="ru-RU" altLang="en-US"/>
            </a:br>
            <a:endParaRPr lang="ru-RU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er\Desktop\25192.gif">
            <a:extLst>
              <a:ext uri="{FF2B5EF4-FFF2-40B4-BE49-F238E27FC236}">
                <a16:creationId xmlns:a16="http://schemas.microsoft.com/office/drawing/2014/main" id="{1F107E1D-E96B-4485-A9C0-0E70EE835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916113"/>
            <a:ext cx="2735262" cy="420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67E01F33-B757-4E49-9018-AB6077568009}"/>
              </a:ext>
            </a:extLst>
          </p:cNvPr>
          <p:cNvSpPr/>
          <p:nvPr/>
        </p:nvSpPr>
        <p:spPr>
          <a:xfrm>
            <a:off x="1403350" y="5229225"/>
            <a:ext cx="936625" cy="409575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9BE5FF"/>
              </a:solidFill>
            </a:endParaRPr>
          </a:p>
        </p:txBody>
      </p:sp>
      <p:sp>
        <p:nvSpPr>
          <p:cNvPr id="18436" name="Прямоугольник 5">
            <a:extLst>
              <a:ext uri="{FF2B5EF4-FFF2-40B4-BE49-F238E27FC236}">
                <a16:creationId xmlns:a16="http://schemas.microsoft.com/office/drawing/2014/main" id="{EC5FFAB6-90B0-409F-A35C-19334063E2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3429000"/>
            <a:ext cx="5507038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1400"/>
              <a:t>Смарж Т.М., Кузнецов А.В., Сорокин О.В., Добряков Б.С., Алексеев Б.В., Шестаков В.В., Федин Е.Н. Возможности оценки нейрофизиологических показателей в дифференциальной диагностике хирургических заболевания брюшной полости на примере острого аппендицита // Сибирский педагогический журнал .-№8.-2010. -С 349-356</a:t>
            </a:r>
          </a:p>
        </p:txBody>
      </p:sp>
      <p:sp>
        <p:nvSpPr>
          <p:cNvPr id="18437" name="Прямоугольник 6">
            <a:extLst>
              <a:ext uri="{FF2B5EF4-FFF2-40B4-BE49-F238E27FC236}">
                <a16:creationId xmlns:a16="http://schemas.microsoft.com/office/drawing/2014/main" id="{8EC17E8C-9795-43BB-B928-B8CCA8DA4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775" y="692150"/>
            <a:ext cx="3575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/>
              <a:t>Статьи в журналах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er\Desktop\V-nsu.jpg">
            <a:extLst>
              <a:ext uri="{FF2B5EF4-FFF2-40B4-BE49-F238E27FC236}">
                <a16:creationId xmlns:a16="http://schemas.microsoft.com/office/drawing/2014/main" id="{8AA21B1B-25C7-4219-A491-179C685CC0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44675"/>
            <a:ext cx="2952750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Прямоугольник 3">
            <a:extLst>
              <a:ext uri="{FF2B5EF4-FFF2-40B4-BE49-F238E27FC236}">
                <a16:creationId xmlns:a16="http://schemas.microsoft.com/office/drawing/2014/main" id="{79A416B3-48FA-4AA3-B915-0CA48DEA3E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775" y="620713"/>
            <a:ext cx="3575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/>
              <a:t>Статьи в журналах</a:t>
            </a:r>
          </a:p>
        </p:txBody>
      </p:sp>
      <p:sp>
        <p:nvSpPr>
          <p:cNvPr id="19460" name="Прямоугольник 4">
            <a:extLst>
              <a:ext uri="{FF2B5EF4-FFF2-40B4-BE49-F238E27FC236}">
                <a16:creationId xmlns:a16="http://schemas.microsoft.com/office/drawing/2014/main" id="{33F155F1-186E-4D8E-875D-9C3049D548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838" y="4365625"/>
            <a:ext cx="45720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1400"/>
              <a:t>Кузнецов А.В., Добряков Б.С., Шестаков В.В. ДОКЛИНИЧЕСКОЕ ИЗУЧЕНИЕ ЛЕЙКОЦИТАРНОГО ИМПЛАНТАТА ДЛЯ </a:t>
            </a:r>
            <a:r>
              <a:rPr lang="ru-RU" altLang="en-US" sz="1200"/>
              <a:t>АНТИБИОТИКОПРОФИЛАКТИКИ</a:t>
            </a:r>
            <a:r>
              <a:rPr lang="ru-RU" altLang="en-US" sz="1400"/>
              <a:t> В ГЕРНИОЛОГИИ // Вестник НГУ. Серия: Биология, клиническая медицина 2012, том 10, выпуск 1, С.167-171.</a:t>
            </a:r>
          </a:p>
        </p:txBody>
      </p:sp>
      <p:sp>
        <p:nvSpPr>
          <p:cNvPr id="19461" name="Прямоугольник 5">
            <a:extLst>
              <a:ext uri="{FF2B5EF4-FFF2-40B4-BE49-F238E27FC236}">
                <a16:creationId xmlns:a16="http://schemas.microsoft.com/office/drawing/2014/main" id="{D0C6256C-55E4-4A77-BB92-EDD83DCCF0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838" y="2420938"/>
            <a:ext cx="45720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1400"/>
              <a:t>Ромашкина Е.П., Байков К.Ю., Ибрагимов Р.Р., Добряков Б.С., Шестаков В.В., Ибрагимов Р.Ш.</a:t>
            </a:r>
            <a:br>
              <a:rPr lang="ru-RU" altLang="en-US" sz="1400"/>
            </a:br>
            <a:r>
              <a:rPr lang="ru-RU" altLang="en-US" sz="1400"/>
              <a:t>Исследование кровоснабжения мышц натяжных и ненатяжных пластиках пахового канала //</a:t>
            </a:r>
          </a:p>
          <a:p>
            <a:pPr eaLnBrk="1" hangingPunct="1"/>
            <a:r>
              <a:rPr lang="ru-RU" altLang="en-US" sz="1400"/>
              <a:t> // Вестник НГУ Изд- во Ред. Изд. Отдел НГУ.Новосибирск,2012,Том 10,выпуск 2.с.212-218.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0360A18E-ACA9-4FA0-B331-B07BD79A5A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96975"/>
            <a:ext cx="9144000" cy="643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br>
              <a:rPr lang="ru-RU" altLang="en-US" sz="1400">
                <a:solidFill>
                  <a:srgbClr val="333333"/>
                </a:solidFill>
              </a:rPr>
            </a:br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Добряков Б.С., Мосунов А. И., Добряков Б.Б., Диденко В.В., Лясников В.Г., Суханов Ю. А.</a:t>
            </a:r>
            <a:br>
              <a:rPr lang="ru-RU" altLang="en-US" sz="1400">
                <a:solidFill>
                  <a:srgbClr val="333333"/>
                </a:solidFill>
              </a:rPr>
            </a:br>
            <a:r>
              <a:rPr lang="ru-RU" altLang="en-US" sz="1400">
                <a:solidFill>
                  <a:srgbClr val="333333"/>
                </a:solidFill>
              </a:rPr>
              <a:t>Показания к операции и выбор метода оперативного вмешательства при хроническом панкреатите // Хирургическое лечение больных с патологией гепатопанкреатодуоденального отдела пищеварительной системы. Научные труды.том 120.Новосибирск, 1985. с.9-22.</a:t>
            </a:r>
            <a:endParaRPr lang="ru-RU" altLang="en-US" sz="1600"/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Бравве И.Ю., Добряков Б.С., Чебанова Н.П., Шестаков В.В., Алексеев Б.В., Тюленев В.В.</a:t>
            </a:r>
            <a:br>
              <a:rPr lang="ru-RU" altLang="en-US" sz="1400">
                <a:solidFill>
                  <a:srgbClr val="333333"/>
                </a:solidFill>
              </a:rPr>
            </a:br>
            <a:r>
              <a:rPr lang="ru-RU" altLang="en-US" sz="1400">
                <a:solidFill>
                  <a:srgbClr val="333333"/>
                </a:solidFill>
              </a:rPr>
              <a:t>Хирургическое лечение хронического панкреатита // Методические рекомендации для врачей и студентов. Новосибирск , 2000,16 с.</a:t>
            </a:r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Добряков Б.С., Добрякова О.Б.Формирование полового члена из кожно-мышечного лоскута у транссексуалов // Первый международный симпозиум по лечению транссексуализма.Москва,2000,с.12-13. </a:t>
            </a:r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Бравве И.Ю., Добряков Б.С., Пальцев А.В., Черных Е.Р., Чебанова Н.П., Алексеев Б.В. Принципы иммунокоррекции в лечении больных хирургической инфекции. Методические рекомендации для врачей </a:t>
            </a:r>
          </a:p>
          <a:p>
            <a:r>
              <a:rPr lang="ru-RU" altLang="en-US" sz="1400">
                <a:solidFill>
                  <a:srgbClr val="333333"/>
                </a:solidFill>
              </a:rPr>
              <a:t>и студентов // Изд-во Новосибирская государственная медицинская академия. Новосибирск , 2000.11 с.</a:t>
            </a:r>
            <a:endParaRPr lang="ru-RU" altLang="en-US" sz="1600"/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Добрякова О.Б., Добряков Б.С., Ковынцев Д.Н., Ковынцев Н.М., Гулев В.С.Methode de reconstitution du tragus du face-lifting // la revue de chirurgie esthetique de langue francaise, tome 26 numero 108, 2002, </a:t>
            </a:r>
            <a:r>
              <a:rPr lang="en-US" altLang="en-US" sz="1400">
                <a:solidFill>
                  <a:srgbClr val="333333"/>
                </a:solidFill>
              </a:rPr>
              <a:t>p</a:t>
            </a:r>
            <a:r>
              <a:rPr lang="ru-RU" altLang="en-US" sz="1400">
                <a:solidFill>
                  <a:srgbClr val="333333"/>
                </a:solidFill>
              </a:rPr>
              <a:t>.7</a:t>
            </a:r>
            <a:br>
              <a:rPr lang="ru-RU" altLang="en-US" sz="1400">
                <a:solidFill>
                  <a:srgbClr val="333333"/>
                </a:solidFill>
              </a:rPr>
            </a:br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Добрякова О.Б., Добряков Б.С., Ковынцев Т.Т., Гулев В.С.Le lifting de levere superieure // La revue dech[rurgie esthetique delangue francaise. Tome26, №108, 2002, p.3-5</a:t>
            </a:r>
          </a:p>
          <a:p>
            <a:endParaRPr lang="ru-RU" altLang="en-US" sz="1600"/>
          </a:p>
          <a:p>
            <a:br>
              <a:rPr lang="ru-RU" altLang="en-US" sz="1400">
                <a:solidFill>
                  <a:srgbClr val="333333"/>
                </a:solidFill>
                <a:latin typeface="Verdana" panose="020B0604030504040204" pitchFamily="34" charset="0"/>
              </a:rPr>
            </a:br>
            <a:endParaRPr lang="ru-RU" altLang="en-US" sz="4800"/>
          </a:p>
        </p:txBody>
      </p:sp>
      <p:sp>
        <p:nvSpPr>
          <p:cNvPr id="20483" name="TextBox 3">
            <a:extLst>
              <a:ext uri="{FF2B5EF4-FFF2-40B4-BE49-F238E27FC236}">
                <a16:creationId xmlns:a16="http://schemas.microsoft.com/office/drawing/2014/main" id="{6F6736D1-52AD-498D-A8C6-A1057CAA86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2100" y="836613"/>
            <a:ext cx="3479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/>
              <a:t>Научное наследие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>
            <a:extLst>
              <a:ext uri="{FF2B5EF4-FFF2-40B4-BE49-F238E27FC236}">
                <a16:creationId xmlns:a16="http://schemas.microsoft.com/office/drawing/2014/main" id="{1825215C-FA57-4F55-A481-766ADAA06F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43088"/>
            <a:ext cx="9144000" cy="418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en-US" sz="1400">
                <a:solidFill>
                  <a:srgbClr val="333333"/>
                </a:solidFill>
              </a:rPr>
              <a:t>Добрякова</a:t>
            </a:r>
            <a:r>
              <a:rPr lang="en-US" altLang="en-US" sz="1400">
                <a:solidFill>
                  <a:srgbClr val="333333"/>
                </a:solidFill>
              </a:rPr>
              <a:t>.</a:t>
            </a:r>
            <a:r>
              <a:rPr lang="ru-RU" altLang="en-US" sz="1400">
                <a:solidFill>
                  <a:srgbClr val="333333"/>
                </a:solidFill>
              </a:rPr>
              <a:t>О</a:t>
            </a:r>
            <a:r>
              <a:rPr lang="en-US" altLang="en-US" sz="1400">
                <a:solidFill>
                  <a:srgbClr val="333333"/>
                </a:solidFill>
              </a:rPr>
              <a:t>.</a:t>
            </a:r>
            <a:r>
              <a:rPr lang="ru-RU" altLang="en-US" sz="1400">
                <a:solidFill>
                  <a:srgbClr val="333333"/>
                </a:solidFill>
              </a:rPr>
              <a:t>Б</a:t>
            </a:r>
            <a:r>
              <a:rPr lang="en-US" altLang="en-US" sz="1400">
                <a:solidFill>
                  <a:srgbClr val="333333"/>
                </a:solidFill>
              </a:rPr>
              <a:t>., </a:t>
            </a:r>
            <a:r>
              <a:rPr lang="ru-RU" altLang="en-US" sz="1400">
                <a:solidFill>
                  <a:srgbClr val="333333"/>
                </a:solidFill>
              </a:rPr>
              <a:t>Добряков</a:t>
            </a:r>
            <a:r>
              <a:rPr lang="en-US" altLang="en-US" sz="1400">
                <a:solidFill>
                  <a:srgbClr val="333333"/>
                </a:solidFill>
              </a:rPr>
              <a:t> </a:t>
            </a:r>
            <a:r>
              <a:rPr lang="ru-RU" altLang="en-US" sz="1400">
                <a:solidFill>
                  <a:srgbClr val="333333"/>
                </a:solidFill>
              </a:rPr>
              <a:t>Б</a:t>
            </a:r>
            <a:r>
              <a:rPr lang="en-US" altLang="en-US" sz="1400">
                <a:solidFill>
                  <a:srgbClr val="333333"/>
                </a:solidFill>
              </a:rPr>
              <a:t>.</a:t>
            </a:r>
            <a:r>
              <a:rPr lang="ru-RU" altLang="en-US" sz="1400">
                <a:solidFill>
                  <a:srgbClr val="333333"/>
                </a:solidFill>
              </a:rPr>
              <a:t>С</a:t>
            </a:r>
            <a:r>
              <a:rPr lang="en-US" altLang="en-US" sz="1400">
                <a:solidFill>
                  <a:srgbClr val="333333"/>
                </a:solidFill>
              </a:rPr>
              <a:t>.Our Experience of Using the Skin - muskle flap on</a:t>
            </a:r>
            <a:r>
              <a:rPr lang="ru-RU" altLang="en-US" sz="1400">
                <a:solidFill>
                  <a:srgbClr val="333333"/>
                </a:solidFill>
              </a:rPr>
              <a:t> </a:t>
            </a:r>
            <a:r>
              <a:rPr lang="en-US" altLang="en-US" sz="1400">
                <a:solidFill>
                  <a:srgbClr val="333333"/>
                </a:solidFill>
              </a:rPr>
              <a:t>M.Rectus for Neofallos Creation // 10 th</a:t>
            </a:r>
            <a:r>
              <a:rPr lang="ru-RU" altLang="en-US" sz="1400">
                <a:solidFill>
                  <a:srgbClr val="333333"/>
                </a:solidFill>
              </a:rPr>
              <a:t> </a:t>
            </a:r>
            <a:r>
              <a:rPr lang="en-US" altLang="en-US" sz="1400">
                <a:solidFill>
                  <a:srgbClr val="333333"/>
                </a:solidFill>
              </a:rPr>
              <a:t>congress Espras .Vienna. 2005.p.p 55-56.</a:t>
            </a:r>
            <a:endParaRPr lang="ru-RU" altLang="en-US" sz="1600"/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Добрякова</a:t>
            </a:r>
            <a:r>
              <a:rPr lang="en-US" altLang="en-US" sz="1400">
                <a:solidFill>
                  <a:srgbClr val="333333"/>
                </a:solidFill>
              </a:rPr>
              <a:t> </a:t>
            </a:r>
            <a:r>
              <a:rPr lang="ru-RU" altLang="en-US" sz="1400">
                <a:solidFill>
                  <a:srgbClr val="333333"/>
                </a:solidFill>
              </a:rPr>
              <a:t>о</a:t>
            </a:r>
            <a:r>
              <a:rPr lang="en-US" altLang="en-US" sz="1400">
                <a:solidFill>
                  <a:srgbClr val="333333"/>
                </a:solidFill>
              </a:rPr>
              <a:t>.</a:t>
            </a:r>
            <a:r>
              <a:rPr lang="ru-RU" altLang="en-US" sz="1400">
                <a:solidFill>
                  <a:srgbClr val="333333"/>
                </a:solidFill>
              </a:rPr>
              <a:t>б</a:t>
            </a:r>
            <a:r>
              <a:rPr lang="en-US" altLang="en-US" sz="1400">
                <a:solidFill>
                  <a:srgbClr val="333333"/>
                </a:solidFill>
              </a:rPr>
              <a:t>., </a:t>
            </a:r>
            <a:r>
              <a:rPr lang="ru-RU" altLang="en-US" sz="1400">
                <a:solidFill>
                  <a:srgbClr val="333333"/>
                </a:solidFill>
              </a:rPr>
              <a:t>Добряков</a:t>
            </a:r>
            <a:r>
              <a:rPr lang="en-US" altLang="en-US" sz="1400">
                <a:solidFill>
                  <a:srgbClr val="333333"/>
                </a:solidFill>
              </a:rPr>
              <a:t> </a:t>
            </a:r>
            <a:r>
              <a:rPr lang="ru-RU" altLang="en-US" sz="1400">
                <a:solidFill>
                  <a:srgbClr val="333333"/>
                </a:solidFill>
              </a:rPr>
              <a:t>Б</a:t>
            </a:r>
            <a:r>
              <a:rPr lang="en-US" altLang="en-US" sz="1400">
                <a:solidFill>
                  <a:srgbClr val="333333"/>
                </a:solidFill>
              </a:rPr>
              <a:t>.</a:t>
            </a:r>
            <a:r>
              <a:rPr lang="ru-RU" altLang="en-US" sz="1400">
                <a:solidFill>
                  <a:srgbClr val="333333"/>
                </a:solidFill>
              </a:rPr>
              <a:t>С</a:t>
            </a:r>
            <a:r>
              <a:rPr lang="en-US" altLang="en-US" sz="1400">
                <a:solidFill>
                  <a:srgbClr val="333333"/>
                </a:solidFill>
              </a:rPr>
              <a:t>., </a:t>
            </a:r>
            <a:r>
              <a:rPr lang="ru-RU" altLang="en-US" sz="1400">
                <a:solidFill>
                  <a:srgbClr val="333333"/>
                </a:solidFill>
              </a:rPr>
              <a:t>Гулев</a:t>
            </a:r>
            <a:r>
              <a:rPr lang="en-US" altLang="en-US" sz="1400">
                <a:solidFill>
                  <a:srgbClr val="333333"/>
                </a:solidFill>
              </a:rPr>
              <a:t> </a:t>
            </a:r>
            <a:r>
              <a:rPr lang="ru-RU" altLang="en-US" sz="1400">
                <a:solidFill>
                  <a:srgbClr val="333333"/>
                </a:solidFill>
              </a:rPr>
              <a:t>В</a:t>
            </a:r>
            <a:r>
              <a:rPr lang="en-US" altLang="en-US" sz="1400">
                <a:solidFill>
                  <a:srgbClr val="333333"/>
                </a:solidFill>
              </a:rPr>
              <a:t>.</a:t>
            </a:r>
            <a:r>
              <a:rPr lang="ru-RU" altLang="en-US" sz="1400">
                <a:solidFill>
                  <a:srgbClr val="333333"/>
                </a:solidFill>
              </a:rPr>
              <a:t>С</a:t>
            </a:r>
            <a:r>
              <a:rPr lang="en-US" altLang="en-US" sz="1400">
                <a:solidFill>
                  <a:srgbClr val="333333"/>
                </a:solidFill>
              </a:rPr>
              <a:t>.Norte experiense de la correction delamastoptose // Larevue de chirurgie esthetitiqve de angue francaise, tome 29 numero 3, 2005.c.15-22.</a:t>
            </a:r>
            <a:endParaRPr lang="ru-RU" altLang="en-US" sz="1600"/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Добрякова О.Б., Гулев В.С., Козлов В.А., Черных Е.Р., Добряков Б.С., Лисуков И.А., Шевела Е.И., Останин А.А., Кулагин А.Д.Mesenchimal Stem Cells Separation from Lipoaspirate for Aging Skin Rejuventation // 10 th Congress Espras, Vienna, 2005,p.p.55-56</a:t>
            </a:r>
            <a:endParaRPr lang="ru-RU" altLang="en-US" sz="1600"/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Кузнецов Ю.В., Добряков Б.С., Федин Е.Н., Кузнецов А.В.Экстракорпоральная антибиотико-иммунокоррекция как профилактика инфекциив области хирургического вмешательства при использовании полипропиленовых сетчатых протезов у больных с послеоперационными вентральными </a:t>
            </a:r>
          </a:p>
          <a:p>
            <a:r>
              <a:rPr lang="ru-RU" altLang="en-US" sz="1400">
                <a:solidFill>
                  <a:srgbClr val="333333"/>
                </a:solidFill>
              </a:rPr>
              <a:t>грыжами // Журнал Герниология 2008 №3(19),С.24-25</a:t>
            </a:r>
            <a:endParaRPr lang="ru-RU" altLang="en-US" sz="1600"/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Добрякова О.Б., Добряков Б.С., Гулев В.С.Осложнения увеличивающей мамопластики,связанные с неадекватным выбором имплантата // Анналы пластической реконструктивной и эстетической хирургии. МАТЕРИАЛЫ I (VI) съезда Российского общества пластических, реконструктивных и эстетических хирургов 3-4 декабря 2008г., С.3</a:t>
            </a:r>
            <a:endParaRPr lang="ru-RU" altLang="en-US" sz="4800"/>
          </a:p>
        </p:txBody>
      </p:sp>
      <p:sp>
        <p:nvSpPr>
          <p:cNvPr id="21507" name="Прямоугольник 2">
            <a:extLst>
              <a:ext uri="{FF2B5EF4-FFF2-40B4-BE49-F238E27FC236}">
                <a16:creationId xmlns:a16="http://schemas.microsoft.com/office/drawing/2014/main" id="{22A7376A-1295-4BAB-8E06-C437D13C29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836613"/>
            <a:ext cx="3479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/>
              <a:t>Научное наследие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>
            <a:extLst>
              <a:ext uri="{FF2B5EF4-FFF2-40B4-BE49-F238E27FC236}">
                <a16:creationId xmlns:a16="http://schemas.microsoft.com/office/drawing/2014/main" id="{BA487528-84C5-4932-A186-5673978F56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39850"/>
            <a:ext cx="9144000" cy="529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en-US" sz="1400">
              <a:solidFill>
                <a:srgbClr val="333333"/>
              </a:solidFill>
            </a:endParaRPr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Добрякова О.Б., Добряков Б.С., Гулев В.С. Случай поворота имплантата молочной железы спереди назад // Анналы пластической, реконструктивной и эстетической хирургии.- 2010.- №4.,- с.31-36</a:t>
            </a:r>
            <a:endParaRPr lang="ru-RU" altLang="en-US" sz="1600"/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Добрякова О.Б., Добряков Б.С., Добряков Б.Б., Гулев В.С.Осложнения увеличивающей маммопластики // Тезисы 9-го Международного симпозиума по эстетической медицине, Москва, 27-29 января 2010 года, С. 76.</a:t>
            </a:r>
            <a:endParaRPr lang="ru-RU" altLang="en-US" sz="1600"/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Добрякова О.Б., Добряков Б.С., Гулев В.С.Эстетическая значимость мелких деталей рельефа в художественной анатомии носа // Материалы национального конгресса Пластическая хирургия. Москва, 2011.-с.171-172</a:t>
            </a:r>
            <a:r>
              <a:rPr lang="ru-RU" altLang="en-US" sz="1600">
                <a:solidFill>
                  <a:srgbClr val="333333"/>
                </a:solidFill>
              </a:rPr>
              <a:t> </a:t>
            </a:r>
            <a:r>
              <a:rPr lang="ru-RU" altLang="en-US" sz="1400">
                <a:solidFill>
                  <a:srgbClr val="333333"/>
                </a:solidFill>
              </a:rPr>
              <a:t>Добрякова О.Б., Добряков Б.С., Гулев В.С.</a:t>
            </a:r>
            <a:r>
              <a:rPr lang="ru-RU" altLang="en-US" sz="1400"/>
              <a:t> </a:t>
            </a:r>
            <a:r>
              <a:rPr lang="ru-RU" altLang="en-US" sz="1400">
                <a:solidFill>
                  <a:srgbClr val="333333"/>
                </a:solidFill>
              </a:rPr>
              <a:t>Один год с Macrolane.Моделирование различных участков тела: собственный опыт // Х Юбилейный международный симпозиум по эстетической медицине. Москва, 2011.-с.94.</a:t>
            </a:r>
            <a:endParaRPr lang="ru-RU" altLang="en-US" sz="1400"/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Кузнецов А.В., Бравве И.Ю., Добряков Б.С., Алексеев Б.В., Шестаков В.В., Белогородцев С.Н., Кузнецов Ю.В. Новый метод интраоперационной антибиотикопрофилактики в герниологии // Вопросы патогенеза типовых патологических процессов (Труды III Всероссийской научно-практической конференции</a:t>
            </a:r>
          </a:p>
          <a:p>
            <a:r>
              <a:rPr lang="ru-RU" altLang="en-US" sz="1400">
                <a:solidFill>
                  <a:srgbClr val="333333"/>
                </a:solidFill>
              </a:rPr>
              <a:t>с международным участием, г .Новосибирск, 2011, С.143-145</a:t>
            </a:r>
            <a:endParaRPr lang="ru-RU" altLang="en-US" sz="1400"/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Добрякова О.Б., Добряков Б.С., Гулев В.С.Возможности современных филлеров в контурной пластике лица и шеи // Х| Международный симпозиум по эстетической медицине. Москва, 2012.- с.96-97</a:t>
            </a:r>
            <a:endParaRPr lang="ru-RU" altLang="en-US" sz="1400"/>
          </a:p>
          <a:p>
            <a:br>
              <a:rPr lang="ru-RU" altLang="en-US" sz="1400">
                <a:solidFill>
                  <a:srgbClr val="333333"/>
                </a:solidFill>
                <a:latin typeface="Verdana" panose="020B0604030504040204" pitchFamily="34" charset="0"/>
              </a:rPr>
            </a:br>
            <a:endParaRPr lang="ru-RU" altLang="en-US" sz="1400" b="1">
              <a:solidFill>
                <a:srgbClr val="333333"/>
              </a:solidFill>
              <a:latin typeface="Verdana" panose="020B0604030504040204" pitchFamily="34" charset="0"/>
            </a:endParaRPr>
          </a:p>
        </p:txBody>
      </p:sp>
      <p:sp>
        <p:nvSpPr>
          <p:cNvPr id="22531" name="Прямоугольник 2">
            <a:extLst>
              <a:ext uri="{FF2B5EF4-FFF2-40B4-BE49-F238E27FC236}">
                <a16:creationId xmlns:a16="http://schemas.microsoft.com/office/drawing/2014/main" id="{6F3397D0-5BAE-4BD7-B67F-8B6ABA6A52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775" y="765175"/>
            <a:ext cx="34782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/>
              <a:t>Научное наследие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>
            <a:extLst>
              <a:ext uri="{FF2B5EF4-FFF2-40B4-BE49-F238E27FC236}">
                <a16:creationId xmlns:a16="http://schemas.microsoft.com/office/drawing/2014/main" id="{6E5AE056-A70A-4241-A46D-EC4982E3E8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60463"/>
            <a:ext cx="9144000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Бородач А.В., Добряков Б.С., Бравве И.Ю., Шестаков В.В., Алексеев Б.В., Кузнецов А.В., Кузнецов Ю.В.</a:t>
            </a:r>
            <a:br>
              <a:rPr lang="ru-RU" altLang="en-US" sz="1400">
                <a:solidFill>
                  <a:srgbClr val="333333"/>
                </a:solidFill>
              </a:rPr>
            </a:br>
            <a:r>
              <a:rPr lang="ru-RU" altLang="en-US" sz="1400">
                <a:solidFill>
                  <a:srgbClr val="333333"/>
                </a:solidFill>
              </a:rPr>
              <a:t>Феномен гидродинамического удара в портальной венозной системе // Вопросы патогенеза типовых патологических процессов (Труды 3-й Всероссийской научно-практической конференции </a:t>
            </a:r>
          </a:p>
          <a:p>
            <a:r>
              <a:rPr lang="ru-RU" altLang="en-US" sz="1400">
                <a:solidFill>
                  <a:srgbClr val="333333"/>
                </a:solidFill>
              </a:rPr>
              <a:t>с международным участием) – Новосибирск, 2011, с.52-55</a:t>
            </a:r>
            <a:endParaRPr lang="ru-RU" altLang="en-US" sz="1600"/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Кузнецов А.В., Бравве И.Ю., Добряков Б.С., Шестаков В.В., Бородач А.В., Алексеев Б.В., Кузнецов Ю.В.</a:t>
            </a:r>
            <a:br>
              <a:rPr lang="ru-RU" altLang="en-US" sz="1400">
                <a:solidFill>
                  <a:srgbClr val="333333"/>
                </a:solidFill>
              </a:rPr>
            </a:br>
            <a:r>
              <a:rPr lang="ru-RU" altLang="en-US" sz="1400">
                <a:solidFill>
                  <a:srgbClr val="333333"/>
                </a:solidFill>
              </a:rPr>
              <a:t>Протекание раннего послеоперационного периода после протезирующих аллогерниопластик при </a:t>
            </a:r>
          </a:p>
          <a:p>
            <a:r>
              <a:rPr lang="ru-RU" altLang="en-US" sz="1400">
                <a:solidFill>
                  <a:srgbClr val="333333"/>
                </a:solidFill>
              </a:rPr>
              <a:t>различных положениях сетчатого протеза // Актуальные вопросы неотложной и восстановительной хирургии (Сборник научно-практических работ, посв. 80-летию М.И.Гульмана. Красноярск) С.203-205</a:t>
            </a:r>
            <a:endParaRPr lang="ru-RU" altLang="en-US" sz="1600"/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Кузнецов А.В., Бравве И.Ю., Добряков Б.С., Бородач А.В., Шестаков В.В., Алексеев Б.В., Федин Е.Н</a:t>
            </a:r>
            <a:br>
              <a:rPr lang="ru-RU" altLang="en-US" sz="1400">
                <a:solidFill>
                  <a:srgbClr val="333333"/>
                </a:solidFill>
              </a:rPr>
            </a:br>
            <a:r>
              <a:rPr lang="ru-RU" altLang="en-US" sz="1400">
                <a:solidFill>
                  <a:srgbClr val="333333"/>
                </a:solidFill>
              </a:rPr>
              <a:t>Оценка целесообразности вакуумного дренирования при протезирующей пластике «sublay» в</a:t>
            </a:r>
          </a:p>
          <a:p>
            <a:r>
              <a:rPr lang="ru-RU" altLang="en-US" sz="1400">
                <a:solidFill>
                  <a:srgbClr val="333333"/>
                </a:solidFill>
              </a:rPr>
              <a:t>лечении послеоперационных грыж // Наука, образование, медицина : материалы ежегодной </a:t>
            </a:r>
          </a:p>
          <a:p>
            <a:r>
              <a:rPr lang="ru-RU" altLang="en-US" sz="1400">
                <a:solidFill>
                  <a:srgbClr val="333333"/>
                </a:solidFill>
              </a:rPr>
              <a:t>Всероссийской научно-практической конференции (2011 ; Самара). Всероссийская научно- практическая конференция «Наука, образование, медицина» Самара : СМИ «РЕАВИЗ» - 2011. – С.336-339</a:t>
            </a:r>
            <a:endParaRPr lang="ru-RU" altLang="en-US" sz="1600"/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Бравве И.Ю., Добряков Б.С., Бородач А.В., Алексеев Б.В., Шестаков В.В., Кузнецов А.В., Кузнецов Ю.В.</a:t>
            </a:r>
            <a:br>
              <a:rPr lang="ru-RU" altLang="en-US" sz="1400">
                <a:solidFill>
                  <a:srgbClr val="333333"/>
                </a:solidFill>
              </a:rPr>
            </a:br>
            <a:r>
              <a:rPr lang="ru-RU" altLang="en-US" sz="1400">
                <a:solidFill>
                  <a:srgbClr val="333333"/>
                </a:solidFill>
              </a:rPr>
              <a:t>Острая кишечная непроходимость // Методические рекомендации для врачей и студентов. Новосибирск. </a:t>
            </a:r>
          </a:p>
          <a:p>
            <a:r>
              <a:rPr lang="ru-RU" altLang="en-US" sz="1400">
                <a:solidFill>
                  <a:srgbClr val="333333"/>
                </a:solidFill>
              </a:rPr>
              <a:t>Сибмедиздат. НГМУ. 2011. 36с.</a:t>
            </a:r>
            <a:endParaRPr lang="ru-RU" altLang="en-US" sz="1600"/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Кузнецов А.В., Кузнецов Ю.В., Добряков Б.С., Алексеев Б.В., Шестаков В.В., Бородач А.В., Федин Е.Н.</a:t>
            </a:r>
            <a:br>
              <a:rPr lang="ru-RU" altLang="en-US" sz="1400">
                <a:solidFill>
                  <a:srgbClr val="333333"/>
                </a:solidFill>
              </a:rPr>
            </a:br>
            <a:r>
              <a:rPr lang="ru-RU" altLang="en-US" sz="1400">
                <a:solidFill>
                  <a:srgbClr val="333333"/>
                </a:solidFill>
              </a:rPr>
              <a:t>Особенности раннего послеоперационного периода при грыжесечениях с различным положением </a:t>
            </a:r>
          </a:p>
          <a:p>
            <a:r>
              <a:rPr lang="ru-RU" altLang="en-US" sz="1400">
                <a:solidFill>
                  <a:srgbClr val="333333"/>
                </a:solidFill>
              </a:rPr>
              <a:t>сетчатого протеза // Вестник экспериментальной и клинической хирургии 2011, том IV, №1, С. 17-20</a:t>
            </a:r>
          </a:p>
          <a:p>
            <a:endParaRPr lang="ru-RU" altLang="en-US" sz="1400">
              <a:solidFill>
                <a:srgbClr val="333333"/>
              </a:solidFill>
            </a:endParaRPr>
          </a:p>
          <a:p>
            <a:r>
              <a:rPr lang="ru-RU" altLang="en-US" sz="1400">
                <a:solidFill>
                  <a:srgbClr val="333333"/>
                </a:solidFill>
              </a:rPr>
              <a:t>.</a:t>
            </a:r>
            <a:r>
              <a:rPr lang="ru-RU" altLang="en-US" sz="1600"/>
              <a:t> </a:t>
            </a:r>
            <a:endParaRPr lang="ru-RU" altLang="en-US" sz="4800"/>
          </a:p>
        </p:txBody>
      </p:sp>
      <p:sp>
        <p:nvSpPr>
          <p:cNvPr id="23555" name="Прямоугольник 2">
            <a:extLst>
              <a:ext uri="{FF2B5EF4-FFF2-40B4-BE49-F238E27FC236}">
                <a16:creationId xmlns:a16="http://schemas.microsoft.com/office/drawing/2014/main" id="{06505944-A068-4D2A-A727-5BF6547D0E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692150"/>
            <a:ext cx="3479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/>
              <a:t>Научное наследие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>
            <a:extLst>
              <a:ext uri="{FF2B5EF4-FFF2-40B4-BE49-F238E27FC236}">
                <a16:creationId xmlns:a16="http://schemas.microsoft.com/office/drawing/2014/main" id="{E933DDFB-A56C-4667-9AE4-7CD68F73A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981075"/>
            <a:ext cx="364648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800" b="1"/>
              <a:t>Список источников</a:t>
            </a:r>
          </a:p>
        </p:txBody>
      </p:sp>
      <p:sp>
        <p:nvSpPr>
          <p:cNvPr id="24579" name="Прямоугольник 2">
            <a:extLst>
              <a:ext uri="{FF2B5EF4-FFF2-40B4-BE49-F238E27FC236}">
                <a16:creationId xmlns:a16="http://schemas.microsoft.com/office/drawing/2014/main" id="{7F36A43E-5CD1-42F5-BA20-DC63ED9EA0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2828925"/>
            <a:ext cx="78486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eLIBRARY.RU : научная электронная библиотека : сайт. – Москва, 2000. – URL: https://elibrary.ru (дата обращения : 10.02.2021). – Текст : электронный.</a:t>
            </a:r>
          </a:p>
          <a:p>
            <a:pPr eaLnBrk="1" hangingPunct="1"/>
            <a:endParaRPr lang="ru-RU" altLang="en-US"/>
          </a:p>
          <a:p>
            <a:pPr eaLnBrk="1" hangingPunct="1"/>
            <a:endParaRPr lang="ru-RU" altLang="en-US"/>
          </a:p>
        </p:txBody>
      </p:sp>
      <p:sp>
        <p:nvSpPr>
          <p:cNvPr id="24580" name="Прямоугольник 4">
            <a:extLst>
              <a:ext uri="{FF2B5EF4-FFF2-40B4-BE49-F238E27FC236}">
                <a16:creationId xmlns:a16="http://schemas.microsoft.com/office/drawing/2014/main" id="{4685A40A-0821-46C9-863C-F061F99265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5589588"/>
            <a:ext cx="8023225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Новосибирский государственный медицинский университет : сайт. – Новосибирск,1997. – </a:t>
            </a:r>
            <a:r>
              <a:rPr lang="en-US" altLang="en-US"/>
              <a:t>URL</a:t>
            </a:r>
            <a:r>
              <a:rPr lang="ru-RU" altLang="en-US"/>
              <a:t>: </a:t>
            </a:r>
            <a:r>
              <a:rPr lang="en-US" altLang="en-US">
                <a:hlinkClick r:id="rId2"/>
              </a:rPr>
              <a:t>http://ngmu.ru/department/2643</a:t>
            </a:r>
            <a:r>
              <a:rPr lang="ru-RU" altLang="en-US"/>
              <a:t> </a:t>
            </a:r>
          </a:p>
          <a:p>
            <a:pPr eaLnBrk="1" hangingPunct="1"/>
            <a:r>
              <a:rPr lang="ru-RU" altLang="en-US"/>
              <a:t>( дата обращения : 10.02.2021). – Текст : электронный.</a:t>
            </a:r>
          </a:p>
        </p:txBody>
      </p:sp>
      <p:sp>
        <p:nvSpPr>
          <p:cNvPr id="24581" name="Прямоугольник 5">
            <a:extLst>
              <a:ext uri="{FF2B5EF4-FFF2-40B4-BE49-F238E27FC236}">
                <a16:creationId xmlns:a16="http://schemas.microsoft.com/office/drawing/2014/main" id="{D97054DE-A44F-4013-BAF2-323F58C1491A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395288" y="4149725"/>
            <a:ext cx="84613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Врач года 2013. Номинация «Нашему учителю»: Новосибирская областная ассоциация врачей : сайт. Новосибирск, 2008. -</a:t>
            </a:r>
            <a:r>
              <a:rPr lang="en-US" altLang="en-US"/>
              <a:t> URL</a:t>
            </a:r>
            <a:r>
              <a:rPr lang="ru-RU" altLang="en-US"/>
              <a:t>:  </a:t>
            </a:r>
            <a:r>
              <a:rPr lang="en-US" altLang="en-US">
                <a:hlinkClick r:id="rId3"/>
              </a:rPr>
              <a:t>http://www.noav.ru/?p=1335</a:t>
            </a:r>
            <a:r>
              <a:rPr lang="ru-RU" altLang="en-US"/>
              <a:t> (дата обращения : 10.02.2021). – Текст : электронный</a:t>
            </a:r>
          </a:p>
        </p:txBody>
      </p:sp>
      <p:sp>
        <p:nvSpPr>
          <p:cNvPr id="24582" name="TextBox 6">
            <a:extLst>
              <a:ext uri="{FF2B5EF4-FFF2-40B4-BE49-F238E27FC236}">
                <a16:creationId xmlns:a16="http://schemas.microsoft.com/office/drawing/2014/main" id="{CE76F9A8-A2F0-4312-9FA7-2B1FD7641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700213"/>
            <a:ext cx="79898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/>
              <a:t>Новосибирский государственный медицинский университет (1935-2020):</a:t>
            </a:r>
          </a:p>
          <a:p>
            <a:pPr eaLnBrk="1" hangingPunct="1"/>
            <a:r>
              <a:rPr lang="ru-RU" altLang="en-US"/>
              <a:t>Время и люди: Сохраняя традиции и созидая настоящее, стремимся в </a:t>
            </a:r>
          </a:p>
          <a:p>
            <a:pPr eaLnBrk="1" hangingPunct="1"/>
            <a:r>
              <a:rPr lang="ru-RU" altLang="en-US"/>
              <a:t>будущее! - Новосибирск: ИПЦ НГМУ, 2020. - 512 с.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1236</TotalTime>
  <Words>1048</Words>
  <Application>Microsoft Office PowerPoint</Application>
  <PresentationFormat>Экран (4:3)</PresentationFormat>
  <Paragraphs>151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129</cp:revision>
  <dcterms:created xsi:type="dcterms:W3CDTF">2021-02-05T03:17:46Z</dcterms:created>
  <dcterms:modified xsi:type="dcterms:W3CDTF">2023-11-27T04:12:14Z</dcterms:modified>
</cp:coreProperties>
</file>