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59" r:id="rId4"/>
    <p:sldId id="257" r:id="rId5"/>
    <p:sldId id="26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72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3F55"/>
    <a:srgbClr val="E40A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06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76A0A57A-D3FB-42CD-93BB-653108ABB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7AFDA-744E-417F-90BA-730DC1C2884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E5A2AAA2-8E56-470C-A59B-A43B63E92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CBA24BAB-08B8-4FA2-A29F-44B2F99B2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C39BDD-ACA7-43CB-BF9E-B182AAC5C072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137904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C8F9BF71-CACB-423A-B621-6213BCC27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7F7C1-FB5D-431D-A893-70E10BCCFDEC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45A8FB28-58A8-4B5E-A03F-2B14880B1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81A81B31-6FCF-4A8A-B77A-6542CB702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7983F-C1D5-4745-8CB7-7167A9562B6A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3686302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1A1100AC-5B6B-414F-AF4D-9758A677F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2B12C-B9D0-46D2-8A2D-288B7882FCD2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8558B842-6030-4380-90A2-62D4ADEB2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7EAF2C6C-D251-4F94-81CF-4871CD1FA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0A4A98-2E6D-4340-AA0D-EE922F6141DA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895340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>
            <a:extLst>
              <a:ext uri="{FF2B5EF4-FFF2-40B4-BE49-F238E27FC236}">
                <a16:creationId xmlns:a16="http://schemas.microsoft.com/office/drawing/2014/main" id="{3934AE57-CF43-47DE-B502-B71088732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B14FB-A8C3-4732-A1C4-DCF62A77A4D2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21">
            <a:extLst>
              <a:ext uri="{FF2B5EF4-FFF2-40B4-BE49-F238E27FC236}">
                <a16:creationId xmlns:a16="http://schemas.microsoft.com/office/drawing/2014/main" id="{2B5397FD-CC1D-43D6-A708-01C4CED29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>
            <a:extLst>
              <a:ext uri="{FF2B5EF4-FFF2-40B4-BE49-F238E27FC236}">
                <a16:creationId xmlns:a16="http://schemas.microsoft.com/office/drawing/2014/main" id="{74004603-1127-4F20-9E8B-C2C10A0D3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3F2CF7-CFC4-48DC-90CE-2A81C5D65E40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3678823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>
            <a:extLst>
              <a:ext uri="{FF2B5EF4-FFF2-40B4-BE49-F238E27FC236}">
                <a16:creationId xmlns:a16="http://schemas.microsoft.com/office/drawing/2014/main" id="{2B30F682-A4CD-4AFC-B234-BDCCD69CA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1CE74-D1C8-40A3-A4FD-83AF2C3BCFF2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8" name="Нижний колонтитул 21">
            <a:extLst>
              <a:ext uri="{FF2B5EF4-FFF2-40B4-BE49-F238E27FC236}">
                <a16:creationId xmlns:a16="http://schemas.microsoft.com/office/drawing/2014/main" id="{A5C7A02A-2003-4A44-AF13-8DDA0C1A1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>
            <a:extLst>
              <a:ext uri="{FF2B5EF4-FFF2-40B4-BE49-F238E27FC236}">
                <a16:creationId xmlns:a16="http://schemas.microsoft.com/office/drawing/2014/main" id="{9D0A9301-BA79-444C-8CDB-DBA7B75D9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0F50EA-A6F4-4E28-996B-CE271CC33A2B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2985132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9">
            <a:extLst>
              <a:ext uri="{FF2B5EF4-FFF2-40B4-BE49-F238E27FC236}">
                <a16:creationId xmlns:a16="http://schemas.microsoft.com/office/drawing/2014/main" id="{D91518FC-883F-4A5B-B222-6CAF1B771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F644D-061A-4655-AAAF-AF3907F70B71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4" name="Нижний колонтитул 21">
            <a:extLst>
              <a:ext uri="{FF2B5EF4-FFF2-40B4-BE49-F238E27FC236}">
                <a16:creationId xmlns:a16="http://schemas.microsoft.com/office/drawing/2014/main" id="{88C58B14-B097-4876-A0A5-E02F37997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>
            <a:extLst>
              <a:ext uri="{FF2B5EF4-FFF2-40B4-BE49-F238E27FC236}">
                <a16:creationId xmlns:a16="http://schemas.microsoft.com/office/drawing/2014/main" id="{B4E54AF1-71F0-4B33-969A-F5DC10A9F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1BEFB-ED69-4A76-BD23-61DD9EFBBD3E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187541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>
            <a:extLst>
              <a:ext uri="{FF2B5EF4-FFF2-40B4-BE49-F238E27FC236}">
                <a16:creationId xmlns:a16="http://schemas.microsoft.com/office/drawing/2014/main" id="{F1BF1E79-42FA-4184-A396-9916E40B1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B15A2-1753-4A14-8CFF-0BE9A0FB2E48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3" name="Нижний колонтитул 21">
            <a:extLst>
              <a:ext uri="{FF2B5EF4-FFF2-40B4-BE49-F238E27FC236}">
                <a16:creationId xmlns:a16="http://schemas.microsoft.com/office/drawing/2014/main" id="{C68E7F45-6D10-441C-A05A-AB09A0685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>
            <a:extLst>
              <a:ext uri="{FF2B5EF4-FFF2-40B4-BE49-F238E27FC236}">
                <a16:creationId xmlns:a16="http://schemas.microsoft.com/office/drawing/2014/main" id="{DE6EC6A9-A379-409B-B853-37016ABE6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E7CA6F-FD84-4DE3-9B33-B182E167850E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2869267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>
            <a:extLst>
              <a:ext uri="{FF2B5EF4-FFF2-40B4-BE49-F238E27FC236}">
                <a16:creationId xmlns:a16="http://schemas.microsoft.com/office/drawing/2014/main" id="{7E85FFAE-CA28-4B68-BD36-2F5740C6E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2029C-7514-42B7-B4BA-2885BF555916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21">
            <a:extLst>
              <a:ext uri="{FF2B5EF4-FFF2-40B4-BE49-F238E27FC236}">
                <a16:creationId xmlns:a16="http://schemas.microsoft.com/office/drawing/2014/main" id="{34756FB8-1E0B-4DF0-B8DE-7010EC7CE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>
            <a:extLst>
              <a:ext uri="{FF2B5EF4-FFF2-40B4-BE49-F238E27FC236}">
                <a16:creationId xmlns:a16="http://schemas.microsoft.com/office/drawing/2014/main" id="{29776F2B-EB5C-496D-84AB-CBA3836D2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F61BE9-7457-4843-A172-72E3FF428E42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2130828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13">
            <a:extLst>
              <a:ext uri="{FF2B5EF4-FFF2-40B4-BE49-F238E27FC236}">
                <a16:creationId xmlns:a16="http://schemas.microsoft.com/office/drawing/2014/main" id="{6B8FAF60-4D11-4983-A2C6-15A72CA8E4F9}"/>
              </a:ext>
            </a:extLst>
          </p:cNvPr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>
            <a:extLst>
              <a:ext uri="{FF2B5EF4-FFF2-40B4-BE49-F238E27FC236}">
                <a16:creationId xmlns:a16="http://schemas.microsoft.com/office/drawing/2014/main" id="{A0208EFB-151F-46CC-A547-6008FDC76605}"/>
              </a:ext>
            </a:extLst>
          </p:cNvPr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15">
            <a:extLst>
              <a:ext uri="{FF2B5EF4-FFF2-40B4-BE49-F238E27FC236}">
                <a16:creationId xmlns:a16="http://schemas.microsoft.com/office/drawing/2014/main" id="{1EEA783D-3A82-4642-AB4D-BB3A7DE211AD}"/>
              </a:ext>
            </a:extLst>
          </p:cNvPr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16">
            <a:extLst>
              <a:ext uri="{FF2B5EF4-FFF2-40B4-BE49-F238E27FC236}">
                <a16:creationId xmlns:a16="http://schemas.microsoft.com/office/drawing/2014/main" id="{3A225202-93EC-405C-A874-7B508D9BD4B2}"/>
              </a:ext>
            </a:extLst>
          </p:cNvPr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9" name="Дата 4">
            <a:extLst>
              <a:ext uri="{FF2B5EF4-FFF2-40B4-BE49-F238E27FC236}">
                <a16:creationId xmlns:a16="http://schemas.microsoft.com/office/drawing/2014/main" id="{FEAAAA5E-FD81-460A-A278-C639B8E14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C301A-5023-4977-8C3D-69624CAB0A48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10" name="Нижний колонтитул 5">
            <a:extLst>
              <a:ext uri="{FF2B5EF4-FFF2-40B4-BE49-F238E27FC236}">
                <a16:creationId xmlns:a16="http://schemas.microsoft.com/office/drawing/2014/main" id="{3F0C1DF3-CC62-494D-9DD6-802F2D081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>
            <a:extLst>
              <a:ext uri="{FF2B5EF4-FFF2-40B4-BE49-F238E27FC236}">
                <a16:creationId xmlns:a16="http://schemas.microsoft.com/office/drawing/2014/main" id="{7BCE500C-34DC-4065-ABF1-E991550C1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CDC5C6EC-8635-4146-9171-F0A7D479AE07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2020595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0129FEA5-E260-4AA7-B9C2-0F4414653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B5E37-1B1B-41BA-901B-52D4E8146276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9D62B880-577C-4FDF-85A4-52EFE65E0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F8ACEB74-AE9B-4FCA-9EAC-C39C26C2B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E385B0-6332-41A9-ACDA-BC2D8E75E8D4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2131688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11E1FC23-5E0B-4F61-9B88-5CAF5F3A8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7792D-921D-4893-B618-68C4DC8AAD88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CBC04F62-E3D6-488C-AC02-D42A3B887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34EB3DBD-5BC7-4F7B-9F33-F8CE5C71F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03FABD-CD51-4907-A3D3-0BE080955C27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639853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>
            <a:extLst>
              <a:ext uri="{FF2B5EF4-FFF2-40B4-BE49-F238E27FC236}">
                <a16:creationId xmlns:a16="http://schemas.microsoft.com/office/drawing/2014/main" id="{33EDD614-4517-4354-B137-FCAA0D30E573}"/>
              </a:ext>
            </a:extLst>
          </p:cNvPr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>
            <a:extLst>
              <a:ext uri="{FF2B5EF4-FFF2-40B4-BE49-F238E27FC236}">
                <a16:creationId xmlns:a16="http://schemas.microsoft.com/office/drawing/2014/main" id="{C328A372-E392-4FFD-ACA5-42A6142A92FB}"/>
              </a:ext>
            </a:extLst>
          </p:cNvPr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>
            <a:extLst>
              <a:ext uri="{FF2B5EF4-FFF2-40B4-BE49-F238E27FC236}">
                <a16:creationId xmlns:a16="http://schemas.microsoft.com/office/drawing/2014/main" id="{AC893CE5-5157-4DFB-9063-15B58078145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nl-NL"/>
              <a:t>Образец заголовка</a:t>
            </a:r>
            <a:endParaRPr lang="en-US" altLang="nl-NL"/>
          </a:p>
        </p:txBody>
      </p:sp>
      <p:sp>
        <p:nvSpPr>
          <p:cNvPr id="1029" name="Текст 29">
            <a:extLst>
              <a:ext uri="{FF2B5EF4-FFF2-40B4-BE49-F238E27FC236}">
                <a16:creationId xmlns:a16="http://schemas.microsoft.com/office/drawing/2014/main" id="{C2FD9EEE-1F17-4586-8A40-0A14E80C570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nl-NL"/>
              <a:t>Образец текста</a:t>
            </a:r>
          </a:p>
          <a:p>
            <a:pPr lvl="1"/>
            <a:r>
              <a:rPr lang="ru-RU" altLang="nl-NL"/>
              <a:t>Второй уровень</a:t>
            </a:r>
          </a:p>
          <a:p>
            <a:pPr lvl="2"/>
            <a:r>
              <a:rPr lang="ru-RU" altLang="nl-NL"/>
              <a:t>Третий уровень</a:t>
            </a:r>
          </a:p>
          <a:p>
            <a:pPr lvl="3"/>
            <a:r>
              <a:rPr lang="ru-RU" altLang="nl-NL"/>
              <a:t>Четвертый уровень</a:t>
            </a:r>
          </a:p>
          <a:p>
            <a:pPr lvl="4"/>
            <a:r>
              <a:rPr lang="ru-RU" altLang="nl-NL"/>
              <a:t>Пятый уровень</a:t>
            </a:r>
            <a:endParaRPr lang="en-US" altLang="nl-NL"/>
          </a:p>
        </p:txBody>
      </p:sp>
      <p:sp>
        <p:nvSpPr>
          <p:cNvPr id="10" name="Дата 9">
            <a:extLst>
              <a:ext uri="{FF2B5EF4-FFF2-40B4-BE49-F238E27FC236}">
                <a16:creationId xmlns:a16="http://schemas.microsoft.com/office/drawing/2014/main" id="{0CC48D22-9F64-49D1-9B53-C99BC9935B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A5BAC1-1F20-4AC8-B029-B94FD2560E96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22" name="Нижний колонтитул 21">
            <a:extLst>
              <a:ext uri="{FF2B5EF4-FFF2-40B4-BE49-F238E27FC236}">
                <a16:creationId xmlns:a16="http://schemas.microsoft.com/office/drawing/2014/main" id="{41D276FF-D062-4EE8-B05F-21FBD330C7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1E9FF5E8-5DDB-42CE-A6E4-A460FBC330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2F2F2F"/>
                </a:solidFill>
                <a:latin typeface="Constantia" panose="02030602050306030303" pitchFamily="18" charset="0"/>
              </a:defRPr>
            </a:lvl1pPr>
          </a:lstStyle>
          <a:p>
            <a:fld id="{CC97A2C1-1F6D-4243-953F-ECFC61E33D69}" type="slidenum">
              <a:rPr lang="ru-RU" altLang="nl-NL"/>
              <a:pPr/>
              <a:t>‹#›</a:t>
            </a:fld>
            <a:endParaRPr lang="ru-RU" altLang="nl-NL"/>
          </a:p>
        </p:txBody>
      </p:sp>
      <p:grpSp>
        <p:nvGrpSpPr>
          <p:cNvPr id="1033" name="Группа 1">
            <a:extLst>
              <a:ext uri="{FF2B5EF4-FFF2-40B4-BE49-F238E27FC236}">
                <a16:creationId xmlns:a16="http://schemas.microsoft.com/office/drawing/2014/main" id="{96AB9FA9-2546-4746-91D4-49729D988546}"/>
              </a:ext>
            </a:extLst>
          </p:cNvPr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>
              <a:extLst>
                <a:ext uri="{FF2B5EF4-FFF2-40B4-BE49-F238E27FC236}">
                  <a16:creationId xmlns:a16="http://schemas.microsoft.com/office/drawing/2014/main" id="{55EF4820-E71F-4010-BF40-54C7A3A9C5F4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>
              <a:extLst>
                <a:ext uri="{FF2B5EF4-FFF2-40B4-BE49-F238E27FC236}">
                  <a16:creationId xmlns:a16="http://schemas.microsoft.com/office/drawing/2014/main" id="{911DA5CE-B011-4E05-89D8-0ACDF54B6735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5" r:id="rId9"/>
    <p:sldLayoutId id="2147483753" r:id="rId10"/>
    <p:sldLayoutId id="21474837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1B587C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1B587C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4E8542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dl.ngmu.ru/elizd/pms/1/index.htm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dl.ngmu.ru/elizd/pms/6/index.htm" TargetMode="Externa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ngmu.ru/department/2643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BF940D-EE47-4EB3-BA84-E7CCCD072B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99992" y="3573016"/>
            <a:ext cx="4176464" cy="3456384"/>
          </a:xfrm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br>
              <a:rPr lang="ru-RU" dirty="0">
                <a:solidFill>
                  <a:srgbClr val="F73F55"/>
                </a:solidFill>
              </a:rPr>
            </a:br>
            <a:br>
              <a:rPr lang="ru-RU" dirty="0">
                <a:solidFill>
                  <a:srgbClr val="F73F55"/>
                </a:solidFill>
              </a:rPr>
            </a:br>
            <a:br>
              <a:rPr lang="ru-RU" dirty="0">
                <a:solidFill>
                  <a:srgbClr val="F73F55"/>
                </a:solidFill>
              </a:rPr>
            </a:br>
            <a:br>
              <a:rPr lang="ru-RU" dirty="0">
                <a:solidFill>
                  <a:srgbClr val="F73F55"/>
                </a:solidFill>
              </a:rPr>
            </a:br>
            <a:br>
              <a:rPr lang="ru-RU" dirty="0">
                <a:solidFill>
                  <a:srgbClr val="F73F55"/>
                </a:solidFill>
              </a:rPr>
            </a:br>
            <a:br>
              <a:rPr lang="ru-RU" dirty="0">
                <a:solidFill>
                  <a:srgbClr val="F73F55"/>
                </a:solidFill>
              </a:rPr>
            </a:br>
            <a:br>
              <a:rPr lang="ru-RU" dirty="0">
                <a:solidFill>
                  <a:srgbClr val="F73F55"/>
                </a:solidFill>
              </a:rPr>
            </a:br>
            <a:br>
              <a:rPr lang="ru-RU" dirty="0">
                <a:solidFill>
                  <a:srgbClr val="F73F55"/>
                </a:solidFill>
              </a:rPr>
            </a:br>
            <a:r>
              <a:rPr lang="ru-RU" sz="6700" dirty="0">
                <a:solidFill>
                  <a:srgbClr val="F73F55"/>
                </a:solidFill>
              </a:rPr>
              <a:t>Профессору</a:t>
            </a:r>
            <a:br>
              <a:rPr lang="ru-RU" sz="6000" dirty="0">
                <a:solidFill>
                  <a:srgbClr val="F73F55"/>
                </a:solidFill>
              </a:rPr>
            </a:br>
            <a:r>
              <a:rPr lang="ru-RU" sz="6700" dirty="0">
                <a:solidFill>
                  <a:srgbClr val="F73F55"/>
                </a:solidFill>
              </a:rPr>
              <a:t>Верещагину </a:t>
            </a:r>
            <a:br>
              <a:rPr lang="ru-RU" sz="6700" dirty="0">
                <a:solidFill>
                  <a:srgbClr val="F73F55"/>
                </a:solidFill>
              </a:rPr>
            </a:br>
            <a:r>
              <a:rPr lang="ru-RU" sz="6700" dirty="0">
                <a:solidFill>
                  <a:srgbClr val="F73F55"/>
                </a:solidFill>
              </a:rPr>
              <a:t>Ивану </a:t>
            </a:r>
            <a:br>
              <a:rPr lang="ru-RU" sz="6700" dirty="0">
                <a:solidFill>
                  <a:srgbClr val="F73F55"/>
                </a:solidFill>
              </a:rPr>
            </a:br>
            <a:r>
              <a:rPr lang="ru-RU" sz="6700" dirty="0">
                <a:solidFill>
                  <a:srgbClr val="F73F55"/>
                </a:solidFill>
              </a:rPr>
              <a:t>Павловичу </a:t>
            </a:r>
            <a:br>
              <a:rPr lang="ru-RU" sz="6700" dirty="0">
                <a:solidFill>
                  <a:srgbClr val="F73F55"/>
                </a:solidFill>
              </a:rPr>
            </a:br>
            <a:r>
              <a:rPr lang="ru-RU" sz="6700" dirty="0">
                <a:solidFill>
                  <a:srgbClr val="F73F55"/>
                </a:solidFill>
              </a:rPr>
              <a:t>85 лет</a:t>
            </a:r>
            <a:br>
              <a:rPr lang="en-US" sz="6700" dirty="0">
                <a:solidFill>
                  <a:srgbClr val="F73F55"/>
                </a:solidFill>
              </a:rPr>
            </a:br>
            <a:r>
              <a:rPr lang="en-US" sz="6700" dirty="0">
                <a:solidFill>
                  <a:srgbClr val="F73F55"/>
                </a:solidFill>
              </a:rPr>
              <a:t>(1936-2016)</a:t>
            </a:r>
            <a:br>
              <a:rPr lang="en-US" sz="6700" dirty="0">
                <a:solidFill>
                  <a:srgbClr val="F73F55"/>
                </a:solidFill>
              </a:rPr>
            </a:br>
            <a:endParaRPr lang="ru-RU" dirty="0">
              <a:solidFill>
                <a:srgbClr val="F73F55"/>
              </a:solidFill>
            </a:endParaRP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52BDEBDE-E45F-4DEB-B840-C53766D38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16344" t="29184" r="66721" b="23853"/>
          <a:stretch>
            <a:fillRect/>
          </a:stretch>
        </p:blipFill>
        <p:spPr bwMode="auto">
          <a:xfrm>
            <a:off x="827584" y="1268760"/>
            <a:ext cx="3024336" cy="47008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id="{8CC361E6-8C71-43A6-AD72-600A22BCE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325" y="692150"/>
            <a:ext cx="7499350" cy="1143000"/>
          </a:xfrm>
        </p:spPr>
        <p:txBody>
          <a:bodyPr/>
          <a:lstStyle/>
          <a:p>
            <a:pPr eaLnBrk="1" hangingPunct="1"/>
            <a:r>
              <a:rPr lang="ru-RU" altLang="nl-NL" b="1">
                <a:solidFill>
                  <a:srgbClr val="F73F55"/>
                </a:solidFill>
              </a:rPr>
              <a:t>Иван Павлович Верещагин</a:t>
            </a:r>
          </a:p>
        </p:txBody>
      </p:sp>
      <p:sp>
        <p:nvSpPr>
          <p:cNvPr id="4099" name="Содержимое 2">
            <a:extLst>
              <a:ext uri="{FF2B5EF4-FFF2-40B4-BE49-F238E27FC236}">
                <a16:creationId xmlns:a16="http://schemas.microsoft.com/office/drawing/2014/main" id="{6DB9227F-5A93-40C7-86AF-9EE28AA0B8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388" y="2276475"/>
            <a:ext cx="8640762" cy="4389438"/>
          </a:xfrm>
        </p:spPr>
        <p:txBody>
          <a:bodyPr/>
          <a:lstStyle/>
          <a:p>
            <a:pPr algn="just" eaLnBrk="1" hangingPunct="1"/>
            <a:r>
              <a:rPr lang="ru-RU" altLang="nl-NL">
                <a:latin typeface="Arial" panose="020B0604020202020204" pitchFamily="34" charset="0"/>
                <a:cs typeface="Arial" panose="020B0604020202020204" pitchFamily="34" charset="0"/>
              </a:rPr>
              <a:t>Доктор медицинских наук, профессор, заслуженный врач РФ.  </a:t>
            </a:r>
          </a:p>
          <a:p>
            <a:pPr algn="just" eaLnBrk="1" hangingPunct="1"/>
            <a:endParaRPr lang="en-US" altLang="nl-NL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/>
            <a:r>
              <a:rPr lang="ru-RU" altLang="nl-NL">
                <a:latin typeface="Arial" panose="020B0604020202020204" pitchFamily="34" charset="0"/>
                <a:cs typeface="Arial" panose="020B0604020202020204" pitchFamily="34" charset="0"/>
              </a:rPr>
              <a:t>Автор более 350 научных работ по проблемам анестезиологии и интенсивной терапии.</a:t>
            </a:r>
          </a:p>
          <a:p>
            <a:pPr algn="just" eaLnBrk="1" hangingPunct="1"/>
            <a:endParaRPr lang="en-US" altLang="nl-NL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/>
            <a:r>
              <a:rPr lang="ru-RU" altLang="nl-NL">
                <a:latin typeface="Arial" panose="020B0604020202020204" pitchFamily="34" charset="0"/>
                <a:cs typeface="Arial" panose="020B0604020202020204" pitchFamily="34" charset="0"/>
              </a:rPr>
              <a:t>Автор нескольких изобретений и патентов.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1">
            <a:extLst>
              <a:ext uri="{FF2B5EF4-FFF2-40B4-BE49-F238E27FC236}">
                <a16:creationId xmlns:a16="http://schemas.microsoft.com/office/drawing/2014/main" id="{CCAC8519-FCC3-40B9-A271-3EF7B41954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5038" y="2565400"/>
            <a:ext cx="72739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nl-NL" sz="3600" b="1"/>
              <a:t>«Реаниматолог — это не тот, кто оживил, а тот, кто не допустил, чтобы умер»</a:t>
            </a:r>
          </a:p>
          <a:p>
            <a:pPr algn="just" eaLnBrk="1" hangingPunct="1"/>
            <a:r>
              <a:rPr lang="ru-RU" altLang="nl-NL" sz="3600" b="1"/>
              <a:t>                                   </a:t>
            </a:r>
          </a:p>
          <a:p>
            <a:pPr algn="just" eaLnBrk="1" hangingPunct="1"/>
            <a:r>
              <a:rPr lang="ru-RU" altLang="nl-NL" sz="3600" b="1"/>
              <a:t>                           Верещагин И.П.</a:t>
            </a:r>
          </a:p>
        </p:txBody>
      </p:sp>
      <p:sp>
        <p:nvSpPr>
          <p:cNvPr id="5123" name="TextBox 3">
            <a:extLst>
              <a:ext uri="{FF2B5EF4-FFF2-40B4-BE49-F238E27FC236}">
                <a16:creationId xmlns:a16="http://schemas.microsoft.com/office/drawing/2014/main" id="{3E6B862F-1491-4C04-9B82-8073AFF336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9963" y="981075"/>
            <a:ext cx="21240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4400" b="1">
                <a:solidFill>
                  <a:srgbClr val="F73F55"/>
                </a:solidFill>
              </a:rPr>
              <a:t>Цитата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>
            <a:extLst>
              <a:ext uri="{FF2B5EF4-FFF2-40B4-BE49-F238E27FC236}">
                <a16:creationId xmlns:a16="http://schemas.microsoft.com/office/drawing/2014/main" id="{CE7030FE-BDE0-4F7E-8946-A73E3864B7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052513"/>
            <a:ext cx="5040312" cy="535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Иван Павлович Верещагин родился </a:t>
            </a:r>
          </a:p>
          <a:p>
            <a:pPr algn="ctr" eaLnBrk="1" hangingPunct="1"/>
            <a:r>
              <a:rPr lang="ru-RU" altLang="nl-NL"/>
              <a:t>25 февраля 1936 г. в Алтайском крае. </a:t>
            </a:r>
          </a:p>
          <a:p>
            <a:pPr algn="ctr" eaLnBrk="1" hangingPunct="1"/>
            <a:r>
              <a:rPr lang="ru-RU" altLang="nl-NL"/>
              <a:t>В 1960 г. закончил лечебный факультет </a:t>
            </a:r>
          </a:p>
          <a:p>
            <a:pPr algn="ctr" eaLnBrk="1" hangingPunct="1"/>
            <a:r>
              <a:rPr lang="ru-RU" altLang="nl-NL"/>
              <a:t>Новосибирского государственного медицинского института. </a:t>
            </a:r>
          </a:p>
          <a:p>
            <a:pPr algn="ctr" eaLnBrk="1" hangingPunct="1"/>
            <a:r>
              <a:rPr lang="ru-RU" altLang="nl-NL"/>
              <a:t>С 1963 по 1986 г. работал в Новосибирском научно-исследовательском институте патологии кровообращения</a:t>
            </a:r>
          </a:p>
          <a:p>
            <a:pPr algn="ctr" eaLnBrk="1" hangingPunct="1"/>
            <a:r>
              <a:rPr lang="ru-RU" altLang="nl-NL"/>
              <a:t> в должностях: старшего лаборанта, младшего научного сотрудника, заведующего отделом анестезиологии-реаниматологии и гипотермической защиты. </a:t>
            </a:r>
          </a:p>
          <a:p>
            <a:pPr algn="ctr" eaLnBrk="1" hangingPunct="1"/>
            <a:r>
              <a:rPr lang="ru-RU" altLang="nl-NL"/>
              <a:t>В 1969 г. защитил кандидатскую диссертацию на тему: "Функциональное состояние печени до и после операций </a:t>
            </a:r>
          </a:p>
          <a:p>
            <a:pPr algn="ctr" eaLnBrk="1" hangingPunct="1"/>
            <a:r>
              <a:rPr lang="ru-RU" altLang="nl-NL"/>
              <a:t>при врожденных пороках сердца", </a:t>
            </a:r>
          </a:p>
          <a:p>
            <a:pPr algn="ctr" eaLnBrk="1" hangingPunct="1"/>
            <a:r>
              <a:rPr lang="ru-RU" altLang="nl-NL"/>
              <a:t>в 1982 г. защитил докторскую диссертацию на тему: "Окклюзии в условиях гипотермической защиты (28-31С)". </a:t>
            </a:r>
          </a:p>
        </p:txBody>
      </p:sp>
      <p:pic>
        <p:nvPicPr>
          <p:cNvPr id="6147" name="Picture 3" descr="C:\Users\user\Desktop\1.jpg">
            <a:extLst>
              <a:ext uri="{FF2B5EF4-FFF2-40B4-BE49-F238E27FC236}">
                <a16:creationId xmlns:a16="http://schemas.microsoft.com/office/drawing/2014/main" id="{727C559E-F006-4708-A354-C4D412238F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125538"/>
            <a:ext cx="3571875" cy="480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>
            <a:extLst>
              <a:ext uri="{FF2B5EF4-FFF2-40B4-BE49-F238E27FC236}">
                <a16:creationId xmlns:a16="http://schemas.microsoft.com/office/drawing/2014/main" id="{59586841-1444-4BBA-9B7C-AC070FFEE1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838" y="1844675"/>
            <a:ext cx="518477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В 1984 г. — присвоено звание старшего научного сотрудника, </a:t>
            </a:r>
          </a:p>
          <a:p>
            <a:pPr algn="ctr" eaLnBrk="1" hangingPunct="1"/>
            <a:r>
              <a:rPr lang="ru-RU" altLang="nl-NL"/>
              <a:t>а в 1986 г. — ученое звание профессора. </a:t>
            </a:r>
          </a:p>
          <a:p>
            <a:pPr algn="ctr" eaLnBrk="1" hangingPunct="1"/>
            <a:r>
              <a:rPr lang="ru-RU" altLang="nl-NL"/>
              <a:t>С  1987  И. П. Верещагин заведовал кафедрой анестезиологии и реаниматологии факультета усовершенствования врачей </a:t>
            </a:r>
          </a:p>
          <a:p>
            <a:pPr algn="ctr" eaLnBrk="1" hangingPunct="1"/>
            <a:r>
              <a:rPr lang="ru-RU" altLang="nl-NL"/>
              <a:t>Новосибирского государственного медицинского института </a:t>
            </a:r>
          </a:p>
          <a:p>
            <a:pPr algn="ctr" eaLnBrk="1" hangingPunct="1"/>
            <a:r>
              <a:rPr lang="ru-RU" altLang="nl-NL"/>
              <a:t>(с 1999 года – академия), </a:t>
            </a:r>
          </a:p>
          <a:p>
            <a:pPr algn="ctr" eaLnBrk="1" hangingPunct="1"/>
            <a:r>
              <a:rPr lang="ru-RU" altLang="nl-NL"/>
              <a:t>а с 2004 г. — профессор той же кафедры.</a:t>
            </a:r>
          </a:p>
          <a:p>
            <a:pPr algn="ctr" eaLnBrk="1" hangingPunct="1"/>
            <a:endParaRPr lang="ru-RU" altLang="nl-NL"/>
          </a:p>
        </p:txBody>
      </p:sp>
      <p:pic>
        <p:nvPicPr>
          <p:cNvPr id="4" name="Picture 5" descr="C:\Users\user\Desktop\foto.jpg">
            <a:extLst>
              <a:ext uri="{FF2B5EF4-FFF2-40B4-BE49-F238E27FC236}">
                <a16:creationId xmlns:a16="http://schemas.microsoft.com/office/drawing/2014/main" id="{F89115E5-3F89-4980-8497-B54CFEE50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40768"/>
            <a:ext cx="3078342" cy="410445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5">
            <a:extLst>
              <a:ext uri="{FF2B5EF4-FFF2-40B4-BE49-F238E27FC236}">
                <a16:creationId xmlns:a16="http://schemas.microsoft.com/office/drawing/2014/main" id="{E8B93397-F057-4E1A-98B5-62A2ED0C2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916113"/>
            <a:ext cx="8569325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Tx/>
              <a:buChar char="-"/>
            </a:pPr>
            <a:r>
              <a:rPr lang="ru-RU" altLang="nl-NL"/>
              <a:t> </a:t>
            </a:r>
            <a:r>
              <a:rPr lang="ru-RU" altLang="nl-NL" sz="2400"/>
              <a:t>совершенствование анестезиологической защиты при критических состояниях организма; </a:t>
            </a:r>
          </a:p>
          <a:p>
            <a:pPr eaLnBrk="1" hangingPunct="1">
              <a:lnSpc>
                <a:spcPct val="150000"/>
              </a:lnSpc>
              <a:buFontTx/>
              <a:buChar char="-"/>
            </a:pPr>
            <a:r>
              <a:rPr lang="ru-RU" altLang="nl-NL" sz="2400"/>
              <a:t> разработка методов интенсивной терапии;</a:t>
            </a:r>
          </a:p>
          <a:p>
            <a:pPr eaLnBrk="1" hangingPunct="1">
              <a:lnSpc>
                <a:spcPct val="150000"/>
              </a:lnSpc>
              <a:buFontTx/>
              <a:buChar char="-"/>
            </a:pPr>
            <a:r>
              <a:rPr lang="ru-RU" altLang="nl-NL" sz="2400"/>
              <a:t> изучение общей управляемой гипертермии.</a:t>
            </a:r>
          </a:p>
          <a:p>
            <a:pPr eaLnBrk="1" hangingPunct="1"/>
            <a:endParaRPr lang="ru-RU" altLang="nl-NL"/>
          </a:p>
        </p:txBody>
      </p:sp>
      <p:sp>
        <p:nvSpPr>
          <p:cNvPr id="8195" name="Прямоугольник 6">
            <a:extLst>
              <a:ext uri="{FF2B5EF4-FFF2-40B4-BE49-F238E27FC236}">
                <a16:creationId xmlns:a16="http://schemas.microsoft.com/office/drawing/2014/main" id="{2B99CE5C-E89A-4963-AD45-4B545F99C7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238" y="908050"/>
            <a:ext cx="5851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2400" b="1"/>
              <a:t>Научные интересы И.П. Верещагина </a:t>
            </a:r>
          </a:p>
        </p:txBody>
      </p:sp>
      <p:pic>
        <p:nvPicPr>
          <p:cNvPr id="8196" name="Рисунок 2" descr="http://i.mycdn.me/i?r=AzEPZsRbOZEKgBhR0XGMT1RkrdHGIAykGL_I6RQJpylUe6aKTM5SRkZCeTgDn6uOyic">
            <a:extLst>
              <a:ext uri="{FF2B5EF4-FFF2-40B4-BE49-F238E27FC236}">
                <a16:creationId xmlns:a16="http://schemas.microsoft.com/office/drawing/2014/main" id="{5F50E184-0E5E-4B96-807B-8FE8E0835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278313"/>
            <a:ext cx="2447925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3">
            <a:extLst>
              <a:ext uri="{FF2B5EF4-FFF2-40B4-BE49-F238E27FC236}">
                <a16:creationId xmlns:a16="http://schemas.microsoft.com/office/drawing/2014/main" id="{EC7BF17D-6402-4F3E-A36D-C67533F2B6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07" t="12910" r="23372" b="45062"/>
          <a:stretch>
            <a:fillRect/>
          </a:stretch>
        </p:blipFill>
        <p:spPr bwMode="auto">
          <a:xfrm>
            <a:off x="539750" y="1773238"/>
            <a:ext cx="2376488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Прямоугольник 5">
            <a:extLst>
              <a:ext uri="{FF2B5EF4-FFF2-40B4-BE49-F238E27FC236}">
                <a16:creationId xmlns:a16="http://schemas.microsoft.com/office/drawing/2014/main" id="{B204A523-DC33-47FE-96F0-BA58477519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0050" y="908050"/>
            <a:ext cx="58039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2400" b="1"/>
              <a:t>Издания из фонда библиотеки НГМУ</a:t>
            </a:r>
          </a:p>
        </p:txBody>
      </p:sp>
      <p:sp>
        <p:nvSpPr>
          <p:cNvPr id="9220" name="Прямоугольник 4">
            <a:extLst>
              <a:ext uri="{FF2B5EF4-FFF2-40B4-BE49-F238E27FC236}">
                <a16:creationId xmlns:a16="http://schemas.microsoft.com/office/drawing/2014/main" id="{D7BA3933-8136-4707-BCFC-8E74FBC50F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8038" y="2636838"/>
            <a:ext cx="532765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b="1"/>
              <a:t>Ксенотемпературы в медицинской</a:t>
            </a:r>
            <a:r>
              <a:rPr lang="ru-RU" altLang="nl-NL"/>
              <a:t> практике : от гипотермии к гипертермии : монография / ред.: И. П. Верещагин, Е. И. Верещагин. – Новосибирск : Сибмедиздат НГМУ, 2013. –  184 с. –  </a:t>
            </a:r>
            <a:r>
              <a:rPr lang="ru-RU" altLang="nl-NL" b="1"/>
              <a:t>ISBN </a:t>
            </a:r>
            <a:r>
              <a:rPr lang="ru-RU" altLang="nl-NL"/>
              <a:t>978-5-85979-279-5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>
            <a:extLst>
              <a:ext uri="{FF2B5EF4-FFF2-40B4-BE49-F238E27FC236}">
                <a16:creationId xmlns:a16="http://schemas.microsoft.com/office/drawing/2014/main" id="{43C87951-3D4C-4B56-B908-5BBB2DE1D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4437063"/>
            <a:ext cx="8785225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 b="1"/>
              <a:t>Вопросы анестезиологии, реаниматологии</a:t>
            </a:r>
            <a:r>
              <a:rPr lang="ru-RU" altLang="nl-NL"/>
              <a:t> и интенсивной терапии неотложных состояний : электронное учеб. изд. / Новосиб. гос. мед. ун-т ; сост. Т. И. Астахова, И. В. Беркасова, В. А. Валеева [и др.]. – 2-е изд.,перераб. – Новосибирск : Центр очно-заочного образования ГОУ ВПО НГМУ Росздрава, 2008. - 1CD-ROM. – (Практическая медицина Сибири: электронная серия). – Загл. с титул. экрана.  </a:t>
            </a:r>
            <a:br>
              <a:rPr lang="ru-RU" altLang="nl-NL"/>
            </a:br>
            <a:endParaRPr lang="ru-RU" altLang="nl-NL"/>
          </a:p>
        </p:txBody>
      </p:sp>
      <p:pic>
        <p:nvPicPr>
          <p:cNvPr id="10243" name="Picture 2" descr="http://ngmu.ru/upload/publication/6161.jpg">
            <a:extLst>
              <a:ext uri="{FF2B5EF4-FFF2-40B4-BE49-F238E27FC236}">
                <a16:creationId xmlns:a16="http://schemas.microsoft.com/office/drawing/2014/main" id="{DB553036-DDAD-4050-A307-15D1B521F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" y="1557338"/>
            <a:ext cx="8483600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Прямоугольник 3">
            <a:extLst>
              <a:ext uri="{FF2B5EF4-FFF2-40B4-BE49-F238E27FC236}">
                <a16:creationId xmlns:a16="http://schemas.microsoft.com/office/drawing/2014/main" id="{D3F5DED3-9330-43A6-9435-17686081CE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0050" y="908050"/>
            <a:ext cx="58039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2400" b="1"/>
              <a:t>Издания из фонда библиотеки НГМУ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>
            <a:extLst>
              <a:ext uri="{FF2B5EF4-FFF2-40B4-BE49-F238E27FC236}">
                <a16:creationId xmlns:a16="http://schemas.microsoft.com/office/drawing/2014/main" id="{6CEF2EDF-EA81-4F21-BCB4-0A7F4F2427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1916113"/>
            <a:ext cx="5113338" cy="230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Актуальные вопросы анестезиологии и реаниматологии : учебное пособие / И. В. Беркасова, В. А. Валеева, С. В. Васильев [и др.]. – Новосибирск : НГМУ, 2011. – </a:t>
            </a:r>
            <a:r>
              <a:rPr lang="en-US" altLang="nl-NL"/>
              <a:t>URL </a:t>
            </a:r>
            <a:r>
              <a:rPr lang="ru-RU" altLang="nl-NL"/>
              <a:t>: </a:t>
            </a:r>
            <a:r>
              <a:rPr lang="en-US" altLang="nl-NL">
                <a:hlinkClick r:id="rId2"/>
              </a:rPr>
              <a:t>http://dl.ngmu.ru/elizd/pms/1/index.htm </a:t>
            </a:r>
            <a:r>
              <a:rPr lang="ru-RU" altLang="nl-NL"/>
              <a:t>(дата обращения : 25.02.2021). – Текст : электронный. </a:t>
            </a:r>
            <a:br>
              <a:rPr lang="ru-RU" altLang="nl-NL"/>
            </a:br>
            <a:endParaRPr lang="ru-RU" altLang="nl-NL"/>
          </a:p>
        </p:txBody>
      </p:sp>
      <p:pic>
        <p:nvPicPr>
          <p:cNvPr id="11267" name="Picture 1" descr="C:\Users\user\Desktop\top_left.gif">
            <a:extLst>
              <a:ext uri="{FF2B5EF4-FFF2-40B4-BE49-F238E27FC236}">
                <a16:creationId xmlns:a16="http://schemas.microsoft.com/office/drawing/2014/main" id="{9A603316-5A7A-4038-A6DA-BAC9FFA86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205038"/>
            <a:ext cx="2833687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2" descr="C:\Users\user\Desktop\top_left (1).gif">
            <a:extLst>
              <a:ext uri="{FF2B5EF4-FFF2-40B4-BE49-F238E27FC236}">
                <a16:creationId xmlns:a16="http://schemas.microsoft.com/office/drawing/2014/main" id="{5BBF8217-0661-4627-992E-5083928FD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581525"/>
            <a:ext cx="2735262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Прямоугольник 5">
            <a:extLst>
              <a:ext uri="{FF2B5EF4-FFF2-40B4-BE49-F238E27FC236}">
                <a16:creationId xmlns:a16="http://schemas.microsoft.com/office/drawing/2014/main" id="{2E3A32FA-D808-4F06-A61B-1D52A3278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0050" y="981075"/>
            <a:ext cx="58039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2400" b="1"/>
              <a:t>Издания из фонда библиотеки НГМУ</a:t>
            </a:r>
          </a:p>
        </p:txBody>
      </p:sp>
      <p:sp>
        <p:nvSpPr>
          <p:cNvPr id="11270" name="Прямоугольник 6">
            <a:extLst>
              <a:ext uri="{FF2B5EF4-FFF2-40B4-BE49-F238E27FC236}">
                <a16:creationId xmlns:a16="http://schemas.microsoft.com/office/drawing/2014/main" id="{1EDED8DB-89C7-4EB8-B8A6-C4E2A73977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4437063"/>
            <a:ext cx="518318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Вопросы анестезиологии, реаниматологии и интенсивной терапии неотложных состояний: учебное пособие / В. А. Валеева, И. П. Верещагин, М. Е. Иванцов [и др.]. – Новосибирск: НГМУ, 2008. – </a:t>
            </a:r>
            <a:r>
              <a:rPr lang="en-US" altLang="nl-NL"/>
              <a:t>URL</a:t>
            </a:r>
            <a:r>
              <a:rPr lang="en-US" altLang="nl-NL">
                <a:hlinkClick r:id="rId5"/>
              </a:rPr>
              <a:t> http://dl.ngmu.ru/elizd/pms/6/index.htm</a:t>
            </a:r>
            <a:r>
              <a:rPr lang="en-US" altLang="nl-NL"/>
              <a:t> </a:t>
            </a:r>
            <a:r>
              <a:rPr lang="ru-RU" altLang="nl-NL"/>
              <a:t>: (дата обращения : 25.02.2021). – Текст : электронный.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1">
            <a:extLst>
              <a:ext uri="{FF2B5EF4-FFF2-40B4-BE49-F238E27FC236}">
                <a16:creationId xmlns:a16="http://schemas.microsoft.com/office/drawing/2014/main" id="{0622E5F8-EB61-41F3-866C-B380920CB5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9113" y="3068638"/>
            <a:ext cx="59055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b="1"/>
              <a:t>Критические уровни показателей</a:t>
            </a:r>
            <a:r>
              <a:rPr lang="ru-RU" altLang="nl-NL"/>
              <a:t> гомеостаза в интенсивной терапии : учебно-методическое пособие / И. П. Верещагин, В. В. Королев, Е. И. Верещагин  [и др.] ; ред. Е. И. Верещагин ; Новосибирский государственный медицинский университет. –  2-е изд. –  Новосибирск : ИПЦ НГМУ, 2020. –  24 с.</a:t>
            </a:r>
          </a:p>
        </p:txBody>
      </p:sp>
      <p:pic>
        <p:nvPicPr>
          <p:cNvPr id="12291" name="Picture 2" descr="C:\irbiswrk\@IRBIS_12_MAIN_116866_1_.jpg">
            <a:extLst>
              <a:ext uri="{FF2B5EF4-FFF2-40B4-BE49-F238E27FC236}">
                <a16:creationId xmlns:a16="http://schemas.microsoft.com/office/drawing/2014/main" id="{EFB71579-2CEB-45CC-951D-11587C739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257425"/>
            <a:ext cx="2332037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Прямоугольник 3">
            <a:extLst>
              <a:ext uri="{FF2B5EF4-FFF2-40B4-BE49-F238E27FC236}">
                <a16:creationId xmlns:a16="http://schemas.microsoft.com/office/drawing/2014/main" id="{B343A5BA-0EDF-4E1F-BB76-EBB60828D4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0050" y="981075"/>
            <a:ext cx="58039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2400" b="1"/>
              <a:t>Издания из фонда библиотеки НГМУ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">
            <a:extLst>
              <a:ext uri="{FF2B5EF4-FFF2-40B4-BE49-F238E27FC236}">
                <a16:creationId xmlns:a16="http://schemas.microsoft.com/office/drawing/2014/main" id="{EF703B74-71A8-4506-8B39-AB6EE90B5D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1484313"/>
            <a:ext cx="5545138" cy="369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Нейропротекция кетамином и допаминсберегающими препаратами в остром периоде черепно-мозговой травмы и терапии апаллического синдрома / Е. И. Верещагин, Р. С. Тарасов, С. В. Астраков [и др.] // Анестезиология и реаниматология. – 2004. – № 4. – С. 54-56.</a:t>
            </a:r>
          </a:p>
          <a:p>
            <a:pPr eaLnBrk="1" hangingPunct="1"/>
            <a:endParaRPr lang="ru-RU" altLang="nl-NL"/>
          </a:p>
          <a:p>
            <a:pPr eaLnBrk="1" hangingPunct="1"/>
            <a:endParaRPr lang="ru-RU" altLang="nl-NL"/>
          </a:p>
          <a:p>
            <a:pPr eaLnBrk="1" hangingPunct="1"/>
            <a:endParaRPr lang="ru-RU" altLang="nl-NL"/>
          </a:p>
          <a:p>
            <a:pPr eaLnBrk="1" hangingPunct="1"/>
            <a:endParaRPr lang="ru-RU" altLang="nl-NL"/>
          </a:p>
          <a:p>
            <a:pPr eaLnBrk="1" hangingPunct="1"/>
            <a:endParaRPr lang="ru-RU" altLang="nl-NL"/>
          </a:p>
          <a:p>
            <a:pPr eaLnBrk="1" hangingPunct="1"/>
            <a:br>
              <a:rPr lang="ru-RU" altLang="nl-NL"/>
            </a:br>
            <a:endParaRPr lang="ru-RU" altLang="nl-NL"/>
          </a:p>
        </p:txBody>
      </p:sp>
      <p:sp>
        <p:nvSpPr>
          <p:cNvPr id="13315" name="Прямоугольник 5">
            <a:extLst>
              <a:ext uri="{FF2B5EF4-FFF2-40B4-BE49-F238E27FC236}">
                <a16:creationId xmlns:a16="http://schemas.microsoft.com/office/drawing/2014/main" id="{675849BD-D1EF-4016-B782-712D9F7EE3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3429000"/>
            <a:ext cx="54737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Верещагин, И. П. Факторы риска развития синдрома полиорганной недостаточности при деструктивном панкреатите / И. П. Верещагин // Анестезиология и реаниматология. – 1996. – № 3. – С. 43-45.</a:t>
            </a:r>
          </a:p>
          <a:p>
            <a:pPr eaLnBrk="1" hangingPunct="1"/>
            <a:endParaRPr lang="ru-RU" altLang="nl-NL"/>
          </a:p>
          <a:p>
            <a:pPr eaLnBrk="1" hangingPunct="1"/>
            <a:br>
              <a:rPr lang="ru-RU" altLang="nl-NL"/>
            </a:br>
            <a:endParaRPr lang="ru-RU" altLang="nl-NL"/>
          </a:p>
        </p:txBody>
      </p:sp>
      <p:sp>
        <p:nvSpPr>
          <p:cNvPr id="13316" name="Прямоугольник 7">
            <a:extLst>
              <a:ext uri="{FF2B5EF4-FFF2-40B4-BE49-F238E27FC236}">
                <a16:creationId xmlns:a16="http://schemas.microsoft.com/office/drawing/2014/main" id="{54BD73FF-10F2-46B4-B3F7-5E21B61C93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5013325"/>
            <a:ext cx="536575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Шевченко, В. П. Электроэнцефалографический мониторинг при обшей управляемой гипертермии до 44°С / В. П. Шевченко, И. П. Верещагин, Е. В. Абыкова // Анестезиология и реаниматология. – 2003. – № 1. – С. 38-41.</a:t>
            </a:r>
            <a:br>
              <a:rPr lang="ru-RU" altLang="nl-NL"/>
            </a:br>
            <a:endParaRPr lang="ru-RU" altLang="nl-NL"/>
          </a:p>
        </p:txBody>
      </p:sp>
      <p:pic>
        <p:nvPicPr>
          <p:cNvPr id="13317" name="Picture 2" descr="C:\Users\user\Desktop\8398.gif">
            <a:extLst>
              <a:ext uri="{FF2B5EF4-FFF2-40B4-BE49-F238E27FC236}">
                <a16:creationId xmlns:a16="http://schemas.microsoft.com/office/drawing/2014/main" id="{64E7DD38-95CA-4F75-87BB-1C662B08A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2268538" cy="322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1" descr="C:\Users\user\Desktop\16081.jpg">
            <a:extLst>
              <a:ext uri="{FF2B5EF4-FFF2-40B4-BE49-F238E27FC236}">
                <a16:creationId xmlns:a16="http://schemas.microsoft.com/office/drawing/2014/main" id="{AD6CCF34-F6F9-42FE-92C1-662B6B1F1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284538"/>
            <a:ext cx="2087562" cy="284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Прямоугольник 10">
            <a:extLst>
              <a:ext uri="{FF2B5EF4-FFF2-40B4-BE49-F238E27FC236}">
                <a16:creationId xmlns:a16="http://schemas.microsoft.com/office/drawing/2014/main" id="{ED0CCC9D-06D0-442D-8580-4C5BE128FB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950" y="836613"/>
            <a:ext cx="30861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2400" b="1"/>
              <a:t>Статьи в журналах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1">
            <a:extLst>
              <a:ext uri="{FF2B5EF4-FFF2-40B4-BE49-F238E27FC236}">
                <a16:creationId xmlns:a16="http://schemas.microsoft.com/office/drawing/2014/main" id="{5C2AA141-BCE8-4841-8A6E-994D09A049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484313"/>
            <a:ext cx="6119812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Гипертермия в лечении онкозаболеваний / А. В. Ефремов, В. П. Шевченко, И. П. Верещагин [и др.] // Медицина труда и промышленная экология. – 2015. – Т. 1, № 2. – С. 30-33.</a:t>
            </a:r>
            <a:br>
              <a:rPr lang="ru-RU" altLang="nl-NL"/>
            </a:br>
            <a:endParaRPr lang="ru-RU" altLang="nl-NL"/>
          </a:p>
        </p:txBody>
      </p:sp>
      <p:sp>
        <p:nvSpPr>
          <p:cNvPr id="14339" name="Прямоугольник 2">
            <a:extLst>
              <a:ext uri="{FF2B5EF4-FFF2-40B4-BE49-F238E27FC236}">
                <a16:creationId xmlns:a16="http://schemas.microsoft.com/office/drawing/2014/main" id="{95814499-0CCB-464D-A4A5-C576E06D02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9113" y="4508500"/>
            <a:ext cx="590550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Анестезиологическое обеспечение технологий двухэтапных комбинированных вмешательств в хирургии посттравматических деформаций позвоночника  / Д. С. Лукьянов, М. Н. Лебедева, Р. И. Голиков [и др.] // Хирургия позвоночника. – 2015. – Т. 12, № 1. – С. 90-97.</a:t>
            </a:r>
            <a:br>
              <a:rPr lang="ru-RU" altLang="nl-NL"/>
            </a:br>
            <a:endParaRPr lang="ru-RU" altLang="nl-NL"/>
          </a:p>
        </p:txBody>
      </p:sp>
      <p:pic>
        <p:nvPicPr>
          <p:cNvPr id="14340" name="Picture 2" descr="C:\Users\user\Desktop\og.jpg">
            <a:extLst>
              <a:ext uri="{FF2B5EF4-FFF2-40B4-BE49-F238E27FC236}">
                <a16:creationId xmlns:a16="http://schemas.microsoft.com/office/drawing/2014/main" id="{286BE474-581F-40A6-81E2-8526E7D79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43" t="6688" r="41200" b="6688"/>
          <a:stretch>
            <a:fillRect/>
          </a:stretch>
        </p:blipFill>
        <p:spPr bwMode="auto">
          <a:xfrm>
            <a:off x="323850" y="2636838"/>
            <a:ext cx="2303463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1" descr="C:\Users\user\Desktop\17392.jpg">
            <a:extLst>
              <a:ext uri="{FF2B5EF4-FFF2-40B4-BE49-F238E27FC236}">
                <a16:creationId xmlns:a16="http://schemas.microsoft.com/office/drawing/2014/main" id="{13213885-6CD8-4C55-9C5C-E8CABAE255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68"/>
          <a:stretch>
            <a:fillRect/>
          </a:stretch>
        </p:blipFill>
        <p:spPr bwMode="auto">
          <a:xfrm>
            <a:off x="900113" y="3500438"/>
            <a:ext cx="2039937" cy="307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4" descr="https://elibrary.ru/titles/8825/8825.gif">
            <a:extLst>
              <a:ext uri="{FF2B5EF4-FFF2-40B4-BE49-F238E27FC236}">
                <a16:creationId xmlns:a16="http://schemas.microsoft.com/office/drawing/2014/main" id="{B32CBDEE-3CF6-47AA-A8A8-035429C52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341438"/>
            <a:ext cx="2087563" cy="300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Прямоугольник 6">
            <a:extLst>
              <a:ext uri="{FF2B5EF4-FFF2-40B4-BE49-F238E27FC236}">
                <a16:creationId xmlns:a16="http://schemas.microsoft.com/office/drawing/2014/main" id="{D4927107-B6BB-4D5B-854A-135A4F440F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950" y="836613"/>
            <a:ext cx="30861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2400" b="1"/>
              <a:t>Статьи в журналах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1">
            <a:extLst>
              <a:ext uri="{FF2B5EF4-FFF2-40B4-BE49-F238E27FC236}">
                <a16:creationId xmlns:a16="http://schemas.microsoft.com/office/drawing/2014/main" id="{60932BA8-8EBD-448F-85E1-47318C35E1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75" y="2276475"/>
            <a:ext cx="55086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Верещагин, Е. И. Коррекция посттравматической энцефалитической реакции при апаллическом синдроме / Е. И. Верещагин, Ю. С. Дорожкин, И. П. Верещагин // Вестник интенсивной терапии. – 2003. –  № 3. –  С. 75.</a:t>
            </a:r>
            <a:br>
              <a:rPr lang="ru-RU" altLang="nl-NL"/>
            </a:br>
            <a:endParaRPr lang="ru-RU" altLang="nl-NL"/>
          </a:p>
        </p:txBody>
      </p:sp>
      <p:sp>
        <p:nvSpPr>
          <p:cNvPr id="15363" name="Прямоугольник 2">
            <a:extLst>
              <a:ext uri="{FF2B5EF4-FFF2-40B4-BE49-F238E27FC236}">
                <a16:creationId xmlns:a16="http://schemas.microsoft.com/office/drawing/2014/main" id="{228A478C-D692-406F-AEF7-48721AF481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838" y="5013325"/>
            <a:ext cx="5364162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Поздний гестоз как системная воспалительная реакция / Д. Н. Киншт, Е. И. Верещагин, Н. М. Пасман  [и др.] // Вестник интенсивной терапии. – 1999. –  № 2. –  С. 23.</a:t>
            </a:r>
            <a:br>
              <a:rPr lang="ru-RU" altLang="nl-NL"/>
            </a:br>
            <a:endParaRPr lang="ru-RU" altLang="nl-NL"/>
          </a:p>
        </p:txBody>
      </p:sp>
      <p:pic>
        <p:nvPicPr>
          <p:cNvPr id="15364" name="Picture 2" descr="https://img1.liveinternet.ru/images/attach/d/0/142/166/142166701_ZHurnal_Vestnik_intensivnoy_terapii.JPG">
            <a:extLst>
              <a:ext uri="{FF2B5EF4-FFF2-40B4-BE49-F238E27FC236}">
                <a16:creationId xmlns:a16="http://schemas.microsoft.com/office/drawing/2014/main" id="{B73ECEF8-48F6-4AE4-A9BC-F84FE35C8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133600"/>
            <a:ext cx="3097212" cy="410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Прямоугольник 4">
            <a:extLst>
              <a:ext uri="{FF2B5EF4-FFF2-40B4-BE49-F238E27FC236}">
                <a16:creationId xmlns:a16="http://schemas.microsoft.com/office/drawing/2014/main" id="{9D1634BD-21B3-48EF-AFE7-09E5944B96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950" y="908050"/>
            <a:ext cx="3086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2400" b="1"/>
              <a:t>Статьи в журналах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>
            <a:extLst>
              <a:ext uri="{FF2B5EF4-FFF2-40B4-BE49-F238E27FC236}">
                <a16:creationId xmlns:a16="http://schemas.microsoft.com/office/drawing/2014/main" id="{169175E6-5C2E-44FC-BA1E-8CBC1170C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5688" y="836613"/>
            <a:ext cx="4492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2400" b="1"/>
              <a:t>Использованные источники</a:t>
            </a:r>
          </a:p>
        </p:txBody>
      </p:sp>
      <p:sp>
        <p:nvSpPr>
          <p:cNvPr id="16387" name="Прямоугольник 2">
            <a:extLst>
              <a:ext uri="{FF2B5EF4-FFF2-40B4-BE49-F238E27FC236}">
                <a16:creationId xmlns:a16="http://schemas.microsoft.com/office/drawing/2014/main" id="{DB9B4447-A65C-4C35-AB3C-D49B2DD8C4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2276475"/>
            <a:ext cx="8532812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nl-NL"/>
          </a:p>
          <a:p>
            <a:pPr eaLnBrk="1" hangingPunct="1"/>
            <a:r>
              <a:rPr lang="ru-RU" altLang="nl-NL"/>
              <a:t>Новосибирский государственный медицинский университет : сайт. – Новосибирск,1997. – </a:t>
            </a:r>
            <a:r>
              <a:rPr lang="en-US" altLang="nl-NL"/>
              <a:t>URL</a:t>
            </a:r>
            <a:r>
              <a:rPr lang="ru-RU" altLang="nl-NL"/>
              <a:t>: </a:t>
            </a:r>
            <a:r>
              <a:rPr lang="en-US" altLang="nl-NL">
                <a:hlinkClick r:id="rId2"/>
              </a:rPr>
              <a:t>http://ngmu.ru/department/2643</a:t>
            </a:r>
            <a:r>
              <a:rPr lang="ru-RU" altLang="nl-NL"/>
              <a:t> </a:t>
            </a:r>
          </a:p>
          <a:p>
            <a:pPr eaLnBrk="1" hangingPunct="1"/>
            <a:r>
              <a:rPr lang="ru-RU" altLang="nl-NL"/>
              <a:t>( дата обращения : 24.02.2021). – Текст : электронный.</a:t>
            </a:r>
          </a:p>
          <a:p>
            <a:pPr eaLnBrk="1" hangingPunct="1"/>
            <a:endParaRPr lang="ru-RU" altLang="nl-NL"/>
          </a:p>
        </p:txBody>
      </p:sp>
      <p:sp>
        <p:nvSpPr>
          <p:cNvPr id="16388" name="Прямоугольник 3">
            <a:extLst>
              <a:ext uri="{FF2B5EF4-FFF2-40B4-BE49-F238E27FC236}">
                <a16:creationId xmlns:a16="http://schemas.microsoft.com/office/drawing/2014/main" id="{6F3EE804-E422-4460-982D-428AAD05EB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412875"/>
            <a:ext cx="85328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nl-NL"/>
          </a:p>
          <a:p>
            <a:pPr eaLnBrk="1" hangingPunct="1"/>
            <a:r>
              <a:rPr lang="ru-RU" altLang="nl-NL"/>
              <a:t>eLIBRARY.RU : научная электронная библиотека : сайт. – Москва, 2000. – URL: https://elibrary.ru (дата обращения : 24.02.2021). – Текст : электронный.</a:t>
            </a:r>
          </a:p>
        </p:txBody>
      </p:sp>
      <p:sp>
        <p:nvSpPr>
          <p:cNvPr id="16389" name="Прямоугольник 4">
            <a:extLst>
              <a:ext uri="{FF2B5EF4-FFF2-40B4-BE49-F238E27FC236}">
                <a16:creationId xmlns:a16="http://schemas.microsoft.com/office/drawing/2014/main" id="{31867E55-881C-4CD8-BA4E-94F9F58AD8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3860800"/>
            <a:ext cx="84597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Ефремов, А. В. Ученые Новосибирского медицинского института в ХХ веке / А. В. Ефремов, В. Д. Новиков, А. Н. Евстропов ; Новосиб. гос. мед. академия. –  Новосибирск : Издательство НГМА, 2001. –  265 с.</a:t>
            </a:r>
            <a:r>
              <a:rPr lang="en-US" altLang="nl-NL"/>
              <a:t> </a:t>
            </a:r>
            <a:r>
              <a:rPr lang="ru-RU" altLang="nl-NL"/>
              <a:t>– ISBN 5-85979-082-1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792</TotalTime>
  <Words>1018</Words>
  <Application>Microsoft Office PowerPoint</Application>
  <PresentationFormat>Экран (4:3)</PresentationFormat>
  <Paragraphs>64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Поток</vt:lpstr>
      <vt:lpstr>        Профессору Верещагину  Ивану  Павловичу  85 лет (1936-2016) </vt:lpstr>
      <vt:lpstr>Иван Павлович Верещагин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Верещагину  Ивану Павловичу  85 лет</dc:title>
  <dc:creator>user</dc:creator>
  <cp:lastModifiedBy>user</cp:lastModifiedBy>
  <cp:revision>84</cp:revision>
  <dcterms:created xsi:type="dcterms:W3CDTF">2021-02-17T02:31:44Z</dcterms:created>
  <dcterms:modified xsi:type="dcterms:W3CDTF">2023-11-27T04:14:35Z</dcterms:modified>
</cp:coreProperties>
</file>