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8" r:id="rId3"/>
    <p:sldId id="290" r:id="rId4"/>
    <p:sldId id="289" r:id="rId5"/>
    <p:sldId id="288" r:id="rId6"/>
    <p:sldId id="287" r:id="rId7"/>
    <p:sldId id="266" r:id="rId8"/>
    <p:sldId id="291" r:id="rId9"/>
    <p:sldId id="292" r:id="rId10"/>
    <p:sldId id="270" r:id="rId11"/>
    <p:sldId id="271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2" r:id="rId21"/>
    <p:sldId id="281" r:id="rId22"/>
    <p:sldId id="286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9BE5FF"/>
    <a:srgbClr val="FF00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05DB8E-BC27-4286-BCB7-91610FAADE07}" v="3" dt="2023-02-07T10:07:21.0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0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4F5E8F73-3341-489F-A3CB-2AA78AADF0B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A7CFA05-2411-484D-82F4-88D7C4D0DC2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59AA500-247F-4E7A-A657-9F815D3E191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8F71221F-B884-43AA-9840-F22612D37E3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2C0F1BDE-C923-44E9-B5C0-52F741EF29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8C8FAC-5100-49D0-8783-8BE744BBDDE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FF3FE08-86D5-4376-913D-DA10C3B9C1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F563998-7C0A-4B50-BC9E-42F9EC9339D7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id="{BD9CB0C0-7DD4-4720-9CD9-563A8D02568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id="{DA9AF10F-E49A-482C-ADE1-93AE4BE5F6F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6628" name="Номер слайда 3">
            <a:extLst>
              <a:ext uri="{FF2B5EF4-FFF2-40B4-BE49-F238E27FC236}">
                <a16:creationId xmlns:a16="http://schemas.microsoft.com/office/drawing/2014/main" id="{F60CEC19-24FA-4D0E-A535-D0E84A6640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D91E9CA-F13B-42A5-944F-FF4BEFBC0A8A}" type="slidenum">
              <a:rPr lang="ru-RU" altLang="en-US"/>
              <a:pPr eaLnBrk="1" hangingPunct="1"/>
              <a:t>3</a:t>
            </a:fld>
            <a:endParaRPr lang="ru-RU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>
            <a:extLst>
              <a:ext uri="{FF2B5EF4-FFF2-40B4-BE49-F238E27FC236}">
                <a16:creationId xmlns:a16="http://schemas.microsoft.com/office/drawing/2014/main" id="{40B07761-D26F-4920-B58E-CE3C7182A26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>
            <a:extLst>
              <a:ext uri="{FF2B5EF4-FFF2-40B4-BE49-F238E27FC236}">
                <a16:creationId xmlns:a16="http://schemas.microsoft.com/office/drawing/2014/main" id="{7AC111FA-5B0A-481A-98FB-75CC535C73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7652" name="Номер слайда 3">
            <a:extLst>
              <a:ext uri="{FF2B5EF4-FFF2-40B4-BE49-F238E27FC236}">
                <a16:creationId xmlns:a16="http://schemas.microsoft.com/office/drawing/2014/main" id="{90990BFC-A11C-4464-AEF9-7514A8B40F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C122BB4-5D83-47DB-BBAF-73330A407FAD}" type="slidenum">
              <a:rPr lang="ru-RU" altLang="en-US"/>
              <a:pPr eaLnBrk="1" hangingPunct="1"/>
              <a:t>4</a:t>
            </a:fld>
            <a:endParaRPr lang="ru-RU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>
            <a:extLst>
              <a:ext uri="{FF2B5EF4-FFF2-40B4-BE49-F238E27FC236}">
                <a16:creationId xmlns:a16="http://schemas.microsoft.com/office/drawing/2014/main" id="{510FF2D9-6A36-45D1-9604-B6855B07A35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>
            <a:extLst>
              <a:ext uri="{FF2B5EF4-FFF2-40B4-BE49-F238E27FC236}">
                <a16:creationId xmlns:a16="http://schemas.microsoft.com/office/drawing/2014/main" id="{FAFF6271-7614-445A-AEC0-8B89F80378C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8676" name="Номер слайда 3">
            <a:extLst>
              <a:ext uri="{FF2B5EF4-FFF2-40B4-BE49-F238E27FC236}">
                <a16:creationId xmlns:a16="http://schemas.microsoft.com/office/drawing/2014/main" id="{0A5D22AE-0F9A-40BC-8CD0-BC55ACD4B6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6CBB710-729E-4E27-BD9F-1C1323153C13}" type="slidenum">
              <a:rPr lang="ru-RU" altLang="en-US"/>
              <a:pPr eaLnBrk="1" hangingPunct="1"/>
              <a:t>17</a:t>
            </a:fld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DBE310A2-423F-456D-A5D7-FA7E7C082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B3740-E278-4D02-B204-B476045A126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52CF2B73-C273-4855-85C8-CA5C4EED7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AD24A7D8-9D63-4A04-B293-7D2CEACBE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21B617-517C-4C9E-8A0D-16FB860CB80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42403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A27F800B-C2E5-4862-9969-27F2CC6E5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31B4D-C6EB-43E0-9249-969D16E6983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EDA9FB4A-B701-4C1A-AF75-F9DD31C29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C25566A9-8887-4D7A-9855-E76A8F34D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33D42-703B-4111-89BF-A939BBCCE2F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919592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D761BB55-3911-45A4-85AA-7D6A31F1C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209A4-C33F-42A4-9D86-79166666A9B4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547552B9-A95E-4882-9EC9-ECABF6EB9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48663793-8B74-41E2-809A-B347BBDFC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663CFD-36CB-415B-8625-45FB9E79F28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96190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52B66634-482F-489B-B1C0-C6D7ADA6E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A4BBB-1A49-484F-B86F-954CB1732F3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68C0B9D3-5F7B-4C66-9617-82D5A6F81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97F39F1D-0BBE-439C-ACD1-4EB547BE5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B305C-5DF4-4714-B60A-C2FE0409CF4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14155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>
            <a:extLst>
              <a:ext uri="{FF2B5EF4-FFF2-40B4-BE49-F238E27FC236}">
                <a16:creationId xmlns:a16="http://schemas.microsoft.com/office/drawing/2014/main" id="{AA6C55CA-BE51-4DA4-AC1E-34301F3D6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534E5-FF8D-4E57-97BB-BCEA3F61155F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21">
            <a:extLst>
              <a:ext uri="{FF2B5EF4-FFF2-40B4-BE49-F238E27FC236}">
                <a16:creationId xmlns:a16="http://schemas.microsoft.com/office/drawing/2014/main" id="{3BC18758-7736-47AB-A815-1C6CEC02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>
            <a:extLst>
              <a:ext uri="{FF2B5EF4-FFF2-40B4-BE49-F238E27FC236}">
                <a16:creationId xmlns:a16="http://schemas.microsoft.com/office/drawing/2014/main" id="{12EB7606-B015-443B-9AE8-0B331FB07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7BEF8-AB98-4096-91EE-E2B0B62F367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0877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>
            <a:extLst>
              <a:ext uri="{FF2B5EF4-FFF2-40B4-BE49-F238E27FC236}">
                <a16:creationId xmlns:a16="http://schemas.microsoft.com/office/drawing/2014/main" id="{D7881911-8120-4C89-94CB-13B25748C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B348D-ACFD-4A71-BE58-109568BB182E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833054D1-805F-4027-ACE6-EEB4D3BD3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E85429A2-B23B-4944-BB73-39C9299C8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24C33F-C7E7-418A-9B72-98097F05E2F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29818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8155614B-E083-48A3-AA59-741FA20BA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55DB1-125D-456A-BAFF-9600B111ABAB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E0870FC9-AE77-4FDD-A8FE-F1F240A74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D5401449-809F-42FC-A77D-03E2AD258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7DB69E-63C1-441F-9079-30ABCA3DC7B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69404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01D327DB-33F5-484A-A2D0-2CD617D2D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6AF0E-E71E-4727-A39F-FA8C4EE8914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B7B1A8E5-5E8A-456D-B299-5C0E07182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E8F1276A-ECA7-4FDB-9E3B-E84CC10B7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7883DB-23D3-4342-8963-0CE8A00AA64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0298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13">
            <a:extLst>
              <a:ext uri="{FF2B5EF4-FFF2-40B4-BE49-F238E27FC236}">
                <a16:creationId xmlns:a16="http://schemas.microsoft.com/office/drawing/2014/main" id="{0FBDAB8F-F040-48A4-A145-188226245B35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>
            <a:extLst>
              <a:ext uri="{FF2B5EF4-FFF2-40B4-BE49-F238E27FC236}">
                <a16:creationId xmlns:a16="http://schemas.microsoft.com/office/drawing/2014/main" id="{63D8D40D-B09D-406F-9A70-0989E5C9F54E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15">
            <a:extLst>
              <a:ext uri="{FF2B5EF4-FFF2-40B4-BE49-F238E27FC236}">
                <a16:creationId xmlns:a16="http://schemas.microsoft.com/office/drawing/2014/main" id="{9809808C-B911-491B-BD11-6A01405BA02B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16">
            <a:extLst>
              <a:ext uri="{FF2B5EF4-FFF2-40B4-BE49-F238E27FC236}">
                <a16:creationId xmlns:a16="http://schemas.microsoft.com/office/drawing/2014/main" id="{231BB225-2412-49BF-9CDD-36DC2FC5B641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>
            <a:extLst>
              <a:ext uri="{FF2B5EF4-FFF2-40B4-BE49-F238E27FC236}">
                <a16:creationId xmlns:a16="http://schemas.microsoft.com/office/drawing/2014/main" id="{E836BDC5-FA0C-4102-880B-6A0F137D9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48580-9653-469B-8BF0-3A75608932E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10" name="Нижний колонтитул 5">
            <a:extLst>
              <a:ext uri="{FF2B5EF4-FFF2-40B4-BE49-F238E27FC236}">
                <a16:creationId xmlns:a16="http://schemas.microsoft.com/office/drawing/2014/main" id="{F6D62084-A461-4AB6-9E69-AD5DBD65F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>
            <a:extLst>
              <a:ext uri="{FF2B5EF4-FFF2-40B4-BE49-F238E27FC236}">
                <a16:creationId xmlns:a16="http://schemas.microsoft.com/office/drawing/2014/main" id="{18DCCC1E-9B94-4BDF-9B14-15FFB0AA7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61CDF1A3-2A27-448A-A005-492CB525146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637914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04B9F25E-9D63-4011-96B6-8A79CB3C1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81EFB-FDAA-47FC-B89C-BA35E700574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C2489879-8E6C-43C8-9F90-55D661BBD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D29C287F-1A18-446D-8864-F9E252D23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E9928-319B-49D9-A197-EEEDE6E67E9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10782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C9249E8B-BEC1-410E-9840-4AFD89999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26835-FFF9-4EAC-B6C6-96A71860D8C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BDEE6182-897A-4CA5-AF1E-06E70D263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9C4806C6-EB81-47BC-B5CA-90CD46BED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00BE6-E4BC-4CD7-81E5-9E9B0FD3868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53989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>
            <a:extLst>
              <a:ext uri="{FF2B5EF4-FFF2-40B4-BE49-F238E27FC236}">
                <a16:creationId xmlns:a16="http://schemas.microsoft.com/office/drawing/2014/main" id="{54C43772-CFFF-43EE-8ECE-B871D47C4CB3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>
            <a:extLst>
              <a:ext uri="{FF2B5EF4-FFF2-40B4-BE49-F238E27FC236}">
                <a16:creationId xmlns:a16="http://schemas.microsoft.com/office/drawing/2014/main" id="{B077C1A7-5116-4AC0-9151-9E579395CC87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>
            <a:extLst>
              <a:ext uri="{FF2B5EF4-FFF2-40B4-BE49-F238E27FC236}">
                <a16:creationId xmlns:a16="http://schemas.microsoft.com/office/drawing/2014/main" id="{7FBEF6EC-4849-4D2D-B268-D967316FC63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  <a:endParaRPr lang="en-US" altLang="en-US"/>
          </a:p>
        </p:txBody>
      </p:sp>
      <p:sp>
        <p:nvSpPr>
          <p:cNvPr id="1029" name="Текст 29">
            <a:extLst>
              <a:ext uri="{FF2B5EF4-FFF2-40B4-BE49-F238E27FC236}">
                <a16:creationId xmlns:a16="http://schemas.microsoft.com/office/drawing/2014/main" id="{8619B314-5E05-4135-B211-7D94EE06AC6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  <a:endParaRPr lang="en-US" altLang="en-US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383B4C53-5D2F-4964-A385-2D37E5C0B4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235B56-1011-4DBE-8EC2-2AA8C820F22A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FD9DD32F-9CD5-4F9C-9160-07E954646D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8A680125-1070-4A0C-9A2E-CF86FC00B5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2F2F2F"/>
                </a:solidFill>
                <a:latin typeface="Constantia" panose="02030602050306030303" pitchFamily="18" charset="0"/>
              </a:defRPr>
            </a:lvl1pPr>
          </a:lstStyle>
          <a:p>
            <a:fld id="{1E19FF4D-9D09-462F-89F9-D1B65C89B36F}" type="slidenum">
              <a:rPr lang="ru-RU" altLang="en-US"/>
              <a:pPr/>
              <a:t>‹#›</a:t>
            </a:fld>
            <a:endParaRPr lang="ru-RU" altLang="en-US"/>
          </a:p>
        </p:txBody>
      </p:sp>
      <p:grpSp>
        <p:nvGrpSpPr>
          <p:cNvPr id="1033" name="Группа 1">
            <a:extLst>
              <a:ext uri="{FF2B5EF4-FFF2-40B4-BE49-F238E27FC236}">
                <a16:creationId xmlns:a16="http://schemas.microsoft.com/office/drawing/2014/main" id="{857975E9-0085-4916-B9A2-1B6DB46156DE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>
              <a:extLst>
                <a:ext uri="{FF2B5EF4-FFF2-40B4-BE49-F238E27FC236}">
                  <a16:creationId xmlns:a16="http://schemas.microsoft.com/office/drawing/2014/main" id="{E77A1540-5D32-4AA5-A0F4-F894AFBBE7DF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>
              <a:extLst>
                <a:ext uri="{FF2B5EF4-FFF2-40B4-BE49-F238E27FC236}">
                  <a16:creationId xmlns:a16="http://schemas.microsoft.com/office/drawing/2014/main" id="{0513BBAD-FD95-490B-9E0A-C330C8A2CE4F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5" r:id="rId9"/>
    <p:sldLayoutId id="2147483993" r:id="rId10"/>
    <p:sldLayoutId id="21474839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1B587C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1B587C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4E8542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34C170D-26A1-4B09-9C8D-58BBB52FBDBC}"/>
              </a:ext>
            </a:extLst>
          </p:cNvPr>
          <p:cNvSpPr/>
          <p:nvPr/>
        </p:nvSpPr>
        <p:spPr>
          <a:xfrm>
            <a:off x="4143372" y="1772816"/>
            <a:ext cx="5000628" cy="4678204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000" b="1" dirty="0">
                <a:solidFill>
                  <a:srgbClr val="000066"/>
                </a:solidFill>
                <a:latin typeface="Bookman Old Style"/>
                <a:cs typeface="Arial"/>
              </a:rPr>
              <a:t>Академику </a:t>
            </a:r>
            <a:r>
              <a:rPr lang="ru-RU" sz="5000" b="1" dirty="0" err="1">
                <a:solidFill>
                  <a:srgbClr val="000066"/>
                </a:solidFill>
                <a:latin typeface="Bookman Old Style"/>
                <a:cs typeface="Arial"/>
              </a:rPr>
              <a:t>Шкурупию</a:t>
            </a:r>
            <a:r>
              <a:rPr lang="ru-RU" sz="5000" b="1" dirty="0">
                <a:solidFill>
                  <a:srgbClr val="000066"/>
                </a:solidFill>
                <a:latin typeface="Bookman Old Style"/>
                <a:cs typeface="Arial"/>
              </a:rPr>
              <a:t> Вячеславу Алексеевичу </a:t>
            </a:r>
            <a:r>
              <a:rPr lang="ru-RU" sz="5000" b="1">
                <a:solidFill>
                  <a:srgbClr val="000066"/>
                </a:solidFill>
                <a:latin typeface="Bookman Old Style"/>
                <a:cs typeface="Arial"/>
              </a:rPr>
              <a:t>– 80 лет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800" b="1" dirty="0">
              <a:ln w="11430"/>
              <a:solidFill>
                <a:srgbClr val="A5002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075" name="AutoShape 8" descr="https://cdn-images-1.medium.com/fit/t/1600/480/1*ozoWrnzcAciyiksOIPc5Dw.jpeg">
            <a:extLst>
              <a:ext uri="{FF2B5EF4-FFF2-40B4-BE49-F238E27FC236}">
                <a16:creationId xmlns:a16="http://schemas.microsoft.com/office/drawing/2014/main" id="{A8DBAC9E-FEA0-4246-BD3B-F1DF13618A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Constantia" panose="02030602050306030303" pitchFamily="18" charset="0"/>
            </a:endParaRPr>
          </a:p>
        </p:txBody>
      </p:sp>
      <p:sp>
        <p:nvSpPr>
          <p:cNvPr id="3076" name="AutoShape 10" descr="https://cdn-images-1.medium.com/fit/t/1600/480/1*ozoWrnzcAciyiksOIPc5Dw.jpeg">
            <a:extLst>
              <a:ext uri="{FF2B5EF4-FFF2-40B4-BE49-F238E27FC236}">
                <a16:creationId xmlns:a16="http://schemas.microsoft.com/office/drawing/2014/main" id="{BB61F15B-4C55-4F9A-ACF5-0FC7E68223B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Constantia" panose="02030602050306030303" pitchFamily="18" charset="0"/>
            </a:endParaRPr>
          </a:p>
        </p:txBody>
      </p:sp>
      <p:pic>
        <p:nvPicPr>
          <p:cNvPr id="3077" name="Рисунок 7" descr="C:\Documents and Settings\user\Рабочий стол\Ак. Шкурупий.jpg">
            <a:extLst>
              <a:ext uri="{FF2B5EF4-FFF2-40B4-BE49-F238E27FC236}">
                <a16:creationId xmlns:a16="http://schemas.microsoft.com/office/drawing/2014/main" id="{7AB746E0-F92C-4D80-9530-DBD841716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3590925" cy="40068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E60EF3-1CB9-40D3-889A-0741A3A5A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7563" y="642938"/>
            <a:ext cx="5500687" cy="3071812"/>
          </a:xfrm>
        </p:spPr>
        <p:txBody>
          <a:bodyPr/>
          <a:lstStyle/>
          <a:p>
            <a:pPr algn="ctr">
              <a:defRPr/>
            </a:pPr>
            <a:r>
              <a:rPr lang="ru-RU" b="1" cap="all" dirty="0" err="1">
                <a:solidFill>
                  <a:srgbClr val="000066"/>
                </a:solidFill>
                <a:latin typeface="Bookman Old Style" pitchFamily="18" charset="0"/>
              </a:rPr>
              <a:t>Шкурупий</a:t>
            </a:r>
            <a:r>
              <a:rPr lang="ru-RU" b="1" cap="all" dirty="0">
                <a:solidFill>
                  <a:srgbClr val="000066"/>
                </a:solidFill>
                <a:latin typeface="Bookman Old Style" pitchFamily="18" charset="0"/>
              </a:rPr>
              <a:t> </a:t>
            </a:r>
            <a:r>
              <a:rPr lang="ru-RU" b="1" dirty="0">
                <a:solidFill>
                  <a:srgbClr val="000066"/>
                </a:solidFill>
                <a:latin typeface="Bookman Old Style" pitchFamily="18" charset="0"/>
              </a:rPr>
              <a:t>Вячеслав Алексеевич</a:t>
            </a: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547C3598-FB42-402E-B06E-24D5A1125B4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20" y="928670"/>
            <a:ext cx="2643206" cy="2928958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39DD42D3-5514-41B2-97F7-23D58899C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785794"/>
            <a:ext cx="3286148" cy="335758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sp>
        <p:nvSpPr>
          <p:cNvPr id="4101" name="Прямоугольник 6">
            <a:extLst>
              <a:ext uri="{FF2B5EF4-FFF2-40B4-BE49-F238E27FC236}">
                <a16:creationId xmlns:a16="http://schemas.microsoft.com/office/drawing/2014/main" id="{518C4144-B60A-4DA8-86B9-9E4125209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292600"/>
            <a:ext cx="8501063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en-US" sz="2000" b="1">
                <a:latin typeface="Bookman Old Style" panose="02050604050505020204" pitchFamily="18" charset="0"/>
              </a:rPr>
              <a:t> </a:t>
            </a:r>
          </a:p>
          <a:p>
            <a:pPr algn="ctr"/>
            <a:r>
              <a:rPr lang="ru-RU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деятель науки РФ, академик РАН, научный руководитель ФИЦ трансляционной и фундаментальной медицины, профессор  СО РАН</a:t>
            </a:r>
          </a:p>
          <a:p>
            <a:pPr algn="ctr"/>
            <a:r>
              <a:rPr lang="ru-RU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Лауреат номинации «Золотой фонд НГМУ»</a:t>
            </a:r>
          </a:p>
          <a:p>
            <a:endParaRPr lang="ru-RU" altLang="en-US" sz="2000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FA8308D-999D-404B-BA4A-94AFF7C3E0E3}"/>
              </a:ext>
            </a:extLst>
          </p:cNvPr>
          <p:cNvSpPr/>
          <p:nvPr/>
        </p:nvSpPr>
        <p:spPr>
          <a:xfrm>
            <a:off x="1214438" y="785813"/>
            <a:ext cx="7429500" cy="8620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000" b="1" cap="all" dirty="0">
                <a:solidFill>
                  <a:srgbClr val="002060"/>
                </a:solidFill>
                <a:latin typeface="Bookman Old Style" pitchFamily="18" charset="0"/>
                <a:cs typeface="Arial" charset="0"/>
              </a:rPr>
              <a:t>Биография</a:t>
            </a:r>
            <a:endParaRPr lang="ru-RU" sz="5000" dirty="0">
              <a:latin typeface="Arial" charset="0"/>
              <a:cs typeface="Arial" charset="0"/>
            </a:endParaRPr>
          </a:p>
        </p:txBody>
      </p:sp>
      <p:sp>
        <p:nvSpPr>
          <p:cNvPr id="5123" name="Прямоугольник 2">
            <a:extLst>
              <a:ext uri="{FF2B5EF4-FFF2-40B4-BE49-F238E27FC236}">
                <a16:creationId xmlns:a16="http://schemas.microsoft.com/office/drawing/2014/main" id="{BD1B9ACD-EB42-4C70-B07B-02143144BF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714500"/>
            <a:ext cx="5857875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Вячеслав Алексеевич родился 11 марта 1941 года в городе Белореченске Краснодарского края. </a:t>
            </a:r>
          </a:p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прохождения службы в армии поступил в Новосибирский государственный медицинский институт.</a:t>
            </a:r>
          </a:p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Учась в институте Вячеслав Алексеевич был занят общественной работой: был членом парткома, заместителем председателя парткома по организационной работе. Уже на первом курсе стал командиром  студенческого сельскохозяйственного  отряда. По окончании 4 курса возглавлял первый в  НГМИ студенческий строительный отряд, который работал  на острове Шикотан.</a:t>
            </a:r>
          </a:p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 1969 году окончил лечебный факультет Новосибирского государственного медицинского института.</a:t>
            </a:r>
          </a:p>
        </p:txBody>
      </p:sp>
      <p:pic>
        <p:nvPicPr>
          <p:cNvPr id="40963" name="Picture 3">
            <a:extLst>
              <a:ext uri="{FF2B5EF4-FFF2-40B4-BE49-F238E27FC236}">
                <a16:creationId xmlns:a16="http://schemas.microsoft.com/office/drawing/2014/main" id="{A527D745-3AEA-41C1-B6E1-2F265226C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30000"/>
          </a:blip>
          <a:srcRect/>
          <a:stretch>
            <a:fillRect/>
          </a:stretch>
        </p:blipFill>
        <p:spPr bwMode="auto">
          <a:xfrm>
            <a:off x="285750" y="1643063"/>
            <a:ext cx="2571750" cy="4286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>
            <a:extLst>
              <a:ext uri="{FF2B5EF4-FFF2-40B4-BE49-F238E27FC236}">
                <a16:creationId xmlns:a16="http://schemas.microsoft.com/office/drawing/2014/main" id="{C6ADA7D8-ECBE-40AC-B468-D0348C72F1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1143000"/>
            <a:ext cx="450056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 1969 по 1988 годы работал младшим научным сотрудником в Центральной научно-исследовательской лаборатории НГМИ, старшим научным сотрудником, заведующим ЦНИЛ. </a:t>
            </a:r>
          </a:p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 1974 году защитил кандидатскую диссертацию на тему «Сравнительное морфологическое исследование ультраструктур гепатоцитов мышей разных генетических линий – интактных и в условиях острого токсического повреждения печени», в 1987 году – докторскую диссертацию на тему «Структурная организация нормальной и поврежденной печени при стрессе и введении лизосомотропных препаратов».</a:t>
            </a:r>
          </a:p>
        </p:txBody>
      </p:sp>
      <p:pic>
        <p:nvPicPr>
          <p:cNvPr id="39939" name="Picture 3">
            <a:extLst>
              <a:ext uri="{FF2B5EF4-FFF2-40B4-BE49-F238E27FC236}">
                <a16:creationId xmlns:a16="http://schemas.microsoft.com/office/drawing/2014/main" id="{4A1171A2-8C42-4EF3-BAD4-39C08E056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5500688" y="1000125"/>
            <a:ext cx="3429000" cy="4970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>
            <a:extLst>
              <a:ext uri="{FF2B5EF4-FFF2-40B4-BE49-F238E27FC236}">
                <a16:creationId xmlns:a16="http://schemas.microsoft.com/office/drawing/2014/main" id="{188F8437-8C83-438F-8C4F-DD7D55C97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890588"/>
            <a:ext cx="8429625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 1989 года – заведующий кафедрой патологической анатомии Новосибирского государственного медицинского университета. Академик РАМН   Шкурупий В.А.  много сил  и энергии уделяет  педагогической  и научной работе своего коллектива, под его руководством кафедра  патологической анатомии  превратилась в ведущий научно-практический центр патологоанатомической службы Новосибирской области и Сибирского региона.  На кафедре проводятся курсы повышения квалификации врачей-патологоанатомов, ведется постдипломная подготовка врачей  патологоанатомов (клиническая ординатура, интернатура, первичная специализация).</a:t>
            </a:r>
            <a:endParaRPr lang="ru-RU" altLang="en-US"/>
          </a:p>
        </p:txBody>
      </p:sp>
      <p:pic>
        <p:nvPicPr>
          <p:cNvPr id="7171" name="Picture 2">
            <a:extLst>
              <a:ext uri="{FF2B5EF4-FFF2-40B4-BE49-F238E27FC236}">
                <a16:creationId xmlns:a16="http://schemas.microsoft.com/office/drawing/2014/main" id="{4BE9BF9F-2942-4A81-A9B2-B0F1C6FC9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/>
          <a:stretch>
            <a:fillRect/>
          </a:stretch>
        </p:blipFill>
        <p:spPr bwMode="auto">
          <a:xfrm>
            <a:off x="2000250" y="3635156"/>
            <a:ext cx="5072080" cy="29275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>
            <a:extLst>
              <a:ext uri="{FF2B5EF4-FFF2-40B4-BE49-F238E27FC236}">
                <a16:creationId xmlns:a16="http://schemas.microsoft.com/office/drawing/2014/main" id="{7E11C734-586E-45D2-9B15-C086500A1F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7563" y="785813"/>
            <a:ext cx="54292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en-US" sz="1500">
                <a:latin typeface="Times New Roman" panose="02020603050405020304" pitchFamily="18" charset="0"/>
                <a:cs typeface="Times New Roman" panose="02020603050405020304" pitchFamily="18" charset="0"/>
              </a:rPr>
              <a:t>В 1988-1999 гг. – проректор по научной работе Новосибирского медицинского института. </a:t>
            </a:r>
          </a:p>
          <a:p>
            <a:pPr algn="just" eaLnBrk="1" hangingPunct="1"/>
            <a:r>
              <a:rPr lang="ru-RU" altLang="en-US" sz="1500">
                <a:latin typeface="Times New Roman" panose="02020603050405020304" pitchFamily="18" charset="0"/>
                <a:cs typeface="Times New Roman" panose="02020603050405020304" pitchFamily="18" charset="0"/>
              </a:rPr>
              <a:t>С 1999 г. по 2003 г. – заместитель директора по научной работе и заведующий отделом общей патологии и лабораторией морфологии и культуры тканей Научного центра клинической и экспериментальной медицины СО РАМН.</a:t>
            </a:r>
          </a:p>
          <a:p>
            <a:pPr algn="just" eaLnBrk="1" hangingPunct="1"/>
            <a:r>
              <a:rPr lang="ru-RU" altLang="en-US" sz="150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 (1990), член-корреспондент РАМН по специальности «гистология и цитология» (1997), академик РАМН (2005), академик РАН (2013).</a:t>
            </a:r>
          </a:p>
          <a:p>
            <a:pPr algn="just" eaLnBrk="1" hangingPunct="1"/>
            <a:r>
              <a:rPr lang="ru-RU" altLang="en-US" sz="1500">
                <a:latin typeface="Times New Roman" panose="02020603050405020304" pitchFamily="18" charset="0"/>
                <a:cs typeface="Times New Roman" panose="02020603050405020304" pitchFamily="18" charset="0"/>
              </a:rPr>
              <a:t>С 2003 года директор Научного центра клинической и экспериментальной медицины Сибирского отделения РАМН (ФГУ НЦКЭМ СО РАМН).</a:t>
            </a:r>
          </a:p>
        </p:txBody>
      </p:sp>
      <p:pic>
        <p:nvPicPr>
          <p:cNvPr id="37893" name="Picture 5">
            <a:extLst>
              <a:ext uri="{FF2B5EF4-FFF2-40B4-BE49-F238E27FC236}">
                <a16:creationId xmlns:a16="http://schemas.microsoft.com/office/drawing/2014/main" id="{86242037-3357-47DF-AEA4-194E2FD68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/>
          <a:stretch>
            <a:fillRect/>
          </a:stretch>
        </p:blipFill>
        <p:spPr bwMode="auto">
          <a:xfrm>
            <a:off x="4429124" y="3929066"/>
            <a:ext cx="4214842" cy="27146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894" name="Picture 6">
            <a:extLst>
              <a:ext uri="{FF2B5EF4-FFF2-40B4-BE49-F238E27FC236}">
                <a16:creationId xmlns:a16="http://schemas.microsoft.com/office/drawing/2014/main" id="{D1FE3EDD-377C-4CBE-AF82-6B53ED3F3B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285720" y="1285860"/>
            <a:ext cx="2928958" cy="3186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Local Settings\Temporary Internet Files\Content.Word\4.jpg">
            <a:extLst>
              <a:ext uri="{FF2B5EF4-FFF2-40B4-BE49-F238E27FC236}">
                <a16:creationId xmlns:a16="http://schemas.microsoft.com/office/drawing/2014/main" id="{33EB4264-0358-4093-95F0-696060EE2870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8286784"/>
            <a:ext cx="4500594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19" name="Прямоугольник 2">
            <a:extLst>
              <a:ext uri="{FF2B5EF4-FFF2-40B4-BE49-F238E27FC236}">
                <a16:creationId xmlns:a16="http://schemas.microsoft.com/office/drawing/2014/main" id="{0D31929F-E60F-4576-AC33-22E0DCBFB3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928688"/>
            <a:ext cx="8750300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	Шкурупий В.А. – основатель и руководитель научной школы «Межтканевые, молекулярно-клеточные взаимоотношения в патогенезе острого и хронического воспаления и их осложнений, разработка средств «адресной» терапии». Он известен своими научными работами в области изучения клеточных и субклеточных изменений во внутренних органах при процессах компенсации и приспособления: остром и хроническом стрессе, инволюции с акцентом на реакциях вакуолярно-лизосомального аппарата клеток, патогенезе острого и хронического воспаления и его фибротических осложнений, вызываемых токсинами, внутриклеточными паразитами: бактериями, вирусами и грибами, при гранулематозах различной этиологии; патогенетическим обоснованием и созданием лизосомотропных средств «адресной» терапии. 	Одним из направлений в его научной деятельности является разработка новых эффективных способов диагностики, профилактики и лечения социально значимых заболеваний человека. Под его руководством выполняется цикл исследований по изучению эффектов слабо разветвленных окисленных полисахаридов и их конъюгатов; разработаны: средство профилактики вирусного гриппа – «Декстраналь»; композиция – «Амфодекс» для лечения висцеральных микозов и их осложнении; «Декстразид» – высокоэффективные противотуберкулезные композиции, проведены их доклинические испытания и адаптация к промышленному производству. Разработаны и внедрены в практику здравоохранения способы дифференциальной цитологической диагностики новообразований в щитовидной железе с использованием многослойных искусственных нейронных сетей, лечения атопического дерматита, методы диагностики и коррекции дисплазии  соединительной ткани.</a:t>
            </a:r>
            <a:b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>
            <a:extLst>
              <a:ext uri="{FF2B5EF4-FFF2-40B4-BE49-F238E27FC236}">
                <a16:creationId xmlns:a16="http://schemas.microsoft.com/office/drawing/2014/main" id="{E0081D7C-0057-45E2-B724-810A9579C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785813"/>
            <a:ext cx="82867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Шкурупий В.А. является автором </a:t>
            </a:r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800 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научных работ, в т.ч. </a:t>
            </a:r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18 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монографий («Ультраструктура клеток печени при стрессе», 1989 г.; «Лизосомотропизм – проблемы клеточной физиологии и медицины», 1999 г.; «Цитофизиологические аспекты хронического катарального гингивита при дисплазии соединительной ткани», 2000 г.; «Туберкулезный гранулематоз»,  2007 г. и другие, </a:t>
            </a:r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500 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научных статей в отечественных и зарубежных журналах.  Обладатель 45 патентов РФ и авторских свидетельств на изобретения, 2 евразийских патентов на  изобретения. Под его руководством защищено 19 докторских и 54 кандидатских диссертаций.</a:t>
            </a:r>
            <a:endParaRPr lang="ru-RU" altLang="en-US"/>
          </a:p>
        </p:txBody>
      </p:sp>
      <p:pic>
        <p:nvPicPr>
          <p:cNvPr id="41986" name="Picture 2">
            <a:extLst>
              <a:ext uri="{FF2B5EF4-FFF2-40B4-BE49-F238E27FC236}">
                <a16:creationId xmlns:a16="http://schemas.microsoft.com/office/drawing/2014/main" id="{A4EE3D46-45BD-4F0C-BE51-D378C5A94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 t="1722" r="5405"/>
          <a:stretch>
            <a:fillRect/>
          </a:stretch>
        </p:blipFill>
        <p:spPr bwMode="auto">
          <a:xfrm>
            <a:off x="2357422" y="3294950"/>
            <a:ext cx="4786346" cy="3388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>
            <a:extLst>
              <a:ext uri="{FF2B5EF4-FFF2-40B4-BE49-F238E27FC236}">
                <a16:creationId xmlns:a16="http://schemas.microsoft.com/office/drawing/2014/main" id="{9F346457-1C76-4D54-B299-412EC8099C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/>
          <a:stretch>
            <a:fillRect/>
          </a:stretch>
        </p:blipFill>
        <p:spPr bwMode="auto">
          <a:xfrm>
            <a:off x="2143109" y="3995717"/>
            <a:ext cx="4572031" cy="26819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267" name="Прямоугольник 2">
            <a:extLst>
              <a:ext uri="{FF2B5EF4-FFF2-40B4-BE49-F238E27FC236}">
                <a16:creationId xmlns:a16="http://schemas.microsoft.com/office/drawing/2014/main" id="{2302F35A-1BE0-4A17-9CA1-C231853849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928688"/>
            <a:ext cx="857250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	Шкурупию В.А. в 2004 году присвоено почетное звание «Заслуженный деятель науки РФ». </a:t>
            </a:r>
          </a:p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	В.А.Шкурупий – председатель научно-практического общества патологоанатомов Новосибирской области, член экспертного научного совета при администрации Новосибирской области, член двух и председатель одного диссертационного совета, член президиума Российского общества патологоанатомов, член правления Сибирского общества анатомов, гистологов и эмбриологов; член комитета «Общественное признание», член областного совета при Администрации НСО по научной и инновационной деятельности молодежи, шеф-редактор журнала «Сибирский консилиум». </a:t>
            </a:r>
            <a:endParaRPr lang="ru-RU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>
            <a:extLst>
              <a:ext uri="{FF2B5EF4-FFF2-40B4-BE49-F238E27FC236}">
                <a16:creationId xmlns:a16="http://schemas.microsoft.com/office/drawing/2014/main" id="{60773313-A4B1-4797-B705-1478699D12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341438"/>
            <a:ext cx="8678863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	Шкурупий В.А. – член редакционных коллегий и редакционных советов журналов - «Бюллетень Сибирского отделения РАМН» и «Сибирский медицинский журнал», «Экспериментальной и клинической медицины», член редакционной коллегии журнала «Хирургия, морфология, лимфология» – Кыргызстан, член ученого совета Института клинической и экспериментальной лимфологии, экспертного совета Президиума СО РАМН, научный руководитель межведомственной лаборатории (Учреждения МЗ РФ, СО РАН и СО РАМН) «Лекарственных препаратов и лечебно-диагностических методов».</a:t>
            </a:r>
          </a:p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	 В 2010 году избран главным ученым секретарем СО РАМН. </a:t>
            </a:r>
          </a:p>
          <a:p>
            <a:pPr algn="just"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	С 2017 года – заместитель Председателя СО РАН. Является экспертом Российской академии наук Российского научного фонда, Российского фонда фундаментальных исследований. Член Совета Международного общества терапевтов, член Президиума Совета Международного общества по приполярной медицине. В 2009 году избран вице-президентом Российского научного медицинского общества терапевтов. Вице-президент Национального общества по изучению атеросклероза. Полномочный представитель Российского научного медицинского общества терапевтов по Сибири и Дальнему Востоку.  Лауреат премии имени академика В.П. Алексеева.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C6EE83-7088-4297-976E-AF1C0EBB0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596" y="571480"/>
            <a:ext cx="8429684" cy="985312"/>
          </a:xfrm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600" b="1" cap="all" dirty="0">
                <a:solidFill>
                  <a:srgbClr val="000066"/>
                </a:solidFill>
                <a:latin typeface="Bookman Old Style" pitchFamily="18" charset="0"/>
                <a:cs typeface="Times New Roman" pitchFamily="18" charset="0"/>
              </a:rPr>
              <a:t>награды</a:t>
            </a:r>
          </a:p>
        </p:txBody>
      </p:sp>
      <p:sp>
        <p:nvSpPr>
          <p:cNvPr id="13315" name="Прямоугольник 2">
            <a:extLst>
              <a:ext uri="{FF2B5EF4-FFF2-40B4-BE49-F238E27FC236}">
                <a16:creationId xmlns:a16="http://schemas.microsoft.com/office/drawing/2014/main" id="{FB8D5273-3C9C-4A70-8642-30C112E71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700213"/>
            <a:ext cx="87884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За заслуги в научно-педагогической деятельности В. А. Шкурупий награжден:</a:t>
            </a:r>
          </a:p>
          <a:p>
            <a:pPr eaLnBrk="1" hangingPunct="1"/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- медалью Рудольфа Вирхова (2004 г.);</a:t>
            </a:r>
          </a:p>
          <a:p>
            <a:pPr eaLnBrk="1" hangingPunct="1"/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- орденом  имени Николая Пирогова  Европейской  академии естественных наук (2008 г.); </a:t>
            </a:r>
          </a:p>
          <a:p>
            <a:pPr eaLnBrk="1" hangingPunct="1"/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- Почетным знаком «За  вклад в развитие НГМУ»; </a:t>
            </a:r>
          </a:p>
          <a:p>
            <a:pPr eaLnBrk="1" hangingPunct="1"/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- Почетным знаком «Ученый года - 2010».</a:t>
            </a:r>
          </a:p>
          <a:p>
            <a:pPr algn="ctr" eaLnBrk="1" hangingPunct="1"/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лауреатом номинации « Золотой  фонд НГМУ». </a:t>
            </a:r>
          </a:p>
          <a:p>
            <a:pPr algn="ctr" eaLnBrk="1" hangingPunct="1"/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В 2017 г. В. А. Шкурупий  избран Почетным профессором НГМУ.</a:t>
            </a:r>
            <a:endParaRPr lang="ru-RU" altLang="en-US" sz="1600"/>
          </a:p>
        </p:txBody>
      </p:sp>
      <p:pic>
        <p:nvPicPr>
          <p:cNvPr id="13316" name="Рисунок 3" descr="C:\Documents and Settings\user\Рабочий стол\labore.jpg">
            <a:extLst>
              <a:ext uri="{FF2B5EF4-FFF2-40B4-BE49-F238E27FC236}">
                <a16:creationId xmlns:a16="http://schemas.microsoft.com/office/drawing/2014/main" id="{F61D6EFB-3F7C-4A14-84EC-D631CDA33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4000504"/>
            <a:ext cx="1804641" cy="20764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7" name="Picture 1">
            <a:extLst>
              <a:ext uri="{FF2B5EF4-FFF2-40B4-BE49-F238E27FC236}">
                <a16:creationId xmlns:a16="http://schemas.microsoft.com/office/drawing/2014/main" id="{32335FDC-1BE9-4509-BE1A-4714F4A57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4076700"/>
            <a:ext cx="1571625" cy="20304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318" name="Прямоугольник 6">
            <a:extLst>
              <a:ext uri="{FF2B5EF4-FFF2-40B4-BE49-F238E27FC236}">
                <a16:creationId xmlns:a16="http://schemas.microsoft.com/office/drawing/2014/main" id="{928091CE-3BE8-4D0D-AE55-1E8C142A48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6021388"/>
            <a:ext cx="37480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b="1"/>
              <a:t>Почетное звание </a:t>
            </a:r>
          </a:p>
          <a:p>
            <a:pPr algn="ctr" eaLnBrk="1" hangingPunct="1"/>
            <a:r>
              <a:rPr lang="ru-RU" altLang="en-US" b="1"/>
              <a:t>"Основатель научной школы"</a:t>
            </a:r>
            <a:endParaRPr lang="ru-RU" altLang="en-US"/>
          </a:p>
        </p:txBody>
      </p:sp>
      <p:sp>
        <p:nvSpPr>
          <p:cNvPr id="13319" name="Прямоугольник 7">
            <a:extLst>
              <a:ext uri="{FF2B5EF4-FFF2-40B4-BE49-F238E27FC236}">
                <a16:creationId xmlns:a16="http://schemas.microsoft.com/office/drawing/2014/main" id="{A446A710-F905-422A-BF83-65EFBB865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6021388"/>
            <a:ext cx="3708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b="1"/>
              <a:t>Орден LABORE ET SCIENTIA </a:t>
            </a:r>
          </a:p>
          <a:p>
            <a:pPr algn="ctr" eaLnBrk="1" hangingPunct="1"/>
            <a:r>
              <a:rPr lang="ru-RU" altLang="en-US" b="1"/>
              <a:t>(ТРУДОМ И ЗНАНИЕМ)</a:t>
            </a:r>
            <a:endParaRPr lang="ru-RU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13FEFC-EF62-4DE2-AB89-DCCAC97EA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133" y="642918"/>
            <a:ext cx="7805734" cy="1129898"/>
          </a:xfrm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000066"/>
                </a:solidFill>
                <a:latin typeface="Bookman Old Style" pitchFamily="18" charset="0"/>
              </a:rPr>
              <a:t>Издания из фонда библиотеки НГМУ</a:t>
            </a:r>
          </a:p>
        </p:txBody>
      </p:sp>
      <p:pic>
        <p:nvPicPr>
          <p:cNvPr id="14339" name="Рисунок 2" descr="C:\Documents and Settings\user\Local Settings\Temporary Internet Files\Content.Word\6.jpg">
            <a:extLst>
              <a:ext uri="{FF2B5EF4-FFF2-40B4-BE49-F238E27FC236}">
                <a16:creationId xmlns:a16="http://schemas.microsoft.com/office/drawing/2014/main" id="{FA34026A-BBB9-40BE-A9EB-814579835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1844675"/>
            <a:ext cx="2000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Прямоугольник 8">
            <a:extLst>
              <a:ext uri="{FF2B5EF4-FFF2-40B4-BE49-F238E27FC236}">
                <a16:creationId xmlns:a16="http://schemas.microsoft.com/office/drawing/2014/main" id="{C7F7E842-69F7-427D-AC78-5A0E1ABCD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365625"/>
            <a:ext cx="84248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Морфологические науки - фундаментальная основа медицины 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: материалы  5-й Международной морфологической научно-практической конкурс-конференции студентов и молодых ученых, посвященной 80-летию со дня рождения и 50-летию научно-педагогической деятельности заслуженного деятеля науки РФ, академика РАН, профессора В.А. Шкурупия. 10 декабря 2020 г. / Новосибирский государственный медицинский университет ; ред.: А. П. Надеев, Т. И. Поспелова, П.А. Елясин. – Новосибирск : ИПЦ НГМУ, 2020. – 263 с.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2" descr="C:\Documents and Settings\user\Local Settings\Temporary Internet Files\Content.Word\333.jpg">
            <a:extLst>
              <a:ext uri="{FF2B5EF4-FFF2-40B4-BE49-F238E27FC236}">
                <a16:creationId xmlns:a16="http://schemas.microsoft.com/office/drawing/2014/main" id="{1E164D68-ACD9-4FBC-85DD-1247B02EA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1643062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Прямоугольник 3">
            <a:extLst>
              <a:ext uri="{FF2B5EF4-FFF2-40B4-BE49-F238E27FC236}">
                <a16:creationId xmlns:a16="http://schemas.microsoft.com/office/drawing/2014/main" id="{EA6704B9-43AD-46CC-B555-C52D29AA18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1844675"/>
            <a:ext cx="6357938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ru-RU" altLang="en-US"/>
            </a:br>
            <a:r>
              <a:rPr lang="ru-RU" alt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Кононенко, В. Г. Туберкулез легких -эпидемиология и парентеральная химиотерапия / В. Г. Кононенко, В. А. Шкурупий ; Новосиб. гос. мед. академия. – Новосибирск : Б.и., 2002. – 165 с.</a:t>
            </a:r>
          </a:p>
        </p:txBody>
      </p:sp>
      <p:pic>
        <p:nvPicPr>
          <p:cNvPr id="15364" name="Рисунок 5" descr="C:\Documents and Settings\user\Local Settings\Temporary Internet Files\Content.Word\35.jpg">
            <a:extLst>
              <a:ext uri="{FF2B5EF4-FFF2-40B4-BE49-F238E27FC236}">
                <a16:creationId xmlns:a16="http://schemas.microsoft.com/office/drawing/2014/main" id="{5A852D74-6AC2-4954-BC6A-EE2E07B65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644900"/>
            <a:ext cx="1928812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Прямоугольник 6">
            <a:extLst>
              <a:ext uri="{FF2B5EF4-FFF2-40B4-BE49-F238E27FC236}">
                <a16:creationId xmlns:a16="http://schemas.microsoft.com/office/drawing/2014/main" id="{B35176BC-6F81-4626-B816-59C454D8E6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75" y="4357688"/>
            <a:ext cx="6000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Шкурупий, В. А. Туберкулезный гранулематоз. Цитофизиология и адресная терапия / В. А. Шкурупий. – Москва : Издательство РАМН, 2007. – 536 с.</a:t>
            </a:r>
          </a:p>
        </p:txBody>
      </p:sp>
      <p:sp>
        <p:nvSpPr>
          <p:cNvPr id="15366" name="Прямоугольник 5">
            <a:extLst>
              <a:ext uri="{FF2B5EF4-FFF2-40B4-BE49-F238E27FC236}">
                <a16:creationId xmlns:a16="http://schemas.microsoft.com/office/drawing/2014/main" id="{685DE044-FFED-4DBB-B26D-6F614ACB4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65175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3600" b="1">
                <a:solidFill>
                  <a:srgbClr val="000066"/>
                </a:solidFill>
                <a:latin typeface="Bookman Old Style" panose="02050604050505020204" pitchFamily="18" charset="0"/>
              </a:rPr>
              <a:t>Издания из фонда библиотеки НГМУ</a:t>
            </a:r>
            <a:endParaRPr lang="ru-RU" altLang="en-US" sz="36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1" descr="C:\Documents and Settings\user\Local Settings\Temporary Internet Files\Content.Word\12.jpg">
            <a:extLst>
              <a:ext uri="{FF2B5EF4-FFF2-40B4-BE49-F238E27FC236}">
                <a16:creationId xmlns:a16="http://schemas.microsoft.com/office/drawing/2014/main" id="{DFF8CD20-481B-47AB-9E67-6761CA1F3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44675"/>
            <a:ext cx="15716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Прямоугольник 4">
            <a:extLst>
              <a:ext uri="{FF2B5EF4-FFF2-40B4-BE49-F238E27FC236}">
                <a16:creationId xmlns:a16="http://schemas.microsoft.com/office/drawing/2014/main" id="{E6D942D7-A956-4BD5-8CC3-AC6CC3FC7E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7438" y="2349500"/>
            <a:ext cx="66071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Шкурупий, В. А. Ультраструктура клеток печени при стрессе / В.А. Шкурупий ; ред. Ю. И. Бородин. – Новосибирск : Наука, 1989. – 144 с. : ил. </a:t>
            </a:r>
          </a:p>
        </p:txBody>
      </p:sp>
      <p:pic>
        <p:nvPicPr>
          <p:cNvPr id="16388" name="Рисунок 5" descr="C:\Documents and Settings\user\Local Settings\Temporary Internet Files\Content.Word\44.jpg">
            <a:extLst>
              <a:ext uri="{FF2B5EF4-FFF2-40B4-BE49-F238E27FC236}">
                <a16:creationId xmlns:a16="http://schemas.microsoft.com/office/drawing/2014/main" id="{2A926216-A98C-45D6-AF09-38BA4E9F0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4286250"/>
            <a:ext cx="1571625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Прямоугольник 6">
            <a:extLst>
              <a:ext uri="{FF2B5EF4-FFF2-40B4-BE49-F238E27FC236}">
                <a16:creationId xmlns:a16="http://schemas.microsoft.com/office/drawing/2014/main" id="{EA80059E-255D-4A6E-9AB0-BB6CD5AF64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4857750"/>
            <a:ext cx="687863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Надеев, А. П. Печень и плацента в пери- и постнатальный периоды при патологии: клинико-экспериментальное исследование : монография / А. П. Надеев, В. А. Шкурупий, И. О. Маринкин; НГМУ, СО РАМН, Научный центр клинической и экспериментальной медицины. – Новосибирск : Наука, 2014. – 244 с.</a:t>
            </a:r>
          </a:p>
        </p:txBody>
      </p:sp>
      <p:sp>
        <p:nvSpPr>
          <p:cNvPr id="16390" name="Прямоугольник 5">
            <a:extLst>
              <a:ext uri="{FF2B5EF4-FFF2-40B4-BE49-F238E27FC236}">
                <a16:creationId xmlns:a16="http://schemas.microsoft.com/office/drawing/2014/main" id="{B655F156-61DC-407F-AA74-FE7E993E6A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8050"/>
            <a:ext cx="9144000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3600" b="1">
                <a:solidFill>
                  <a:srgbClr val="000066"/>
                </a:solidFill>
                <a:latin typeface="Bookman Old Style" panose="02050604050505020204" pitchFamily="18" charset="0"/>
              </a:rPr>
              <a:t>Издания из фонда библиотеки НГМУ</a:t>
            </a:r>
            <a:endParaRPr lang="ru-RU" altLang="en-US" sz="36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1" descr="C:\Documents and Settings\user\Local Settings\Temporary Internet Files\Content.Word\334.jpg">
            <a:extLst>
              <a:ext uri="{FF2B5EF4-FFF2-40B4-BE49-F238E27FC236}">
                <a16:creationId xmlns:a16="http://schemas.microsoft.com/office/drawing/2014/main" id="{CE550B3E-2528-47B8-B67C-C90B3A3B9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700213"/>
            <a:ext cx="1857375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Прямоугольник 2">
            <a:extLst>
              <a:ext uri="{FF2B5EF4-FFF2-40B4-BE49-F238E27FC236}">
                <a16:creationId xmlns:a16="http://schemas.microsoft.com/office/drawing/2014/main" id="{69FFD1C1-21F4-4384-8C37-7F589FAC8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1916113"/>
            <a:ext cx="70199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Шкурупий, В. А. Хронический катаральный гингивит, артериальная гипертензия и дисплазия соединительной ткани (патоморфология, лечение) / В. А. Шкурупий, К. О. Самойлов, Г. Н. Верещагина ; Новосиб. гос. мед. академия. – Новосибирск : [б. и.], 2001. – 215 с</a:t>
            </a:r>
            <a:r>
              <a:rPr lang="ru-RU" altLang="en-US"/>
              <a:t>. 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Рисунок 3" descr="C:\Documents and Settings\user\Local Settings\Temporary Internet Files\Content.Word\9.jpg">
            <a:extLst>
              <a:ext uri="{FF2B5EF4-FFF2-40B4-BE49-F238E27FC236}">
                <a16:creationId xmlns:a16="http://schemas.microsoft.com/office/drawing/2014/main" id="{FFDDC429-2721-4939-8E1A-7E8D21652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3357563"/>
            <a:ext cx="2057400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Прямоугольник 4">
            <a:extLst>
              <a:ext uri="{FF2B5EF4-FFF2-40B4-BE49-F238E27FC236}">
                <a16:creationId xmlns:a16="http://schemas.microsoft.com/office/drawing/2014/main" id="{B4C35C4C-5ABD-4192-BDD7-85C37F465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8938" y="3929063"/>
            <a:ext cx="60007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Самойлов, К. О. Цитоморфологические аспекты хронического катарального гингивита при дисплазии соединительной ткани / К. О. Самойлов, В. А. Шкурупий, Г. Н. Верещагина; ред. В. А. Шкурупий ; Новосиб. гос. мед. академия. – Новосибирск : Издательство НГМА, 2000. – 176 с.</a:t>
            </a:r>
          </a:p>
        </p:txBody>
      </p:sp>
      <p:sp>
        <p:nvSpPr>
          <p:cNvPr id="17414" name="Прямоугольник 5">
            <a:extLst>
              <a:ext uri="{FF2B5EF4-FFF2-40B4-BE49-F238E27FC236}">
                <a16:creationId xmlns:a16="http://schemas.microsoft.com/office/drawing/2014/main" id="{56668510-C6D4-4AD9-A605-2F54E9900A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9215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3600" b="1">
                <a:solidFill>
                  <a:srgbClr val="000066"/>
                </a:solidFill>
                <a:latin typeface="Bookman Old Style" panose="02050604050505020204" pitchFamily="18" charset="0"/>
              </a:rPr>
              <a:t>Издания из фонда библиотеки НГМУ</a:t>
            </a:r>
            <a:endParaRPr lang="ru-RU" altLang="en-US" sz="36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1" descr="C:\Documents and Settings\user\Local Settings\Temporary Internet Files\Content.Word\13.jpg">
            <a:extLst>
              <a:ext uri="{FF2B5EF4-FFF2-40B4-BE49-F238E27FC236}">
                <a16:creationId xmlns:a16="http://schemas.microsoft.com/office/drawing/2014/main" id="{DA160636-40C7-4A62-99A3-316BE1298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1844675"/>
            <a:ext cx="1428750" cy="199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Прямоугольник 2">
            <a:extLst>
              <a:ext uri="{FF2B5EF4-FFF2-40B4-BE49-F238E27FC236}">
                <a16:creationId xmlns:a16="http://schemas.microsoft.com/office/drawing/2014/main" id="{CDEF50F1-0E5C-4137-86AF-E0D0033842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000250"/>
            <a:ext cx="6121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Шкурупий, В. А. Цитоморфологические аспекты патогенеза вирусного гриппа и его неспецифической профилактики : монография / В. А. Шкурупий. – Новосибирск : Наука, 2019. – 259 с.</a:t>
            </a:r>
          </a:p>
        </p:txBody>
      </p:sp>
      <p:pic>
        <p:nvPicPr>
          <p:cNvPr id="18436" name="Рисунок 3" descr="C:\Documents and Settings\user\Local Settings\Temporary Internet Files\Content.Word\14.jpg">
            <a:extLst>
              <a:ext uri="{FF2B5EF4-FFF2-40B4-BE49-F238E27FC236}">
                <a16:creationId xmlns:a16="http://schemas.microsoft.com/office/drawing/2014/main" id="{5A02C36B-E4D3-4BF4-B162-717EEB205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3857625"/>
            <a:ext cx="1549400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Прямоугольник 4">
            <a:extLst>
              <a:ext uri="{FF2B5EF4-FFF2-40B4-BE49-F238E27FC236}">
                <a16:creationId xmlns:a16="http://schemas.microsoft.com/office/drawing/2014/main" id="{41150BEE-F35F-4E4D-88F3-B04740732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5589588"/>
            <a:ext cx="712946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Зубрицкий, А. Н. Кто есть кто в патологической анатомии в России : биографический справочник / А. Н. Зубрицкий. – 2-е изд., перераб., испр. и доп. - М. : Астрея-центр, 2017. – 536 с.</a:t>
            </a:r>
          </a:p>
        </p:txBody>
      </p:sp>
      <p:pic>
        <p:nvPicPr>
          <p:cNvPr id="18438" name="Рисунок 5" descr="C:\Documents and Settings\user\Local Settings\Temporary Internet Files\Content.Word\55.jpg">
            <a:extLst>
              <a:ext uri="{FF2B5EF4-FFF2-40B4-BE49-F238E27FC236}">
                <a16:creationId xmlns:a16="http://schemas.microsoft.com/office/drawing/2014/main" id="{DE0D9042-CA6D-455B-B98D-7FAA4F9EA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714375"/>
            <a:ext cx="140652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Прямоугольник 6">
            <a:extLst>
              <a:ext uri="{FF2B5EF4-FFF2-40B4-BE49-F238E27FC236}">
                <a16:creationId xmlns:a16="http://schemas.microsoft.com/office/drawing/2014/main" id="{4BDC9D14-10AB-4F1B-A1A5-0FC8ECF5B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908050"/>
            <a:ext cx="71786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Шкурупий, В. А. Миометрий при беременности и после родов. Механизмы клеточных преобразований : монография / В. А.Шкурупий. – Новосибирск : Наука, 2012. – 147 с. </a:t>
            </a:r>
          </a:p>
        </p:txBody>
      </p:sp>
      <p:pic>
        <p:nvPicPr>
          <p:cNvPr id="18440" name="Рисунок 7" descr="C:\Documents and Settings\user\Local Settings\Temporary Internet Files\Content.Word\16.jpg">
            <a:extLst>
              <a:ext uri="{FF2B5EF4-FFF2-40B4-BE49-F238E27FC236}">
                <a16:creationId xmlns:a16="http://schemas.microsoft.com/office/drawing/2014/main" id="{245D4DA7-86FD-4E29-A6B1-BA1BC143A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3000375"/>
            <a:ext cx="164306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Прямоугольник 8">
            <a:extLst>
              <a:ext uri="{FF2B5EF4-FFF2-40B4-BE49-F238E27FC236}">
                <a16:creationId xmlns:a16="http://schemas.microsoft.com/office/drawing/2014/main" id="{1CD3AE49-844E-45DD-852F-892129AA1A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571875"/>
            <a:ext cx="5545138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Патогенез, профилактика и коррекция гипоксических и ишемических состояний / Министерство здравоохранения России, Новосибирский медицинский институт ; ред.: А. В. Ефремов, В.А.Шкурупий. – Новосибирск : [б. и.], 1996. – 62 с.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1" descr="C:\Documents and Settings\user\Local Settings\Temporary Internet Files\Content.Word\11.jpg">
            <a:extLst>
              <a:ext uri="{FF2B5EF4-FFF2-40B4-BE49-F238E27FC236}">
                <a16:creationId xmlns:a16="http://schemas.microsoft.com/office/drawing/2014/main" id="{E88ED2CA-D350-410F-A154-141187231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89138"/>
            <a:ext cx="1643063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Прямоугольник 2">
            <a:extLst>
              <a:ext uri="{FF2B5EF4-FFF2-40B4-BE49-F238E27FC236}">
                <a16:creationId xmlns:a16="http://schemas.microsoft.com/office/drawing/2014/main" id="{3806EF16-A162-4CA3-BB1F-CFB2B47E7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2276475"/>
            <a:ext cx="6572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Патологическая морфология некоторых опухолей головы и шеи : метод.разработки / Новосиб.мед.ин-т ; сост. Е. С. Лукьянова ; ред. В. А. Шкурупий. – Новосибирск : б.и., 1998. – 15 с. </a:t>
            </a:r>
            <a:br>
              <a:rPr lang="ru-RU" altLang="en-US"/>
            </a:b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60" name="Рисунок 3" descr="C:\Documents and Settings\user\Local Settings\Temporary Internet Files\Content.Word\7.jpg">
            <a:extLst>
              <a:ext uri="{FF2B5EF4-FFF2-40B4-BE49-F238E27FC236}">
                <a16:creationId xmlns:a16="http://schemas.microsoft.com/office/drawing/2014/main" id="{1C327773-F963-4165-8A1E-21C40DAAE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933825"/>
            <a:ext cx="1785938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Прямоугольник 4">
            <a:extLst>
              <a:ext uri="{FF2B5EF4-FFF2-40B4-BE49-F238E27FC236}">
                <a16:creationId xmlns:a16="http://schemas.microsoft.com/office/drawing/2014/main" id="{22AC5849-3E84-49E8-B41D-623B4EE9DB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4437063"/>
            <a:ext cx="601345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700" b="1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Морфология и хирургия</a:t>
            </a:r>
            <a:r>
              <a:rPr lang="ru-RU" alt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 : сборник научных работ: к 200-летию со дня рождения Н.И.Пирогова: к 75-летию Новосибирского государственного медицинского университета и кафедры оперативной хирургии и топографической анатомии / Новосиб.гос.мед.ун-т. – Новосибирск : Сибмедиздат НГМУ. – </a:t>
            </a:r>
            <a:r>
              <a:rPr lang="ru-RU" altLang="en-US" sz="1700" b="1">
                <a:latin typeface="Times New Roman" panose="02020603050405020304" pitchFamily="18" charset="0"/>
                <a:cs typeface="Times New Roman" panose="02020603050405020304" pitchFamily="18" charset="0"/>
              </a:rPr>
              <a:t>Вып.7</a:t>
            </a:r>
            <a:r>
              <a:rPr lang="ru-RU" alt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. - 2010. – 166 с. </a:t>
            </a:r>
            <a:endParaRPr lang="ru-RU" altLang="en-US" sz="17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2" name="Прямоугольник 5">
            <a:extLst>
              <a:ext uri="{FF2B5EF4-FFF2-40B4-BE49-F238E27FC236}">
                <a16:creationId xmlns:a16="http://schemas.microsoft.com/office/drawing/2014/main" id="{771379FA-1A62-446D-A30A-2A1E722A2C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8050"/>
            <a:ext cx="9144000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3600" b="1">
                <a:solidFill>
                  <a:srgbClr val="000066"/>
                </a:solidFill>
                <a:latin typeface="Bookman Old Style" panose="02050604050505020204" pitchFamily="18" charset="0"/>
              </a:rPr>
              <a:t>Издания из фонда библиотеки НГМУ</a:t>
            </a:r>
            <a:endParaRPr lang="ru-RU" altLang="en-US" sz="36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1" descr="C:\Documents and Settings\user\Local Settings\Temporary Internet Files\Content.Word\18.jpg">
            <a:extLst>
              <a:ext uri="{FF2B5EF4-FFF2-40B4-BE49-F238E27FC236}">
                <a16:creationId xmlns:a16="http://schemas.microsoft.com/office/drawing/2014/main" id="{D57FC058-76EE-4264-B4B0-4C1959CB3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484313"/>
            <a:ext cx="1714500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Рисунок 2" descr="C:\Documents and Settings\user\Local Settings\Temporary Internet Files\Content.Word\15.jpg">
            <a:extLst>
              <a:ext uri="{FF2B5EF4-FFF2-40B4-BE49-F238E27FC236}">
                <a16:creationId xmlns:a16="http://schemas.microsoft.com/office/drawing/2014/main" id="{19AAA8C1-6B7F-4BED-8323-F744E4B54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292600"/>
            <a:ext cx="1714500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Рисунок 3" descr="C:\Documents and Settings\user\Local Settings\Temporary Internet Files\Content.Word\10.jpg">
            <a:extLst>
              <a:ext uri="{FF2B5EF4-FFF2-40B4-BE49-F238E27FC236}">
                <a16:creationId xmlns:a16="http://schemas.microsoft.com/office/drawing/2014/main" id="{30F7D988-7366-49D1-AED2-78CE2C05A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213100"/>
            <a:ext cx="150018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Прямоугольник 4">
            <a:extLst>
              <a:ext uri="{FF2B5EF4-FFF2-40B4-BE49-F238E27FC236}">
                <a16:creationId xmlns:a16="http://schemas.microsoft.com/office/drawing/2014/main" id="{BDF08FAA-97FA-4EAE-9AC6-E90405DC1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1844675"/>
            <a:ext cx="63579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Клиническая анатомия вен нижних конечностей в норме и при тромбообразовании / В. А. Шкурупий [и др.]; ред. В. А. Шкурупий ; Новосиб.гос.мед.академия. – Новосибирск : Лада, 2003. – 280 с. : ил.</a:t>
            </a:r>
          </a:p>
        </p:txBody>
      </p:sp>
      <p:sp>
        <p:nvSpPr>
          <p:cNvPr id="20486" name="Прямоугольник 5">
            <a:extLst>
              <a:ext uri="{FF2B5EF4-FFF2-40B4-BE49-F238E27FC236}">
                <a16:creationId xmlns:a16="http://schemas.microsoft.com/office/drawing/2014/main" id="{8519FF8E-F73A-4E0F-BB4D-C6C562AF3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0" y="3214688"/>
            <a:ext cx="61071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Куликов, В. Ю. Биотропные свойства ослабленного геомагнитного поля / В. Ю. Куликов, А. Ю. Воронин, К. В. Гайдуль ; ред. В. А. Шкурупий. – Новосибирск : ООО "Редакционно-издательский центр", 2005. – 140 с.</a:t>
            </a:r>
          </a:p>
        </p:txBody>
      </p:sp>
      <p:sp>
        <p:nvSpPr>
          <p:cNvPr id="20487" name="Прямоугольник 6">
            <a:extLst>
              <a:ext uri="{FF2B5EF4-FFF2-40B4-BE49-F238E27FC236}">
                <a16:creationId xmlns:a16="http://schemas.microsoft.com/office/drawing/2014/main" id="{B3B129C9-32B4-4D81-A9B5-220AA61A15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4724400"/>
            <a:ext cx="5715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Ефремов, А. В. Ученые Новосибирского медицинского института в ХХ веке / А. В. Ефремов, В. Д. Новиков, А. Н. Евстропов ; Новосиб.гос.мед.академия. – Новосибирск : Издательство НГМА, 2001. – 265 с.</a:t>
            </a:r>
          </a:p>
        </p:txBody>
      </p:sp>
      <p:sp>
        <p:nvSpPr>
          <p:cNvPr id="20488" name="Прямоугольник 7">
            <a:extLst>
              <a:ext uri="{FF2B5EF4-FFF2-40B4-BE49-F238E27FC236}">
                <a16:creationId xmlns:a16="http://schemas.microsoft.com/office/drawing/2014/main" id="{0ECA8FEF-A01B-426F-9C4F-45C633A9E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20713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3600" b="1">
                <a:solidFill>
                  <a:srgbClr val="000066"/>
                </a:solidFill>
                <a:latin typeface="Bookman Old Style" panose="02050604050505020204" pitchFamily="18" charset="0"/>
              </a:rPr>
              <a:t>Издания из фонда библиотеки НГМУ</a:t>
            </a:r>
            <a:endParaRPr lang="ru-RU" altLang="en-US" sz="36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>
            <a:extLst>
              <a:ext uri="{FF2B5EF4-FFF2-40B4-BE49-F238E27FC236}">
                <a16:creationId xmlns:a16="http://schemas.microsoft.com/office/drawing/2014/main" id="{95B5C91F-4DF5-4626-898E-12820230D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20713"/>
            <a:ext cx="91440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4400" b="1">
                <a:solidFill>
                  <a:srgbClr val="000066"/>
                </a:solidFill>
                <a:latin typeface="Bookman Old Style" panose="02050604050505020204" pitchFamily="18" charset="0"/>
              </a:rPr>
              <a:t>Статьи в журналах</a:t>
            </a:r>
          </a:p>
        </p:txBody>
      </p:sp>
      <p:pic>
        <p:nvPicPr>
          <p:cNvPr id="21507" name="Picture 3">
            <a:extLst>
              <a:ext uri="{FF2B5EF4-FFF2-40B4-BE49-F238E27FC236}">
                <a16:creationId xmlns:a16="http://schemas.microsoft.com/office/drawing/2014/main" id="{23749AEE-E9CF-4D24-B1A6-DB57B9A2A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57338"/>
            <a:ext cx="240823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Прямоугольник 3">
            <a:extLst>
              <a:ext uri="{FF2B5EF4-FFF2-40B4-BE49-F238E27FC236}">
                <a16:creationId xmlns:a16="http://schemas.microsoft.com/office/drawing/2014/main" id="{162BC1CF-68D0-49ED-B856-5FED5364A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4005263"/>
            <a:ext cx="41402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Патоморфологические изменения почек при системном кандидозе у мышей оппозитных линий и при лечении композицией амфотерицина B с окисленным декстраном / В. А. Шкурупий, А. П. Надеев // Сибирское медицинское обозрение : ежеквартальный медицинский журнал. – 2011. – № 3. – С. 38–42.</a:t>
            </a:r>
          </a:p>
        </p:txBody>
      </p:sp>
      <p:sp>
        <p:nvSpPr>
          <p:cNvPr id="21509" name="Прямоугольник 6">
            <a:extLst>
              <a:ext uri="{FF2B5EF4-FFF2-40B4-BE49-F238E27FC236}">
                <a16:creationId xmlns:a16="http://schemas.microsoft.com/office/drawing/2014/main" id="{128C0FB1-DDC3-49CF-9872-92EF93173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1628775"/>
            <a:ext cx="583247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маточно-плацентарно-плодового кровотока и структурной организации плаценты у беременных женщин, больных локальными формами туберкулеза легких / А. В. Якимова [и др.] // Сибирское медицинское обозрение : ежеквартальный медицинский журнал. – 2010. – N 4. – С. 61–64.</a:t>
            </a:r>
          </a:p>
        </p:txBody>
      </p:sp>
      <p:pic>
        <p:nvPicPr>
          <p:cNvPr id="21510" name="Picture 2">
            <a:extLst>
              <a:ext uri="{FF2B5EF4-FFF2-40B4-BE49-F238E27FC236}">
                <a16:creationId xmlns:a16="http://schemas.microsoft.com/office/drawing/2014/main" id="{060C16EE-49C5-4EEB-8A78-060A575F1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860800"/>
            <a:ext cx="3541712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>
            <a:extLst>
              <a:ext uri="{FF2B5EF4-FFF2-40B4-BE49-F238E27FC236}">
                <a16:creationId xmlns:a16="http://schemas.microsoft.com/office/drawing/2014/main" id="{C0C8CBFD-2D10-408E-98CF-3EF4532B4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36613"/>
            <a:ext cx="91440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4400" b="1">
                <a:solidFill>
                  <a:srgbClr val="000066"/>
                </a:solidFill>
                <a:latin typeface="Bookman Old Style" panose="02050604050505020204" pitchFamily="18" charset="0"/>
              </a:rPr>
              <a:t>Статьи в журналах</a:t>
            </a:r>
          </a:p>
        </p:txBody>
      </p:sp>
      <p:pic>
        <p:nvPicPr>
          <p:cNvPr id="22531" name="Picture 2" descr="http://i.uran.ru/webcab/system/files/journals/morfologiya/morfologiya-2020-n-1/morfol.jpg">
            <a:extLst>
              <a:ext uri="{FF2B5EF4-FFF2-40B4-BE49-F238E27FC236}">
                <a16:creationId xmlns:a16="http://schemas.microsoft.com/office/drawing/2014/main" id="{9A866641-2A4D-4890-8662-5D10C3A8F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643063"/>
            <a:ext cx="2052637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Рисунок 3" descr="C:\Users\user\Desktop\i.jpg">
            <a:extLst>
              <a:ext uri="{FF2B5EF4-FFF2-40B4-BE49-F238E27FC236}">
                <a16:creationId xmlns:a16="http://schemas.microsoft.com/office/drawing/2014/main" id="{E261F99A-6364-4EE3-A313-0ECF3F39E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1714500"/>
            <a:ext cx="1981200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2" descr="https://biblio.dissernet.org/files/medium/119166_1357.jpg">
            <a:extLst>
              <a:ext uri="{FF2B5EF4-FFF2-40B4-BE49-F238E27FC236}">
                <a16:creationId xmlns:a16="http://schemas.microsoft.com/office/drawing/2014/main" id="{EB5F312A-503F-46BD-9F11-053261024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3571875"/>
            <a:ext cx="1900238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2" descr="https://rosvuz.dissernet.org/files/medium/127824_1357.jpg">
            <a:extLst>
              <a:ext uri="{FF2B5EF4-FFF2-40B4-BE49-F238E27FC236}">
                <a16:creationId xmlns:a16="http://schemas.microsoft.com/office/drawing/2014/main" id="{46E5DA83-40C4-468B-A54D-EC4C77CC2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1714500"/>
            <a:ext cx="17303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2" descr="https://vrach-profi.ru/wp-content/uploads/2018/02/Zavadskiy-Valentin-Nikolaevich1.jpg">
            <a:extLst>
              <a:ext uri="{FF2B5EF4-FFF2-40B4-BE49-F238E27FC236}">
                <a16:creationId xmlns:a16="http://schemas.microsoft.com/office/drawing/2014/main" id="{72E47682-0324-4B0E-98A7-5BD2A76E1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3429000"/>
            <a:ext cx="186055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9BDC04A-9C53-4145-81A1-D2311F49660B}"/>
              </a:ext>
            </a:extLst>
          </p:cNvPr>
          <p:cNvSpPr/>
          <p:nvPr/>
        </p:nvSpPr>
        <p:spPr>
          <a:xfrm>
            <a:off x="0" y="1143000"/>
            <a:ext cx="91440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cap="all" dirty="0">
                <a:solidFill>
                  <a:srgbClr val="000066"/>
                </a:solidFill>
                <a:latin typeface="Bookman Old Style" pitchFamily="18" charset="0"/>
                <a:cs typeface="Times New Roman" pitchFamily="18" charset="0"/>
              </a:rPr>
              <a:t>Список источников</a:t>
            </a:r>
          </a:p>
        </p:txBody>
      </p:sp>
      <p:pic>
        <p:nvPicPr>
          <p:cNvPr id="23555" name="Picture 2">
            <a:extLst>
              <a:ext uri="{FF2B5EF4-FFF2-40B4-BE49-F238E27FC236}">
                <a16:creationId xmlns:a16="http://schemas.microsoft.com/office/drawing/2014/main" id="{61F610FB-A080-4C20-9ADF-06B14B73A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6313" y="6145213"/>
            <a:ext cx="100012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2">
            <a:extLst>
              <a:ext uri="{FF2B5EF4-FFF2-40B4-BE49-F238E27FC236}">
                <a16:creationId xmlns:a16="http://schemas.microsoft.com/office/drawing/2014/main" id="{A34C1296-C997-4488-B655-DA49C079B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9613" y="6500813"/>
            <a:ext cx="55245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Прямоугольник 4">
            <a:extLst>
              <a:ext uri="{FF2B5EF4-FFF2-40B4-BE49-F238E27FC236}">
                <a16:creationId xmlns:a16="http://schemas.microsoft.com/office/drawing/2014/main" id="{0C923777-C2F7-4F35-9EF0-40E9A79924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551113"/>
            <a:ext cx="82089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Новосибирский государственный медицинский университет : сайт. – Новосибирск,1997. –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URL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http://ngmu.ru/department/2643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 дата обращения : 04.03.2021). – Текст : электронный.</a:t>
            </a:r>
          </a:p>
        </p:txBody>
      </p:sp>
      <p:sp>
        <p:nvSpPr>
          <p:cNvPr id="23558" name="Прямоугольник 5">
            <a:extLst>
              <a:ext uri="{FF2B5EF4-FFF2-40B4-BE49-F238E27FC236}">
                <a16:creationId xmlns:a16="http://schemas.microsoft.com/office/drawing/2014/main" id="{DF1F5EA0-800B-453B-855D-B0DABDF386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3714750"/>
            <a:ext cx="81375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eLIBRARY.RU : научная электронная библиотека : сайт. – Москва, 2000. – URL: https://elibrary.ru (дата обращения : 04.03.2021). – Текст электронный.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75EB39E-C852-4C64-972C-45D5E0C212B1}"/>
              </a:ext>
            </a:extLst>
          </p:cNvPr>
          <p:cNvSpPr/>
          <p:nvPr/>
        </p:nvSpPr>
        <p:spPr>
          <a:xfrm>
            <a:off x="571500" y="2420938"/>
            <a:ext cx="8286750" cy="212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6600" b="1" cap="all" dirty="0">
                <a:solidFill>
                  <a:srgbClr val="000066"/>
                </a:solidFill>
                <a:latin typeface="Bookman Old Style" pitchFamily="18" charset="0"/>
                <a:cs typeface="Times New Roman" pitchFamily="18" charset="0"/>
              </a:rPr>
              <a:t>Спасибо </a:t>
            </a:r>
          </a:p>
          <a:p>
            <a:pPr algn="ctr">
              <a:defRPr/>
            </a:pPr>
            <a:r>
              <a:rPr lang="ru-RU" sz="6600" b="1" cap="all" dirty="0">
                <a:solidFill>
                  <a:srgbClr val="000066"/>
                </a:solidFill>
                <a:latin typeface="Bookman Old Style" pitchFamily="18" charset="0"/>
                <a:cs typeface="Times New Roman" pitchFamily="18" charset="0"/>
              </a:rPr>
              <a:t>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2221</TotalTime>
  <Words>1330</Words>
  <Application>Microsoft Office PowerPoint</Application>
  <PresentationFormat>Экран (4:3)</PresentationFormat>
  <Paragraphs>71</Paragraphs>
  <Slides>22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Презентация PowerPoint</vt:lpstr>
      <vt:lpstr>Шкурупий Вячеслав Алексеевич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награды</vt:lpstr>
      <vt:lpstr>Издания из фонда библиотеки НГМУ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pom_boss</cp:lastModifiedBy>
  <cp:revision>273</cp:revision>
  <dcterms:created xsi:type="dcterms:W3CDTF">2021-02-05T03:17:46Z</dcterms:created>
  <dcterms:modified xsi:type="dcterms:W3CDTF">2023-11-27T04:16:20Z</dcterms:modified>
</cp:coreProperties>
</file>