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76" r:id="rId6"/>
    <p:sldId id="277" r:id="rId7"/>
    <p:sldId id="278" r:id="rId8"/>
    <p:sldId id="279" r:id="rId9"/>
    <p:sldId id="260" r:id="rId10"/>
    <p:sldId id="262" r:id="rId11"/>
    <p:sldId id="265" r:id="rId12"/>
    <p:sldId id="282" r:id="rId13"/>
    <p:sldId id="267" r:id="rId14"/>
    <p:sldId id="268" r:id="rId15"/>
    <p:sldId id="280" r:id="rId16"/>
    <p:sldId id="270" r:id="rId17"/>
    <p:sldId id="272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599" autoAdjust="0"/>
  </p:normalViewPr>
  <p:slideViewPr>
    <p:cSldViewPr>
      <p:cViewPr varScale="1">
        <p:scale>
          <a:sx n="59" d="100"/>
          <a:sy n="59" d="100"/>
        </p:scale>
        <p:origin x="-11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ый треугольник 1">
            <a:extLst>
              <a:ext uri="{FF2B5EF4-FFF2-40B4-BE49-F238E27FC236}">
                <a16:creationId xmlns:a16="http://schemas.microsoft.com/office/drawing/2014/main" id="{5B62BB35-D44A-58CE-CD2C-6530E78649FC}"/>
              </a:ext>
            </a:extLst>
          </p:cNvPr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" name="Группа 15">
            <a:extLst>
              <a:ext uri="{FF2B5EF4-FFF2-40B4-BE49-F238E27FC236}">
                <a16:creationId xmlns:a16="http://schemas.microsoft.com/office/drawing/2014/main" id="{8AB85D6D-5EB9-A275-C765-9E410658C43F}"/>
              </a:ext>
            </a:extLst>
          </p:cNvPr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4" name="Полилиния 16">
              <a:extLst>
                <a:ext uri="{FF2B5EF4-FFF2-40B4-BE49-F238E27FC236}">
                  <a16:creationId xmlns:a16="http://schemas.microsoft.com/office/drawing/2014/main" id="{427FB7ED-11F4-D94C-49DF-A87705725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5" name="Полилиния 18">
              <a:extLst>
                <a:ext uri="{FF2B5EF4-FFF2-40B4-BE49-F238E27FC236}">
                  <a16:creationId xmlns:a16="http://schemas.microsoft.com/office/drawing/2014/main" id="{B1E86660-91D9-96A9-7346-7FD29784D9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6" name="Полилиния 19">
              <a:extLst>
                <a:ext uri="{FF2B5EF4-FFF2-40B4-BE49-F238E27FC236}">
                  <a16:creationId xmlns:a16="http://schemas.microsoft.com/office/drawing/2014/main" id="{A671F33D-BF22-CB78-214D-7B49C7B63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7" name="Прямая соединительная линия 6">
              <a:extLst>
                <a:ext uri="{FF2B5EF4-FFF2-40B4-BE49-F238E27FC236}">
                  <a16:creationId xmlns:a16="http://schemas.microsoft.com/office/drawing/2014/main" id="{7929087E-EABA-72DF-932A-A9799BB79386}"/>
                </a:ext>
              </a:extLst>
            </p:cNvPr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8" name="Дата 29">
            <a:extLst>
              <a:ext uri="{FF2B5EF4-FFF2-40B4-BE49-F238E27FC236}">
                <a16:creationId xmlns:a16="http://schemas.microsoft.com/office/drawing/2014/main" id="{7CBB16AD-0E13-0F23-C63F-42AA3E64A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7DE28D1-CB1C-4C99-9926-259459ED736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10" name="Нижний колонтитул 18">
            <a:extLst>
              <a:ext uri="{FF2B5EF4-FFF2-40B4-BE49-F238E27FC236}">
                <a16:creationId xmlns:a16="http://schemas.microsoft.com/office/drawing/2014/main" id="{346CB50F-6E95-0893-7D5B-B0FAEE27A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26">
            <a:extLst>
              <a:ext uri="{FF2B5EF4-FFF2-40B4-BE49-F238E27FC236}">
                <a16:creationId xmlns:a16="http://schemas.microsoft.com/office/drawing/2014/main" id="{15B72708-7269-0293-A2C0-245EB2CDD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12D4E8B-B67D-4874-B2E8-8BE4A9773F5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6545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9">
            <a:extLst>
              <a:ext uri="{FF2B5EF4-FFF2-40B4-BE49-F238E27FC236}">
                <a16:creationId xmlns:a16="http://schemas.microsoft.com/office/drawing/2014/main" id="{88D9AC5B-555E-5451-F088-9E3B19B95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B8A9D-2F8C-44F3-8326-A30F592157C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54DF44AD-E0B8-614A-7BC8-EA173180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8020243E-79B1-AC02-AE69-5BD2663DA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726A2-EE3B-48BC-BB38-02337FC32A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06691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10">
            <a:extLst>
              <a:ext uri="{FF2B5EF4-FFF2-40B4-BE49-F238E27FC236}">
                <a16:creationId xmlns:a16="http://schemas.microsoft.com/office/drawing/2014/main" id="{0D42334C-78D0-80EE-09BE-EDAE36798850}"/>
              </a:ext>
            </a:extLst>
          </p:cNvPr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Нашивка 15">
            <a:extLst>
              <a:ext uri="{FF2B5EF4-FFF2-40B4-BE49-F238E27FC236}">
                <a16:creationId xmlns:a16="http://schemas.microsoft.com/office/drawing/2014/main" id="{DDC8B4B4-53F6-1E06-98E6-8E19CB2F08F8}"/>
              </a:ext>
            </a:extLst>
          </p:cNvPr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16959740-386F-D72D-2310-95F9126E0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62608C9-64B3-478A-B04D-16FAA58CE99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E22D3519-02AE-8E89-DDB8-5FA9A1ECB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1E8D82F5-1EA2-4CA9-8E2E-A10A4F88C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D6E91-9752-4B6A-9DFF-B5CBD05F26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34035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4">
            <a:extLst>
              <a:ext uri="{FF2B5EF4-FFF2-40B4-BE49-F238E27FC236}">
                <a16:creationId xmlns:a16="http://schemas.microsoft.com/office/drawing/2014/main" id="{2DBE2777-4DEE-2761-09C1-22E2AECA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BEF521-3916-4163-907B-BFEE98A1BD3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5">
            <a:extLst>
              <a:ext uri="{FF2B5EF4-FFF2-40B4-BE49-F238E27FC236}">
                <a16:creationId xmlns:a16="http://schemas.microsoft.com/office/drawing/2014/main" id="{D9DFB5A2-882F-6751-4CAF-79FAEC0A9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6">
            <a:extLst>
              <a:ext uri="{FF2B5EF4-FFF2-40B4-BE49-F238E27FC236}">
                <a16:creationId xmlns:a16="http://schemas.microsoft.com/office/drawing/2014/main" id="{02BEDC1C-8653-F6F2-F0A1-B74F91A1A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C0405A-036A-4B34-9678-2D603603F2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962628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325D396-BCF9-BAF2-1A28-09EB32A1F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19F57C0-9261-4C88-ABC3-99E22143259B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D776050-0690-6063-AA69-BEF15C826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0B624EF-4F32-9731-453A-099591789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7A007-E922-4114-A60B-E9D3A43F10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4220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2">
            <a:extLst>
              <a:ext uri="{FF2B5EF4-FFF2-40B4-BE49-F238E27FC236}">
                <a16:creationId xmlns:a16="http://schemas.microsoft.com/office/drawing/2014/main" id="{DC472CA1-6A33-AF76-E6CA-570A96C76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14F7CD-5FF0-49A3-8F79-22A78E7887F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3">
            <a:extLst>
              <a:ext uri="{FF2B5EF4-FFF2-40B4-BE49-F238E27FC236}">
                <a16:creationId xmlns:a16="http://schemas.microsoft.com/office/drawing/2014/main" id="{E3D0F7AA-DF99-06F6-9412-D323CBA01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4">
            <a:extLst>
              <a:ext uri="{FF2B5EF4-FFF2-40B4-BE49-F238E27FC236}">
                <a16:creationId xmlns:a16="http://schemas.microsoft.com/office/drawing/2014/main" id="{6392EE1C-6188-43CF-B118-E24E55DD1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0AC30-C32D-4581-A8B7-631A652640E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721876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6A1A7F1C-8798-D642-DED9-F427FA662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519E6-686E-4AB4-9CB6-595AF1E8F74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EF9B9CF3-F0B2-41B6-D503-A1924F63C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8F557D6E-035E-40F3-8C3F-A76A279AB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6D8790-D1C9-4757-B03F-F2336FB6FBE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370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78CEA78-48A8-1736-107F-06064A13A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0CB1DF-8E26-410D-8C69-741BF643432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908E61A-362D-E7E4-8F2D-EECB39BF0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9B124B-EF01-13F0-7A33-66E7D2AA2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22D40-D406-41A4-BDF6-2DD568CB47A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661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10">
            <a:extLst>
              <a:ext uri="{FF2B5EF4-FFF2-40B4-BE49-F238E27FC236}">
                <a16:creationId xmlns:a16="http://schemas.microsoft.com/office/drawing/2014/main" id="{224F7A1B-B077-8996-7196-0EA3761AE4C0}"/>
              </a:ext>
            </a:extLst>
          </p:cNvPr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6" name="Полилиния 15">
            <a:extLst>
              <a:ext uri="{FF2B5EF4-FFF2-40B4-BE49-F238E27FC236}">
                <a16:creationId xmlns:a16="http://schemas.microsoft.com/office/drawing/2014/main" id="{FDC70E03-96D5-275C-5992-33D383F68601}"/>
              </a:ext>
            </a:extLst>
          </p:cNvPr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7" name="Прямоугольный треугольник 6">
            <a:extLst>
              <a:ext uri="{FF2B5EF4-FFF2-40B4-BE49-F238E27FC236}">
                <a16:creationId xmlns:a16="http://schemas.microsoft.com/office/drawing/2014/main" id="{3DC7B1A9-CBFC-B6CB-543C-B4215EFE5851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24EED39-2476-D350-B5D0-780C9D120229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9">
            <a:extLst>
              <a:ext uri="{FF2B5EF4-FFF2-40B4-BE49-F238E27FC236}">
                <a16:creationId xmlns:a16="http://schemas.microsoft.com/office/drawing/2014/main" id="{D7B8B333-BCB8-F7EA-17CA-0B27E3603DFB}"/>
              </a:ext>
            </a:extLst>
          </p:cNvPr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Нашивка 20">
            <a:extLst>
              <a:ext uri="{FF2B5EF4-FFF2-40B4-BE49-F238E27FC236}">
                <a16:creationId xmlns:a16="http://schemas.microsoft.com/office/drawing/2014/main" id="{59A3F6E5-2F47-3923-B4A1-F981FB7ED90C}"/>
              </a:ext>
            </a:extLst>
          </p:cNvPr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" name="Дата 4">
            <a:extLst>
              <a:ext uri="{FF2B5EF4-FFF2-40B4-BE49-F238E27FC236}">
                <a16:creationId xmlns:a16="http://schemas.microsoft.com/office/drawing/2014/main" id="{9D2CD089-2C99-C073-E664-1D9F8E5B6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0C511AF-A019-442A-852C-973F07DEB8E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12" name="Нижний колонтитул 5">
            <a:extLst>
              <a:ext uri="{FF2B5EF4-FFF2-40B4-BE49-F238E27FC236}">
                <a16:creationId xmlns:a16="http://schemas.microsoft.com/office/drawing/2014/main" id="{171B6390-71B7-444E-2B39-570F297F6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>
            <a:extLst>
              <a:ext uri="{FF2B5EF4-FFF2-40B4-BE49-F238E27FC236}">
                <a16:creationId xmlns:a16="http://schemas.microsoft.com/office/drawing/2014/main" id="{3798363A-B141-5905-D6D2-2F3814E01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8969E-E64C-42E1-B02E-5626FCB61E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53712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3BA525D0-5E51-4605-C201-FC3569BC3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E0520-1C0E-4A35-9275-3AA89173E4C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E620E00C-04FB-5652-AA39-39B0418E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079052FE-ECFD-4293-9B23-FDF536248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573301-1FC3-4C9D-BFCB-DF3C67E59F8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3714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23D3AED3-2F6E-A504-FD0E-EEEB5B7F3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A29A1-70B6-43A0-BA0F-BDE7B9A4F9F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D62B5AD1-8E43-9505-6D86-6AB9D3F73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DB45D34C-D4D1-73BB-6A38-ABCADC494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E91058-76F1-4DC1-929D-456C0D84C15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94682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>
            <a:extLst>
              <a:ext uri="{FF2B5EF4-FFF2-40B4-BE49-F238E27FC236}">
                <a16:creationId xmlns:a16="http://schemas.microsoft.com/office/drawing/2014/main" id="{03991FE5-984F-8128-72B6-CD34104A02B5}"/>
              </a:ext>
            </a:extLst>
          </p:cNvPr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Полилиния 11">
            <a:extLst>
              <a:ext uri="{FF2B5EF4-FFF2-40B4-BE49-F238E27FC236}">
                <a16:creationId xmlns:a16="http://schemas.microsoft.com/office/drawing/2014/main" id="{E127D35D-ABA0-EC72-1D6D-8CFDBC1779C5}"/>
              </a:ext>
            </a:extLst>
          </p:cNvPr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" name="Прямоугольный треугольник 13">
            <a:extLst>
              <a:ext uri="{FF2B5EF4-FFF2-40B4-BE49-F238E27FC236}">
                <a16:creationId xmlns:a16="http://schemas.microsoft.com/office/drawing/2014/main" id="{B766686A-D1F3-9736-E073-E091F7D9CFBF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125698EE-70FB-F41E-48A9-7D04523811F0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49A1718D-3D3A-5688-D135-DF3581BFC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3" name="Текст 29">
            <a:extLst>
              <a:ext uri="{FF2B5EF4-FFF2-40B4-BE49-F238E27FC236}">
                <a16:creationId xmlns:a16="http://schemas.microsoft.com/office/drawing/2014/main" id="{20136D13-780A-CAE0-2CA2-97399D94D6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549D0195-293C-A9F9-B2C5-7B23E9EE65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CD166D98-6F6D-48F9-9317-56ABC3B5291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9CFFC44C-E406-97C6-E25B-5B62F9FD25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9685C384-A781-9580-668D-060C3F981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6C4DA6CD-00FA-4B6A-94E0-79B5119B85A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1" r:id="rId2"/>
    <p:sldLayoutId id="2147483906" r:id="rId3"/>
    <p:sldLayoutId id="2147483907" r:id="rId4"/>
    <p:sldLayoutId id="2147483908" r:id="rId5"/>
    <p:sldLayoutId id="2147483909" r:id="rId6"/>
    <p:sldLayoutId id="2147483902" r:id="rId7"/>
    <p:sldLayoutId id="2147483910" r:id="rId8"/>
    <p:sldLayoutId id="2147483911" r:id="rId9"/>
    <p:sldLayoutId id="2147483903" r:id="rId10"/>
    <p:sldLayoutId id="21474839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6B9D7E-B166-08A9-78FF-387295D18E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91880" y="1484784"/>
            <a:ext cx="5652120" cy="432048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900" dirty="0">
                <a:solidFill>
                  <a:srgbClr val="FF0000"/>
                </a:solidFill>
                <a:latin typeface="Arial Black" pitchFamily="34" charset="0"/>
              </a:rPr>
              <a:t>Иерусалимский</a:t>
            </a:r>
            <a:br>
              <a:rPr lang="ru-RU" sz="49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900" dirty="0">
                <a:solidFill>
                  <a:srgbClr val="FF0000"/>
                </a:solidFill>
                <a:latin typeface="Arial Black" pitchFamily="34" charset="0"/>
              </a:rPr>
              <a:t> Алексей Павлович-</a:t>
            </a:r>
            <a:br>
              <a:rPr lang="ru-RU" sz="49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900" dirty="0">
                <a:solidFill>
                  <a:srgbClr val="FF0000"/>
                </a:solidFill>
                <a:latin typeface="Arial Black" pitchFamily="34" charset="0"/>
              </a:rPr>
              <a:t>95 лет со дня</a:t>
            </a:r>
            <a:br>
              <a:rPr lang="ru-RU" sz="49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900" dirty="0">
                <a:solidFill>
                  <a:srgbClr val="FF0000"/>
                </a:solidFill>
                <a:latin typeface="Arial Black" pitchFamily="34" charset="0"/>
              </a:rPr>
              <a:t>рождения</a:t>
            </a:r>
            <a:br>
              <a:rPr lang="ru-RU" sz="49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900" dirty="0">
                <a:solidFill>
                  <a:srgbClr val="FF0000"/>
                </a:solidFill>
                <a:latin typeface="Arial Black" pitchFamily="34" charset="0"/>
              </a:rPr>
              <a:t>(1926-2019)</a:t>
            </a:r>
            <a:br>
              <a:rPr lang="ru-RU" dirty="0"/>
            </a:br>
            <a:endParaRPr lang="ru-RU" dirty="0"/>
          </a:p>
        </p:txBody>
      </p:sp>
      <p:sp>
        <p:nvSpPr>
          <p:cNvPr id="9219" name="TextBox 3">
            <a:extLst>
              <a:ext uri="{FF2B5EF4-FFF2-40B4-BE49-F238E27FC236}">
                <a16:creationId xmlns:a16="http://schemas.microsoft.com/office/drawing/2014/main" id="{588A2758-2EFB-52D7-C69E-9BE0D2A23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2338" y="6381750"/>
            <a:ext cx="2219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Новосибирск, 2021</a:t>
            </a:r>
          </a:p>
        </p:txBody>
      </p:sp>
      <p:pic>
        <p:nvPicPr>
          <p:cNvPr id="9220" name="Picture 6" descr="Фотография">
            <a:extLst>
              <a:ext uri="{FF2B5EF4-FFF2-40B4-BE49-F238E27FC236}">
                <a16:creationId xmlns:a16="http://schemas.microsoft.com/office/drawing/2014/main" id="{7C1D4852-BD61-C5FC-ED20-4C0F10EC6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52513"/>
            <a:ext cx="3024187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>
            <a:extLst>
              <a:ext uri="{FF2B5EF4-FFF2-40B4-BE49-F238E27FC236}">
                <a16:creationId xmlns:a16="http://schemas.microsoft.com/office/drawing/2014/main" id="{6820DEEF-AC4F-2C1B-CAC3-8AD561CE9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3789363"/>
            <a:ext cx="867727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Павлович Иерусалимский — </a:t>
            </a:r>
          </a:p>
          <a:p>
            <a:pPr algn="ctr" eaLnBrk="1" hangingPunct="1"/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советский и российский учёный </a:t>
            </a:r>
          </a:p>
          <a:p>
            <a:pPr algn="ctr" eaLnBrk="1" hangingPunct="1"/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области нейроинфекций, </a:t>
            </a:r>
          </a:p>
          <a:p>
            <a:pPr algn="ctr" eaLnBrk="1" hangingPunct="1"/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доктор медицинских наук, профессор, </a:t>
            </a:r>
          </a:p>
          <a:p>
            <a:pPr algn="ctr" eaLnBrk="1" hangingPunct="1"/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деятель науки Российской Федерации</a:t>
            </a:r>
          </a:p>
        </p:txBody>
      </p:sp>
      <p:pic>
        <p:nvPicPr>
          <p:cNvPr id="3" name="Picture 2" descr="https://oblmed.nsk.ru/upload/iblock/412/2019-05-22-2.jpg">
            <a:extLst>
              <a:ext uri="{FF2B5EF4-FFF2-40B4-BE49-F238E27FC236}">
                <a16:creationId xmlns:a16="http://schemas.microsoft.com/office/drawing/2014/main" id="{E6AB3657-284E-D776-A8AE-453359E4F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4142" t="7707" r="6592" b="7689"/>
          <a:stretch>
            <a:fillRect/>
          </a:stretch>
        </p:blipFill>
        <p:spPr bwMode="auto">
          <a:xfrm>
            <a:off x="3023828" y="404664"/>
            <a:ext cx="3096344" cy="31683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">
            <a:extLst>
              <a:ext uri="{FF2B5EF4-FFF2-40B4-BE49-F238E27FC236}">
                <a16:creationId xmlns:a16="http://schemas.microsoft.com/office/drawing/2014/main" id="{D45C1DE6-9D50-3982-4188-291917C46F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49275"/>
            <a:ext cx="864076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Павлович Иерусалимский родился в июне 1926 года в городе Макарьеве Костромской области. Отец Иерусалимский Павел Иванович был врачом, а мама Вера Михайловна – учительницей. В школе Алексей учился на отлично. В первые дни начала ВО войны Павла Ивановича мобилизовали и направили в поселок Половинку Пермского края, организовывать и командовать эвакогоспиталем. Семья переехала в Пермский край.</a:t>
            </a:r>
          </a:p>
        </p:txBody>
      </p:sp>
      <p:pic>
        <p:nvPicPr>
          <p:cNvPr id="11267" name="Picture 3" descr="C:\Users\user\Desktop\7.jpg">
            <a:extLst>
              <a:ext uri="{FF2B5EF4-FFF2-40B4-BE49-F238E27FC236}">
                <a16:creationId xmlns:a16="http://schemas.microsoft.com/office/drawing/2014/main" id="{95CFB7B7-2B03-C099-5C9F-8C2BDE63E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41" t="9285" r="4688" b="18259"/>
          <a:stretch>
            <a:fillRect/>
          </a:stretch>
        </p:blipFill>
        <p:spPr bwMode="auto">
          <a:xfrm>
            <a:off x="3255963" y="2924175"/>
            <a:ext cx="2632075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4">
            <a:extLst>
              <a:ext uri="{FF2B5EF4-FFF2-40B4-BE49-F238E27FC236}">
                <a16:creationId xmlns:a16="http://schemas.microsoft.com/office/drawing/2014/main" id="{19DBD3E6-38CF-E2A4-39DF-09C31A252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5949950"/>
            <a:ext cx="28448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Иерусалимские Вера Михайловна,</a:t>
            </a:r>
          </a:p>
          <a:p>
            <a:pPr algn="ctr" eaLnBrk="1" hangingPunct="1"/>
            <a:r>
              <a:rPr lang="ru-RU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Павел Иванович и Алексей</a:t>
            </a:r>
          </a:p>
          <a:p>
            <a:pPr algn="ctr" eaLnBrk="1" hangingPunct="1"/>
            <a:r>
              <a:rPr lang="ru-RU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 1927 год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>
            <a:extLst>
              <a:ext uri="{FF2B5EF4-FFF2-40B4-BE49-F238E27FC236}">
                <a16:creationId xmlns:a16="http://schemas.microsoft.com/office/drawing/2014/main" id="{FD7003E5-3DAE-CC81-56BD-F4FA4E023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20713"/>
            <a:ext cx="885666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В годы ВО войны Пермский медицинский институт проводил набор студентов из ребят закончивших 9 классов,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при условии сдачи ими вступительных экзаменов.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В 1942 году Алексеем было принято решение - 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поступать на лечебный факультет Пермского медицинского института. Время было трудное, но несмотря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на лишения (голод, холод), учился и все экзамены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Павлович сдавал на отлично.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Был активистом: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на 3-4 курсах председатель ревизионной комиссии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студенческого профкома института;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на 5 курсе — секретарь курсового комитета ВЛКСМ. </a:t>
            </a:r>
          </a:p>
          <a:p>
            <a:pPr eaLnBrk="1" hangingPunct="1"/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1">
            <a:extLst>
              <a:ext uri="{FF2B5EF4-FFF2-40B4-BE49-F238E27FC236}">
                <a16:creationId xmlns:a16="http://schemas.microsoft.com/office/drawing/2014/main" id="{BB0ABB9B-8FE3-8668-D9C8-29401CA3A0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549275"/>
            <a:ext cx="8229600" cy="4525963"/>
          </a:xfrm>
        </p:spPr>
        <p:txBody>
          <a:bodyPr/>
          <a:lstStyle/>
          <a:p>
            <a:pPr algn="ctr" eaLnBrk="1" hangingPunct="1">
              <a:buFont typeface="Wingdings 3" panose="05040102010807070707" pitchFamily="18" charset="2"/>
              <a:buNone/>
            </a:pPr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  	</a:t>
            </a: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	 В 1947 году Алексей Павлович окончил лечебный факультет Пермского медицинского института. После сдачи всех экзаменов на отлично был зачислен клиническим ординатором кафедры нервных болезней. Неврология была избрана окончательно и на всю жизнь. 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3" panose="05040102010807070707" pitchFamily="18" charset="2"/>
              <a:buNone/>
            </a:pP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ru-RU"/>
          </a:p>
        </p:txBody>
      </p:sp>
      <p:pic>
        <p:nvPicPr>
          <p:cNvPr id="13315" name="Picture 4" descr="C:\Users\user\Desktop\qlfwmoxrwxtrkl49p3.jpg">
            <a:extLst>
              <a:ext uri="{FF2B5EF4-FFF2-40B4-BE49-F238E27FC236}">
                <a16:creationId xmlns:a16="http://schemas.microsoft.com/office/drawing/2014/main" id="{C553D3DE-B406-9927-CCED-C39CC4EF6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8"/>
          <a:stretch>
            <a:fillRect/>
          </a:stretch>
        </p:blipFill>
        <p:spPr bwMode="auto">
          <a:xfrm>
            <a:off x="2268538" y="3068638"/>
            <a:ext cx="467995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4">
            <a:extLst>
              <a:ext uri="{FF2B5EF4-FFF2-40B4-BE49-F238E27FC236}">
                <a16:creationId xmlns:a16="http://schemas.microsoft.com/office/drawing/2014/main" id="{68E657A7-7B79-861F-BC9D-90C2233FA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805488"/>
            <a:ext cx="4459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Пермского медицинского института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>
            <a:extLst>
              <a:ext uri="{FF2B5EF4-FFF2-40B4-BE49-F238E27FC236}">
                <a16:creationId xmlns:a16="http://schemas.microsoft.com/office/drawing/2014/main" id="{B8C12666-59F4-E1F0-F88C-3ABCF6286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549275"/>
            <a:ext cx="835342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 1950 году по приказу Министерства здравоохранения РСФСР, Иерусалимский А.П. был направлен в распоряжение Облздравотдела Кемеровской области, где получил назначение в городскую больницу города Прокопьевска. Куда прибыл с женой – Лорой Александровной Озеровой, сокурсницей по институту. В больнице Алексей Павлович занял пост заведующего неврологическим отделением.</a:t>
            </a:r>
          </a:p>
          <a:p>
            <a:pPr algn="just" eaLnBrk="1" hangingPunct="1"/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14339" name="Picture 4" descr="C:\Users\user\Desktop\44.jpg">
            <a:extLst>
              <a:ext uri="{FF2B5EF4-FFF2-40B4-BE49-F238E27FC236}">
                <a16:creationId xmlns:a16="http://schemas.microsoft.com/office/drawing/2014/main" id="{04FF9037-DE7C-0E97-EB57-E8E3982B5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16" t="16988" r="14149" b="58337"/>
          <a:stretch>
            <a:fillRect/>
          </a:stretch>
        </p:blipFill>
        <p:spPr bwMode="auto">
          <a:xfrm>
            <a:off x="1763713" y="3068638"/>
            <a:ext cx="5421312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>
            <a:extLst>
              <a:ext uri="{FF2B5EF4-FFF2-40B4-BE49-F238E27FC236}">
                <a16:creationId xmlns:a16="http://schemas.microsoft.com/office/drawing/2014/main" id="{80CF66D3-501D-A041-D7F2-5DBB375D27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836613"/>
            <a:ext cx="76327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контингент пациентов неврологического отделения были шахтеры. Чтобы лучше понять специфику заболеваний шахтеров, Алексей Павлович получил разрешение на  спуск в шахту им. Сталина, в сопровождении инженера по технике безопасности.</a:t>
            </a:r>
          </a:p>
        </p:txBody>
      </p:sp>
      <p:pic>
        <p:nvPicPr>
          <p:cNvPr id="15363" name="Picture 3" descr="C:\Users\user\Desktop\44.jpg">
            <a:extLst>
              <a:ext uri="{FF2B5EF4-FFF2-40B4-BE49-F238E27FC236}">
                <a16:creationId xmlns:a16="http://schemas.microsoft.com/office/drawing/2014/main" id="{CA752A9F-07F5-1FE8-F8A5-B895AF345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38" t="44591" r="15112" b="16940"/>
          <a:stretch>
            <a:fillRect/>
          </a:stretch>
        </p:blipFill>
        <p:spPr bwMode="auto">
          <a:xfrm>
            <a:off x="2627313" y="3068638"/>
            <a:ext cx="3313112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>
            <a:extLst>
              <a:ext uri="{FF2B5EF4-FFF2-40B4-BE49-F238E27FC236}">
                <a16:creationId xmlns:a16="http://schemas.microsoft.com/office/drawing/2014/main" id="{086438CF-1BC5-1B18-487C-84B3E73A1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908050"/>
            <a:ext cx="5257800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Будучи молодым специалистом, в 1952 году Алексей Павлович защитил кандидатскую диссертацию на тему «Поражение нервной системы при гипертонической болезни» в ученом совете Пермского медицинского института.  Летом 1952 года получил приглашение в Новосибирский медицинский институт на должность ассистента кафедры. И в декабре 1953 года Иерусалимский А.П. переехал  из Прокопьевска в город Новосибирск на постоянное место жительство.</a:t>
            </a:r>
            <a:endParaRPr lang="ru-RU" altLang="ru-RU" sz="2400"/>
          </a:p>
        </p:txBody>
      </p:sp>
      <p:pic>
        <p:nvPicPr>
          <p:cNvPr id="16387" name="Picture 3" descr="C:\Users\user\Desktop\4.jpg">
            <a:extLst>
              <a:ext uri="{FF2B5EF4-FFF2-40B4-BE49-F238E27FC236}">
                <a16:creationId xmlns:a16="http://schemas.microsoft.com/office/drawing/2014/main" id="{66F01A3A-6A97-65FC-9D04-E1D342CBD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91" b="433"/>
          <a:stretch>
            <a:fillRect/>
          </a:stretch>
        </p:blipFill>
        <p:spPr bwMode="auto">
          <a:xfrm>
            <a:off x="179388" y="1052513"/>
            <a:ext cx="3236912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>
            <a:extLst>
              <a:ext uri="{FF2B5EF4-FFF2-40B4-BE49-F238E27FC236}">
                <a16:creationId xmlns:a16="http://schemas.microsoft.com/office/drawing/2014/main" id="{B6E2F846-B313-ADD2-E887-87CF34D23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404813"/>
            <a:ext cx="87852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 1953 по 1998 год Алексей Павлович работал на кафедре неврологии (с 1970 — неврологии и нейрохирургии) Новосибирского медицинского института: ассистент,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преподаватель, доцент, профессор.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В 1967 г.  защитил докторскую «Некоторые вопросы клиники и патогенеза клещевого энцефалита». С 1970 по 1995 год —  заведующий кафедрой. </a:t>
            </a:r>
          </a:p>
        </p:txBody>
      </p:sp>
      <p:pic>
        <p:nvPicPr>
          <p:cNvPr id="17411" name="Picture 3" descr="C:\Users\user\Desktop\8.jpg">
            <a:extLst>
              <a:ext uri="{FF2B5EF4-FFF2-40B4-BE49-F238E27FC236}">
                <a16:creationId xmlns:a16="http://schemas.microsoft.com/office/drawing/2014/main" id="{AA02A0D6-87B5-ACDF-6CC2-83604CFE8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0" t="4137" r="2461" b="2806"/>
          <a:stretch>
            <a:fillRect/>
          </a:stretch>
        </p:blipFill>
        <p:spPr bwMode="auto">
          <a:xfrm>
            <a:off x="2195513" y="3068638"/>
            <a:ext cx="47529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3">
            <a:extLst>
              <a:ext uri="{FF2B5EF4-FFF2-40B4-BE49-F238E27FC236}">
                <a16:creationId xmlns:a16="http://schemas.microsoft.com/office/drawing/2014/main" id="{91776E44-2A8B-DC35-23F1-C476348218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404813"/>
            <a:ext cx="87852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 1998 по 2011 год профессор кафедры клинической неврологии.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 1980 года руководитель, созданной при кафедре, рабочей группы по изучению рассеянного склероза на территории Сибири и Дальнего Востока. В последующем на её основе был создан Центр рассеянного склероза и других аутоиммунных заболеваний нервной системы Новосибирской областной клинической больницы.</a:t>
            </a:r>
            <a:endParaRPr lang="ru-RU" altLang="ru-RU" sz="2400"/>
          </a:p>
        </p:txBody>
      </p:sp>
      <p:pic>
        <p:nvPicPr>
          <p:cNvPr id="18435" name="Picture 3" descr="C:\Users\user\Desktop\6.jpg">
            <a:extLst>
              <a:ext uri="{FF2B5EF4-FFF2-40B4-BE49-F238E27FC236}">
                <a16:creationId xmlns:a16="http://schemas.microsoft.com/office/drawing/2014/main" id="{CB0C624C-8544-EE31-CC06-857F1A1C2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3178175"/>
            <a:ext cx="4494212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>
            <a:extLst>
              <a:ext uri="{FF2B5EF4-FFF2-40B4-BE49-F238E27FC236}">
                <a16:creationId xmlns:a16="http://schemas.microsoft.com/office/drawing/2014/main" id="{03D506FE-CDD1-BEDD-76D4-C384FD6DD7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836613"/>
            <a:ext cx="5184775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Павлович Иерусалимский — остался в истории медицины как известный специалист в области нейроинфекций и в особенности клещевого энцефалита. 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Он много сделал для организации изучения клиники и эпидемиологии рассеянного склероза. Под его руководством был создан регистр рассеянного склероза в Новосибирске, который на сегодняшний день один из самых известных и продуктивно работающих научно-практических учреждений страны.</a:t>
            </a:r>
          </a:p>
        </p:txBody>
      </p:sp>
      <p:pic>
        <p:nvPicPr>
          <p:cNvPr id="19459" name="Picture 2" descr="https://www.mediasphera.ru/system/photos/files/000/057/893/original/nv_2016_12_26_ris1.jpg?1484918268">
            <a:extLst>
              <a:ext uri="{FF2B5EF4-FFF2-40B4-BE49-F238E27FC236}">
                <a16:creationId xmlns:a16="http://schemas.microsoft.com/office/drawing/2014/main" id="{3B08B661-BC0B-4172-2BAD-D4E33490A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2944812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>
            <a:extLst>
              <a:ext uri="{FF2B5EF4-FFF2-40B4-BE49-F238E27FC236}">
                <a16:creationId xmlns:a16="http://schemas.microsoft.com/office/drawing/2014/main" id="{5AD442EB-6CCC-9003-00CE-C74485BB9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125538"/>
            <a:ext cx="8207375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полувека Алексей Павлович Иерусалимский проработал на кафедре неврологии мединститута Новосибирска. Внес огромный вклад в изучение заболеваний нервной системы. Среди его учеников – 26 кандидатов и 14 докторов наук. Он является автором более 170 научных работ, двух монографий, четырёх изобретений. В течение многих лет входил в состав президиума Всероссийского научного общества неврологов и редакционного совета "Журнала неврологии и психиатрии им. С.С. Корсакова".</a:t>
            </a:r>
          </a:p>
          <a:p>
            <a:pPr algn="ctr"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 медалями «За доблестный труд», «Ветеран труда», бронзовой медалью ВДНХ, нагрудным знаком «Отличник здравоохранения СССР».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C:\Users\user\Desktop\2.jpg">
            <a:extLst>
              <a:ext uri="{FF2B5EF4-FFF2-40B4-BE49-F238E27FC236}">
                <a16:creationId xmlns:a16="http://schemas.microsoft.com/office/drawing/2014/main" id="{17AB1A36-87D5-E4C3-BFB4-E51A47171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96975"/>
            <a:ext cx="2227263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3">
            <a:extLst>
              <a:ext uri="{FF2B5EF4-FFF2-40B4-BE49-F238E27FC236}">
                <a16:creationId xmlns:a16="http://schemas.microsoft.com/office/drawing/2014/main" id="{A2F375B9-E8D7-0054-87E7-7688F47F6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5013325"/>
            <a:ext cx="18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92B486E9-B7C9-D086-1571-B64104D2F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461963"/>
            <a:ext cx="646113" cy="92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br>
              <a:rPr lang="ru-RU" altLang="ru-RU"/>
            </a:br>
            <a:endParaRPr lang="ru-RU" altLang="ru-RU"/>
          </a:p>
          <a:p>
            <a:endParaRPr lang="ru-RU" altLang="ru-RU"/>
          </a:p>
        </p:txBody>
      </p:sp>
      <p:sp>
        <p:nvSpPr>
          <p:cNvPr id="21509" name="Rectangle 7">
            <a:extLst>
              <a:ext uri="{FF2B5EF4-FFF2-40B4-BE49-F238E27FC236}">
                <a16:creationId xmlns:a16="http://schemas.microsoft.com/office/drawing/2014/main" id="{1A25D7A1-0665-3663-F17F-A99A90D0C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-665163"/>
            <a:ext cx="15213013" cy="92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br>
              <a:rPr lang="ru-RU" altLang="ru-RU"/>
            </a:br>
            <a:endParaRPr lang="ru-RU" altLang="ru-RU"/>
          </a:p>
          <a:p>
            <a:endParaRPr lang="ru-RU" altLang="ru-RU"/>
          </a:p>
        </p:txBody>
      </p:sp>
      <p:sp>
        <p:nvSpPr>
          <p:cNvPr id="21510" name="Rectangle 8">
            <a:extLst>
              <a:ext uri="{FF2B5EF4-FFF2-40B4-BE49-F238E27FC236}">
                <a16:creationId xmlns:a16="http://schemas.microsoft.com/office/drawing/2014/main" id="{4ADA14BA-6831-131C-0470-2824A89806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652963"/>
            <a:ext cx="85693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Алексей Павлович. Логический анализ ошибок</a:t>
            </a:r>
          </a:p>
          <a:p>
            <a:pPr lvl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в клинической неврологии / А. П. Иерусалимский, В. Г. Постнов, Л.А.Митрохина ; ред. А. С. Тимофеева. –  Новосибирск : Наука, 1986. –  55 с.</a:t>
            </a:r>
          </a:p>
          <a:p>
            <a:endParaRPr lang="ru-RU" altLang="ru-RU"/>
          </a:p>
        </p:txBody>
      </p:sp>
      <p:sp>
        <p:nvSpPr>
          <p:cNvPr id="21511" name="TextBox 10">
            <a:extLst>
              <a:ext uri="{FF2B5EF4-FFF2-40B4-BE49-F238E27FC236}">
                <a16:creationId xmlns:a16="http://schemas.microsoft.com/office/drawing/2014/main" id="{F28B601E-C49C-0ACA-07C2-A57027125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404813"/>
            <a:ext cx="6911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/>
              <a:t>Издания из фонда библиотеки НГМУ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user\Desktop\4.jpg">
            <a:extLst>
              <a:ext uri="{FF2B5EF4-FFF2-40B4-BE49-F238E27FC236}">
                <a16:creationId xmlns:a16="http://schemas.microsoft.com/office/drawing/2014/main" id="{C6AF721A-056F-CE60-193F-D7187B1CC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320800"/>
            <a:ext cx="216058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Прямоугольник 2">
            <a:extLst>
              <a:ext uri="{FF2B5EF4-FFF2-40B4-BE49-F238E27FC236}">
                <a16:creationId xmlns:a16="http://schemas.microsoft.com/office/drawing/2014/main" id="{B3FE6CD7-41FB-C98F-2EDC-C95028BC6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4508500"/>
            <a:ext cx="33845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А. П. Прогредиентные формы клещевого энцефалита : (клиническая лекция) / А. П. Иерусалимский. –  Новосибирск : [б. и.], 2011. – 76 с.</a:t>
            </a:r>
          </a:p>
        </p:txBody>
      </p:sp>
      <p:pic>
        <p:nvPicPr>
          <p:cNvPr id="22532" name="Picture 1" descr="C:\Users\user\Desktop\1.jpg">
            <a:extLst>
              <a:ext uri="{FF2B5EF4-FFF2-40B4-BE49-F238E27FC236}">
                <a16:creationId xmlns:a16="http://schemas.microsoft.com/office/drawing/2014/main" id="{53046DF1-F5AA-26A0-D65E-ADBF061ED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260475"/>
            <a:ext cx="206692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Прямоугольник 4">
            <a:extLst>
              <a:ext uri="{FF2B5EF4-FFF2-40B4-BE49-F238E27FC236}">
                <a16:creationId xmlns:a16="http://schemas.microsoft.com/office/drawing/2014/main" id="{75A586E5-C2D3-1231-A7C5-32102E44E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437063"/>
            <a:ext cx="396081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Алексей Павлович. Клещевой энцефалит : руководство для врачей / А. П. Иерусалимский ; Новосибирская государственная медицинская академия. –  Новосибирск : Издательство НГМА, 2001. –  360 с. </a:t>
            </a:r>
          </a:p>
        </p:txBody>
      </p:sp>
      <p:sp>
        <p:nvSpPr>
          <p:cNvPr id="22534" name="Прямоугольник 6">
            <a:extLst>
              <a:ext uri="{FF2B5EF4-FFF2-40B4-BE49-F238E27FC236}">
                <a16:creationId xmlns:a16="http://schemas.microsoft.com/office/drawing/2014/main" id="{5743E50A-E00A-0957-FFD3-8519A58A79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0288" y="476250"/>
            <a:ext cx="7083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/>
              <a:t>Издания из фонда библиотеки НГМУ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Users\user\Desktop\5.jpg">
            <a:extLst>
              <a:ext uri="{FF2B5EF4-FFF2-40B4-BE49-F238E27FC236}">
                <a16:creationId xmlns:a16="http://schemas.microsoft.com/office/drawing/2014/main" id="{5A2A9F5B-448C-4CD2-8BA5-8BEA46175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84538"/>
            <a:ext cx="2089150" cy="296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 descr="C:\Users\user\Desktop\6.jpg">
            <a:extLst>
              <a:ext uri="{FF2B5EF4-FFF2-40B4-BE49-F238E27FC236}">
                <a16:creationId xmlns:a16="http://schemas.microsoft.com/office/drawing/2014/main" id="{0EF73ADF-EF40-E465-120C-623AAF9D6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66813"/>
            <a:ext cx="2065337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Прямоугольник 3">
            <a:extLst>
              <a:ext uri="{FF2B5EF4-FFF2-40B4-BE49-F238E27FC236}">
                <a16:creationId xmlns:a16="http://schemas.microsoft.com/office/drawing/2014/main" id="{FBD8CD34-5A84-1980-872B-E63224B83B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1557338"/>
            <a:ext cx="3563937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Алексей Павлович. Новосибирская неврологическая школа(1932-2002г.г.) / А. П. Иерусалимский. –  Новосибирск : [б. и.], 2002. – 81с.</a:t>
            </a:r>
          </a:p>
        </p:txBody>
      </p:sp>
      <p:sp>
        <p:nvSpPr>
          <p:cNvPr id="23557" name="Прямоугольник 4">
            <a:extLst>
              <a:ext uri="{FF2B5EF4-FFF2-40B4-BE49-F238E27FC236}">
                <a16:creationId xmlns:a16="http://schemas.microsoft.com/office/drawing/2014/main" id="{634C52DF-871E-2664-2E55-C9E5D4AAC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005263"/>
            <a:ext cx="48974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А. П. Пермская неврологическая школа: кафедра неврологии имени профессора В.А.Первушина лечебного факультета Пермской государственной медицинской академии имени академика Е.А.Вагнера (к 90-летнему юбилею: 1921-2011гг.) / А. П. Иерусалимский. – Новосибирск : [б. и.], 2010. – 128 с.</a:t>
            </a:r>
          </a:p>
        </p:txBody>
      </p:sp>
      <p:sp>
        <p:nvSpPr>
          <p:cNvPr id="23558" name="Прямоугольник 5">
            <a:extLst>
              <a:ext uri="{FF2B5EF4-FFF2-40B4-BE49-F238E27FC236}">
                <a16:creationId xmlns:a16="http://schemas.microsoft.com/office/drawing/2014/main" id="{432D7AFD-BF97-816B-FD2E-00433FCC5E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9675" y="476250"/>
            <a:ext cx="6724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/>
              <a:t>Издания из фонда библиотеки НГМУ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:\Users\user\Desktop\3.jpg">
            <a:extLst>
              <a:ext uri="{FF2B5EF4-FFF2-40B4-BE49-F238E27FC236}">
                <a16:creationId xmlns:a16="http://schemas.microsoft.com/office/drawing/2014/main" id="{C0C92C5B-B004-BF61-1583-92B6B64E6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341438"/>
            <a:ext cx="2501900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Прямоугольник 3">
            <a:extLst>
              <a:ext uri="{FF2B5EF4-FFF2-40B4-BE49-F238E27FC236}">
                <a16:creationId xmlns:a16="http://schemas.microsoft.com/office/drawing/2014/main" id="{2F376D46-C482-13C5-EB76-AE0BAD48E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084763"/>
            <a:ext cx="8280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Алексей Павлович. Записки старого профессора медицины / А.П. Иерусалимский. –   Новосибирск : Гос.мед.академия ФАЗиСО, 2005. – 304 с.</a:t>
            </a:r>
          </a:p>
        </p:txBody>
      </p:sp>
      <p:sp>
        <p:nvSpPr>
          <p:cNvPr id="24580" name="Прямоугольник 4">
            <a:extLst>
              <a:ext uri="{FF2B5EF4-FFF2-40B4-BE49-F238E27FC236}">
                <a16:creationId xmlns:a16="http://schemas.microsoft.com/office/drawing/2014/main" id="{E416A853-D180-6053-4973-07187A132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0" y="476250"/>
            <a:ext cx="6985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/>
              <a:t>Издания из фонда библиотеки НГМУ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>
            <a:extLst>
              <a:ext uri="{FF2B5EF4-FFF2-40B4-BE49-F238E27FC236}">
                <a16:creationId xmlns:a16="http://schemas.microsoft.com/office/drawing/2014/main" id="{8F06D9E6-B98F-9FA7-997A-2FED2100A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0450" y="620713"/>
            <a:ext cx="4483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/>
              <a:t>Публикации в журналах</a:t>
            </a:r>
          </a:p>
        </p:txBody>
      </p:sp>
      <p:pic>
        <p:nvPicPr>
          <p:cNvPr id="25603" name="Picture 3" descr="C:\Users\user\Desktop\512x512bb.jpg">
            <a:extLst>
              <a:ext uri="{FF2B5EF4-FFF2-40B4-BE49-F238E27FC236}">
                <a16:creationId xmlns:a16="http://schemas.microsoft.com/office/drawing/2014/main" id="{D3C046FF-CFF3-39D7-0233-2EBB72F4E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187166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5" descr="C:\Users\user\Desktop\obloshka_pall_medA3_1-2019-4min-1.jpg">
            <a:extLst>
              <a:ext uri="{FF2B5EF4-FFF2-40B4-BE49-F238E27FC236}">
                <a16:creationId xmlns:a16="http://schemas.microsoft.com/office/drawing/2014/main" id="{33C0F088-C33A-A34A-CE7E-A9FCE8883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708275"/>
            <a:ext cx="1714500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4" descr="C:\Users\user\Desktop\7914.gif">
            <a:extLst>
              <a:ext uri="{FF2B5EF4-FFF2-40B4-BE49-F238E27FC236}">
                <a16:creationId xmlns:a16="http://schemas.microsoft.com/office/drawing/2014/main" id="{26BB2090-8A9C-32A5-7BC7-627FEB02E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141663"/>
            <a:ext cx="1935162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Rectangle 6">
            <a:extLst>
              <a:ext uri="{FF2B5EF4-FFF2-40B4-BE49-F238E27FC236}">
                <a16:creationId xmlns:a16="http://schemas.microsoft.com/office/drawing/2014/main" id="{A6D40869-BAA1-9C10-6C4B-4C361D418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5703888"/>
            <a:ext cx="74898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Алексей Павлович. Клещевые нейроинфекции / А.П. Иерусалимский // Неврологический журнал. – 2003. –  №1. – С. 4–9.</a:t>
            </a:r>
            <a:r>
              <a:rPr lang="ru-RU" altLang="ru-RU"/>
              <a:t> </a:t>
            </a:r>
          </a:p>
          <a:p>
            <a:pPr lvl="1"/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br>
              <a:rPr lang="ru-RU" altLang="ru-RU"/>
            </a:br>
            <a:r>
              <a:rPr lang="ru-RU" altLang="ru-RU"/>
              <a:t> </a:t>
            </a:r>
            <a:br>
              <a:rPr lang="ru-RU" altLang="ru-RU"/>
            </a:br>
            <a:r>
              <a:rPr lang="ru-RU" altLang="ru-RU"/>
              <a:t> </a:t>
            </a:r>
            <a:br>
              <a:rPr lang="ru-RU" altLang="ru-RU"/>
            </a:br>
            <a:endParaRPr lang="ru-RU" altLang="ru-RU"/>
          </a:p>
          <a:p>
            <a:endParaRPr lang="ru-RU" altLang="ru-RU"/>
          </a:p>
        </p:txBody>
      </p:sp>
      <p:sp>
        <p:nvSpPr>
          <p:cNvPr id="25607" name="Прямоугольник 7">
            <a:extLst>
              <a:ext uri="{FF2B5EF4-FFF2-40B4-BE49-F238E27FC236}">
                <a16:creationId xmlns:a16="http://schemas.microsoft.com/office/drawing/2014/main" id="{DFD08299-9864-4B04-9853-FAFF355133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2708275"/>
            <a:ext cx="37433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Алексей Павлович. Применение диагностической магнитной стимуляции в клинической неврологии / А. П. Иерусалимский, А. Г. Ремнев, Н. В. Назаренко // Паллиативная медицина и реабилитация. –  2005. –  №1. – С. 66–67. </a:t>
            </a:r>
          </a:p>
        </p:txBody>
      </p:sp>
      <p:sp>
        <p:nvSpPr>
          <p:cNvPr id="25608" name="Прямоугольник 8">
            <a:extLst>
              <a:ext uri="{FF2B5EF4-FFF2-40B4-BE49-F238E27FC236}">
                <a16:creationId xmlns:a16="http://schemas.microsoft.com/office/drawing/2014/main" id="{0753551C-D3F5-5372-C3FA-DB3AAFBC81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1628775"/>
            <a:ext cx="59769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Иерусалимский, Алексей Павлович. Клещевые инфекции с позиции клинициста-невролога / А. П. Иерусалимский // Журн.неврологии и психиатрии. – 2006. - №2. – С. 71–74.</a:t>
            </a:r>
            <a:endParaRPr lang="ru-RU" alt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2">
            <a:extLst>
              <a:ext uri="{FF2B5EF4-FFF2-40B4-BE49-F238E27FC236}">
                <a16:creationId xmlns:a16="http://schemas.microsoft.com/office/drawing/2014/main" id="{09959D14-1C41-59AB-58C4-ABB2B395A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200" y="549275"/>
            <a:ext cx="772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200" b="1"/>
              <a:t>Список использованных источников</a:t>
            </a:r>
          </a:p>
        </p:txBody>
      </p:sp>
      <p:sp>
        <p:nvSpPr>
          <p:cNvPr id="26627" name="Прямоугольник 2">
            <a:extLst>
              <a:ext uri="{FF2B5EF4-FFF2-40B4-BE49-F238E27FC236}">
                <a16:creationId xmlns:a16="http://schemas.microsoft.com/office/drawing/2014/main" id="{DBB1FD81-1CF6-5FA5-2DF0-49AEF76CA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644900"/>
            <a:ext cx="8713788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3. 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</a:p>
          <a:p>
            <a:pPr eaLnBrk="1" hangingPunct="1"/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4. Иерусалимский, Алексей Павлович. Записки старого профессора медицины / А. П. Иерусалимский. – Новосибирск : Гос.мед.академия ФАЗиСО, 2005. – 304 </a:t>
            </a:r>
            <a:r>
              <a:rPr lang="ru-RU" altLang="ru-RU"/>
              <a:t>с.</a:t>
            </a:r>
          </a:p>
          <a:p>
            <a:pPr eaLnBrk="1" hangingPunct="1"/>
            <a:endParaRPr lang="ru-RU" altLang="ru-RU"/>
          </a:p>
        </p:txBody>
      </p:sp>
      <p:sp>
        <p:nvSpPr>
          <p:cNvPr id="26628" name="Прямоугольник 3">
            <a:extLst>
              <a:ext uri="{FF2B5EF4-FFF2-40B4-BE49-F238E27FC236}">
                <a16:creationId xmlns:a16="http://schemas.microsoft.com/office/drawing/2014/main" id="{7F1F306F-BFCC-6275-67BF-6C09FD6436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484313"/>
            <a:ext cx="8642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1. eLIBRARY.RU : научная электронная библиотека : сайт. – Москва, 2000. – URL: https://elibrary.ru (дата обращения : 01.06.2021). – Текст : электронный.</a:t>
            </a:r>
          </a:p>
        </p:txBody>
      </p:sp>
      <p:sp>
        <p:nvSpPr>
          <p:cNvPr id="26629" name="Прямоугольник 4">
            <a:extLst>
              <a:ext uri="{FF2B5EF4-FFF2-40B4-BE49-F238E27FC236}">
                <a16:creationId xmlns:a16="http://schemas.microsoft.com/office/drawing/2014/main" id="{2B5490A5-FF45-509F-5667-8878D340BC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551113"/>
            <a:ext cx="87137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2. Новосибирский государственный медицинский университет : сайт. – Новосибирск,1997. – 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URL</a:t>
            </a: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http://ngmu.ru/department/2643</a:t>
            </a: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( дата обращения : 01.06.2021). – Текст : электронный.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393C6E7-F70C-AF5B-EF37-D88D1724E8E7}"/>
              </a:ext>
            </a:extLst>
          </p:cNvPr>
          <p:cNvSpPr/>
          <p:nvPr/>
        </p:nvSpPr>
        <p:spPr>
          <a:xfrm>
            <a:off x="2123728" y="1412776"/>
            <a:ext cx="5184576" cy="341632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Спасибо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2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3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4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1368</TotalTime>
  <Words>1039</Words>
  <Application>Microsoft Office PowerPoint</Application>
  <PresentationFormat>Экран (4:3)</PresentationFormat>
  <Paragraphs>72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Открытая</vt:lpstr>
      <vt:lpstr>Иерусалимский  Алексей Павлович- 95 лет со дня рождения (1926-2019)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144</cp:revision>
  <dcterms:created xsi:type="dcterms:W3CDTF">2021-05-31T02:11:54Z</dcterms:created>
  <dcterms:modified xsi:type="dcterms:W3CDTF">2023-11-27T04:18:15Z</dcterms:modified>
</cp:coreProperties>
</file>