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9" r:id="rId5"/>
    <p:sldId id="261" r:id="rId6"/>
    <p:sldId id="278" r:id="rId7"/>
    <p:sldId id="280" r:id="rId8"/>
    <p:sldId id="262" r:id="rId9"/>
    <p:sldId id="279" r:id="rId10"/>
    <p:sldId id="257" r:id="rId11"/>
    <p:sldId id="270" r:id="rId12"/>
    <p:sldId id="269" r:id="rId13"/>
    <p:sldId id="268" r:id="rId14"/>
    <p:sldId id="271" r:id="rId15"/>
    <p:sldId id="276" r:id="rId16"/>
    <p:sldId id="281" r:id="rId17"/>
    <p:sldId id="282" r:id="rId18"/>
    <p:sldId id="273" r:id="rId19"/>
    <p:sldId id="265" r:id="rId20"/>
    <p:sldId id="277" r:id="rId21"/>
    <p:sldId id="283" r:id="rId22"/>
    <p:sldId id="26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>
            <a:extLst>
              <a:ext uri="{FF2B5EF4-FFF2-40B4-BE49-F238E27FC236}">
                <a16:creationId xmlns:a16="http://schemas.microsoft.com/office/drawing/2014/main" id="{3CE3D31F-B680-4AC0-905C-B03AD4775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31B20-7456-43C6-B30F-938B4BD4DBC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30AB2A61-58FA-4082-ACAE-CB65154B0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>
            <a:extLst>
              <a:ext uri="{FF2B5EF4-FFF2-40B4-BE49-F238E27FC236}">
                <a16:creationId xmlns:a16="http://schemas.microsoft.com/office/drawing/2014/main" id="{C0DFB6AA-9E3C-41CD-98D8-B876047CF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0B9C7"/>
                </a:solidFill>
              </a:defRPr>
            </a:lvl1pPr>
          </a:lstStyle>
          <a:p>
            <a:fld id="{656E6476-F375-4F7D-B091-6D0E02200157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8608838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43F9FDA8-579F-43CF-8415-D6E2C5993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E9391-A537-4B4E-83AD-CAA83A64CCD0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501DDE9B-0ECB-43B2-80C8-9A13007CC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A7FD692B-F03F-4557-B158-C33BED0D2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7D047-1CF9-47C5-BC5D-E5F75C031D88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36317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CF1773-4316-4CC7-8974-E687288A8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EC38A-AFB5-478A-A645-D489356C5A70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C6A52C-666F-4FB2-8984-479A74EF7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D2B03B-9587-43A1-B9AD-D9E86B5C2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0B9C7"/>
                </a:solidFill>
              </a:defRPr>
            </a:lvl1pPr>
          </a:lstStyle>
          <a:p>
            <a:fld id="{35259AC5-9663-4643-9F65-8B4E7CB9B3E0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7666894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CE351BA7-0E35-4713-B923-E0325B257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E53F-3EEF-4DD0-A738-AF237DE0471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DD78B18F-547F-4DCE-ADFF-6D1CFC462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91D380E9-9654-4C22-8A72-25F555EEC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0141E-678E-4AB8-A3B0-882CDAB834A1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781810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2D4683A0-B14F-4BFF-8F64-C1A6FE2BE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A2C2E-38D9-42B1-AC96-2842A0449960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E7695CD6-481A-4CA1-9E20-310109929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646E97A3-7FFB-4D8B-B61F-0CB6B5F7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D0AD3-672E-40C1-A703-9112264F1783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934027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E4D7D63D-D9BC-4463-B177-1997B85EA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4E253-81BE-4D4D-8B10-815205B863A4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BFA009CA-A3D2-4879-AB94-FE22A1B3B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09E9148F-98CA-4BE6-A89E-02DB25F8C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F5812-8485-4AF0-907D-34C4421D54D8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217237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84C452B7-6127-4D03-B0EA-8ACBB3766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DD35A-BD68-40B8-9F04-9006168156E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56FB1C6A-58F5-4432-9CB9-70B89499D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05DAE43B-87B4-476A-8E85-0E7672F68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540C6-6FDF-42BC-9C74-E8D24B863EDD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844804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1D26275C-0274-45F2-84AB-05F0603D4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A834A-34A4-4C05-B8BF-267E5C1549F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346E09C6-6567-4991-B02C-DEFA6B0DC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C64AC7B0-DCD3-475A-8A4D-61E6C96A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CD4482-ADBF-45AF-8A39-27F13E627534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670314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13">
            <a:extLst>
              <a:ext uri="{FF2B5EF4-FFF2-40B4-BE49-F238E27FC236}">
                <a16:creationId xmlns:a16="http://schemas.microsoft.com/office/drawing/2014/main" id="{3024B463-9F4D-4FB1-BA99-1AA0176E63D2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>
            <a:extLst>
              <a:ext uri="{FF2B5EF4-FFF2-40B4-BE49-F238E27FC236}">
                <a16:creationId xmlns:a16="http://schemas.microsoft.com/office/drawing/2014/main" id="{4F39B63E-5200-4DAE-8B74-E84D1D84E264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15">
            <a:extLst>
              <a:ext uri="{FF2B5EF4-FFF2-40B4-BE49-F238E27FC236}">
                <a16:creationId xmlns:a16="http://schemas.microsoft.com/office/drawing/2014/main" id="{2BB605AC-9DC0-4C65-864C-966AAFFA8DA7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6">
            <a:extLst>
              <a:ext uri="{FF2B5EF4-FFF2-40B4-BE49-F238E27FC236}">
                <a16:creationId xmlns:a16="http://schemas.microsoft.com/office/drawing/2014/main" id="{AC2A4EA8-F7BA-424F-A955-55E2D424D817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>
            <a:extLst>
              <a:ext uri="{FF2B5EF4-FFF2-40B4-BE49-F238E27FC236}">
                <a16:creationId xmlns:a16="http://schemas.microsoft.com/office/drawing/2014/main" id="{FED0A5FD-E000-489A-BA69-7E9A02582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C8544-2744-4469-8ADF-A08A0181D36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0" name="Нижний колонтитул 5">
            <a:extLst>
              <a:ext uri="{FF2B5EF4-FFF2-40B4-BE49-F238E27FC236}">
                <a16:creationId xmlns:a16="http://schemas.microsoft.com/office/drawing/2014/main" id="{C87E0DB8-DD27-47F0-97D3-8038E0060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>
            <a:extLst>
              <a:ext uri="{FF2B5EF4-FFF2-40B4-BE49-F238E27FC236}">
                <a16:creationId xmlns:a16="http://schemas.microsoft.com/office/drawing/2014/main" id="{7144E7B6-4560-4EDF-8379-AF11EC4CE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2B709040-2C03-438C-90DA-B02E73633F44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32929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B316AA21-126E-4EC0-9FF5-4E28D2163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C8963-6F3A-46A1-8841-5C79B91E5194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4AE0E638-496A-40E0-A0A1-33E84A95A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1739917D-A38E-459E-AD49-0B03CD2E0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E54EC-38DF-4105-9EFA-745A0665DC69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248225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53512892-6119-481C-9884-92B8F365B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674AC-93E6-4D5E-856E-C6AFA72A7633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6ECEF6C2-1B4A-42D0-9A01-2A361192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1901F688-D4BC-41E7-B0EC-6F3C0BAA6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6E36E-DC11-4D71-B919-F244B78C04AD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60485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>
            <a:extLst>
              <a:ext uri="{FF2B5EF4-FFF2-40B4-BE49-F238E27FC236}">
                <a16:creationId xmlns:a16="http://schemas.microsoft.com/office/drawing/2014/main" id="{3D1F39FC-988C-4698-B333-6BE4EE158F00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725930B3-BAA0-40FA-A8F1-60ACA1576564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C78BBE2A-30D3-4664-980E-A1600F56D6E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NL"/>
              <a:t>Образец заголовка</a:t>
            </a:r>
            <a:endParaRPr lang="en-US" altLang="nl-NL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753D348F-EE41-42CA-812B-C31B50F74C7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NL"/>
              <a:t>Образец текста</a:t>
            </a:r>
          </a:p>
          <a:p>
            <a:pPr lvl="1"/>
            <a:r>
              <a:rPr lang="ru-RU" altLang="nl-NL"/>
              <a:t>Второй уровень</a:t>
            </a:r>
          </a:p>
          <a:p>
            <a:pPr lvl="2"/>
            <a:r>
              <a:rPr lang="ru-RU" altLang="nl-NL"/>
              <a:t>Третий уровень</a:t>
            </a:r>
          </a:p>
          <a:p>
            <a:pPr lvl="3"/>
            <a:r>
              <a:rPr lang="ru-RU" altLang="nl-NL"/>
              <a:t>Четвертый уровень</a:t>
            </a:r>
          </a:p>
          <a:p>
            <a:pPr lvl="4"/>
            <a:r>
              <a:rPr lang="ru-RU" altLang="nl-NL"/>
              <a:t>Пятый уровень</a:t>
            </a:r>
            <a:endParaRPr lang="en-US" altLang="nl-NL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286FB3A9-C738-4DB6-A8D4-EFB0C0C068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98D5CB-633C-49D7-AF6E-48C500D4A1D7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A65A2C62-9A1F-4587-B6E3-F70ECD24A8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835DCDB9-73E6-439C-AE02-11E7EDA7B5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646268"/>
                </a:solidFill>
              </a:defRPr>
            </a:lvl1pPr>
          </a:lstStyle>
          <a:p>
            <a:fld id="{E065FDA0-F67F-4FDA-97F5-42765056E298}" type="slidenum">
              <a:rPr lang="ru-RU" altLang="nl-NL"/>
              <a:pPr/>
              <a:t>‹#›</a:t>
            </a:fld>
            <a:endParaRPr lang="ru-RU" altLang="nl-NL"/>
          </a:p>
        </p:txBody>
      </p:sp>
      <p:grpSp>
        <p:nvGrpSpPr>
          <p:cNvPr id="1033" name="Группа 1">
            <a:extLst>
              <a:ext uri="{FF2B5EF4-FFF2-40B4-BE49-F238E27FC236}">
                <a16:creationId xmlns:a16="http://schemas.microsoft.com/office/drawing/2014/main" id="{EABE94BF-296F-45F0-928B-495829411319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D21BB5BE-D149-4638-88C8-AE58EBE075A3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A86A31DE-F984-4011-A7C7-9891F1265DF1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17" r:id="rId2"/>
    <p:sldLayoutId id="2147483726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7" r:id="rId9"/>
    <p:sldLayoutId id="2147483723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6BB1C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6BB1C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6585CF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>
            <a:extLst>
              <a:ext uri="{FF2B5EF4-FFF2-40B4-BE49-F238E27FC236}">
                <a16:creationId xmlns:a16="http://schemas.microsoft.com/office/drawing/2014/main" id="{865A68F6-FEA3-4830-A079-606303F9AD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63888" y="4077072"/>
            <a:ext cx="5580112" cy="1828800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i="1" dirty="0">
                <a:solidFill>
                  <a:srgbClr val="FF0000"/>
                </a:solidFill>
              </a:rPr>
              <a:t>Профессору</a:t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 err="1">
                <a:solidFill>
                  <a:srgbClr val="FF0000"/>
                </a:solidFill>
              </a:rPr>
              <a:t>Вицыну</a:t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</a:rPr>
              <a:t>Борису</a:t>
            </a:r>
            <a:br>
              <a:rPr lang="ru-RU" i="1" dirty="0">
                <a:solidFill>
                  <a:srgbClr val="FF0000"/>
                </a:solidFill>
              </a:rPr>
            </a:br>
            <a:r>
              <a:rPr lang="ru-RU" i="1" dirty="0">
                <a:solidFill>
                  <a:srgbClr val="FF0000"/>
                </a:solidFill>
              </a:rPr>
              <a:t>Александровичу – 115лет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3" name="Picture 2" descr="C:\Users\user\Desktop\4.jpg">
            <a:extLst>
              <a:ext uri="{FF2B5EF4-FFF2-40B4-BE49-F238E27FC236}">
                <a16:creationId xmlns:a16="http://schemas.microsoft.com/office/drawing/2014/main" id="{33B24C36-280C-436E-98F6-84F02D5F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2" b="3078"/>
          <a:stretch>
            <a:fillRect/>
          </a:stretch>
        </p:blipFill>
        <p:spPr bwMode="auto">
          <a:xfrm>
            <a:off x="323850" y="1628775"/>
            <a:ext cx="329247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3">
            <a:extLst>
              <a:ext uri="{FF2B5EF4-FFF2-40B4-BE49-F238E27FC236}">
                <a16:creationId xmlns:a16="http://schemas.microsoft.com/office/drawing/2014/main" id="{4A7044AC-DDD2-49E9-9924-001C45234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2338" y="6308725"/>
            <a:ext cx="2219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>
                <a:solidFill>
                  <a:schemeClr val="bg1"/>
                </a:solidFill>
              </a:rPr>
              <a:t>Новосибирск,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>
            <a:extLst>
              <a:ext uri="{FF2B5EF4-FFF2-40B4-BE49-F238E27FC236}">
                <a16:creationId xmlns:a16="http://schemas.microsoft.com/office/drawing/2014/main" id="{38F2944A-FFF1-4D35-B485-6E25CD54D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49275"/>
            <a:ext cx="9144000" cy="43894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4400" b="1">
                <a:solidFill>
                  <a:srgbClr val="C00000"/>
                </a:solidFill>
                <a:latin typeface="Calibri" panose="020F0502020204030204" pitchFamily="34" charset="0"/>
              </a:rPr>
              <a:t>11 июня исполняется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4400" b="1">
                <a:solidFill>
                  <a:srgbClr val="C00000"/>
                </a:solidFill>
                <a:latin typeface="Calibri" panose="020F0502020204030204" pitchFamily="34" charset="0"/>
              </a:rPr>
              <a:t>115 лет со дня рождения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4400" b="1">
                <a:solidFill>
                  <a:srgbClr val="C00000"/>
                </a:solidFill>
                <a:latin typeface="Calibri" panose="020F0502020204030204" pitchFamily="34" charset="0"/>
              </a:rPr>
              <a:t>Вицына Бориса Александровича (11.06.1906</a:t>
            </a:r>
            <a:r>
              <a:rPr lang="ru-RU" altLang="nl-NL" sz="4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nl-NL" sz="44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nl-NL" sz="4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nl-NL" sz="4400" b="1">
                <a:solidFill>
                  <a:srgbClr val="C00000"/>
                </a:solidFill>
                <a:latin typeface="Calibri" panose="020F0502020204030204" pitchFamily="34" charset="0"/>
              </a:rPr>
              <a:t>18.03.1983) – известного хирурга,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4400" b="1">
                <a:solidFill>
                  <a:srgbClr val="C00000"/>
                </a:solidFill>
                <a:latin typeface="Calibri" panose="020F0502020204030204" pitchFamily="34" charset="0"/>
              </a:rPr>
              <a:t>доктора медицинских наук, профессора,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4400" b="1">
                <a:solidFill>
                  <a:srgbClr val="C00000"/>
                </a:solidFill>
                <a:latin typeface="Calibri" panose="020F0502020204030204" pitchFamily="34" charset="0"/>
              </a:rPr>
              <a:t>заслуженного деятеля науки РСФСР</a:t>
            </a:r>
            <a:endParaRPr lang="ru-RU" altLang="nl-NL" sz="440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>
            <a:extLst>
              <a:ext uri="{FF2B5EF4-FFF2-40B4-BE49-F238E27FC236}">
                <a16:creationId xmlns:a16="http://schemas.microsoft.com/office/drawing/2014/main" id="{8AD703EA-164F-4CB1-ABE7-54F63620B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Родом Борис Александрович Вицын из села Поселок Саратовской губернии. Отец – Александр Борисович был хирургом, работал вместе с Николаем Ивановичем Пироговым, основоположником русской военно-полевой хирургии, основателем русской школы анестезии.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Борис пошёл по стопам отца, и после окончания школы пошёл учиться на врача.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nl-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>
            <a:extLst>
              <a:ext uri="{FF2B5EF4-FFF2-40B4-BE49-F238E27FC236}">
                <a16:creationId xmlns:a16="http://schemas.microsoft.com/office/drawing/2014/main" id="{743DECDC-73AE-4CCA-9917-A3A589942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В 1930 году  Борис Александрович закончил медицинский факультет Томского университета, и был назначен заведующим врачебного участка.</a:t>
            </a:r>
            <a:r>
              <a:rPr lang="ru-RU" altLang="nl-NL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После</a:t>
            </a:r>
            <a:r>
              <a:rPr lang="ru-RU" altLang="nl-NL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демобилизации из рядов Красной Армии, работал хирургом в сельских больницах Хакасии и Алтайского края.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>
            <a:extLst>
              <a:ext uri="{FF2B5EF4-FFF2-40B4-BE49-F238E27FC236}">
                <a16:creationId xmlns:a16="http://schemas.microsoft.com/office/drawing/2014/main" id="{2F8FA56A-04D5-400F-B12A-0371CB8F7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С первых дней Великой Отечественной войны Вицын Б.А. являлся ведущим хирургом эвакогоспиталей разного профиля.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С 1941 по 1949 год был ассистентом кафедры госпитальной хирургии Новосибирского ГИДУВа. 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ru-RU" altLang="nl-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>
            <a:extLst>
              <a:ext uri="{FF2B5EF4-FFF2-40B4-BE49-F238E27FC236}">
                <a16:creationId xmlns:a16="http://schemas.microsoft.com/office/drawing/2014/main" id="{6EA494E7-9518-442E-B057-5956310FE1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765175"/>
            <a:ext cx="8374062" cy="43894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С 1946 по 1949 год Борис Александрович занимал пост заведующего клиникой восстановительной хирургии Новосибирского государственного научно-исследовательского института восстановительной хирургии и ортопедии</a:t>
            </a:r>
            <a:endParaRPr lang="ru-RU" altLang="nl-NL"/>
          </a:p>
        </p:txBody>
      </p:sp>
      <p:pic>
        <p:nvPicPr>
          <p:cNvPr id="10243" name="Picture 1" descr="C:\Users\user\Desktop\EGd0wbeWsAEntlI.jpg">
            <a:extLst>
              <a:ext uri="{FF2B5EF4-FFF2-40B4-BE49-F238E27FC236}">
                <a16:creationId xmlns:a16="http://schemas.microsoft.com/office/drawing/2014/main" id="{2A33AC91-ED99-44AF-A12A-D593CCD53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4"/>
          <a:stretch>
            <a:fillRect/>
          </a:stretch>
        </p:blipFill>
        <p:spPr bwMode="auto">
          <a:xfrm>
            <a:off x="1350963" y="3068638"/>
            <a:ext cx="6442075" cy="315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44.jpg">
            <a:extLst>
              <a:ext uri="{FF2B5EF4-FFF2-40B4-BE49-F238E27FC236}">
                <a16:creationId xmlns:a16="http://schemas.microsoft.com/office/drawing/2014/main" id="{DA86DD6B-4361-4249-804A-F480FDF63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3" r="14091" b="3760"/>
          <a:stretch>
            <a:fillRect/>
          </a:stretch>
        </p:blipFill>
        <p:spPr bwMode="auto">
          <a:xfrm>
            <a:off x="2195513" y="3213100"/>
            <a:ext cx="432117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Прямоугольник 4">
            <a:extLst>
              <a:ext uri="{FF2B5EF4-FFF2-40B4-BE49-F238E27FC236}">
                <a16:creationId xmlns:a16="http://schemas.microsoft.com/office/drawing/2014/main" id="{57D058DA-EF0F-460B-92F4-FE7490015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5876925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b="1"/>
              <a:t>Оперирует профессор Вицын Б.А., </a:t>
            </a:r>
          </a:p>
          <a:p>
            <a:pPr algn="ctr" eaLnBrk="1" hangingPunct="1"/>
            <a:r>
              <a:rPr lang="ru-RU" altLang="nl-NL" b="1"/>
              <a:t>1960 год </a:t>
            </a:r>
          </a:p>
        </p:txBody>
      </p:sp>
      <p:sp>
        <p:nvSpPr>
          <p:cNvPr id="11268" name="Прямоугольник 5">
            <a:extLst>
              <a:ext uri="{FF2B5EF4-FFF2-40B4-BE49-F238E27FC236}">
                <a16:creationId xmlns:a16="http://schemas.microsoft.com/office/drawing/2014/main" id="{916D64E1-BA9B-4BA1-8CE6-9A61282C7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908050"/>
            <a:ext cx="856932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2800"/>
              <a:t>Борис Александрович одним из первых в Сибири выполнил радикальную операцию на легких, </a:t>
            </a:r>
          </a:p>
          <a:p>
            <a:pPr algn="ctr" eaLnBrk="1" hangingPunct="1"/>
            <a:r>
              <a:rPr lang="ru-RU" altLang="nl-NL" sz="2800"/>
              <a:t>а в 1957 году успешно провел операции по поводу митрального стеноза и незаращения баталова протока.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>
            <a:extLst>
              <a:ext uri="{FF2B5EF4-FFF2-40B4-BE49-F238E27FC236}">
                <a16:creationId xmlns:a16="http://schemas.microsoft.com/office/drawing/2014/main" id="{A9B3B732-B6D7-4B39-B67C-A4AA21FB5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8050"/>
            <a:ext cx="8964613" cy="43894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>
                <a:latin typeface="Arial" panose="020B0604020202020204" pitchFamily="34" charset="0"/>
                <a:cs typeface="Arial" panose="020B0604020202020204" pitchFamily="34" charset="0"/>
              </a:rPr>
              <a:t>   C 1961 года и до конца жизни, Борис Александрович, заведовал кафедрой госпитальной хирургии лечебного факультета Новосибирского медицинского института</a:t>
            </a:r>
          </a:p>
        </p:txBody>
      </p:sp>
      <p:sp>
        <p:nvSpPr>
          <p:cNvPr id="12291" name="TextBox 4">
            <a:extLst>
              <a:ext uri="{FF2B5EF4-FFF2-40B4-BE49-F238E27FC236}">
                <a16:creationId xmlns:a16="http://schemas.microsoft.com/office/drawing/2014/main" id="{06A5DCDF-4838-46F9-ADA1-959FED8788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4050" y="5780088"/>
            <a:ext cx="52959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1600" b="1"/>
              <a:t>Профессор Б.А. Вицын с сотрудниками кафедры </a:t>
            </a:r>
          </a:p>
          <a:p>
            <a:pPr algn="ctr" eaLnBrk="1" hangingPunct="1"/>
            <a:r>
              <a:rPr lang="ru-RU" altLang="nl-NL" sz="1600" b="1"/>
              <a:t>Госпитальной хирургии НГМИ, </a:t>
            </a:r>
          </a:p>
          <a:p>
            <a:pPr algn="ctr" eaLnBrk="1" hangingPunct="1"/>
            <a:r>
              <a:rPr lang="ru-RU" altLang="nl-NL" sz="1600" b="1"/>
              <a:t>1972 год</a:t>
            </a:r>
          </a:p>
          <a:p>
            <a:pPr algn="ctr" eaLnBrk="1" hangingPunct="1"/>
            <a:endParaRPr lang="ru-RU" altLang="nl-NL" sz="1600" b="1"/>
          </a:p>
        </p:txBody>
      </p:sp>
      <p:pic>
        <p:nvPicPr>
          <p:cNvPr id="12292" name="Picture 2" descr="C:\Users\user\Desktop\222.jpg">
            <a:extLst>
              <a:ext uri="{FF2B5EF4-FFF2-40B4-BE49-F238E27FC236}">
                <a16:creationId xmlns:a16="http://schemas.microsoft.com/office/drawing/2014/main" id="{575719A9-9882-4F2C-AF96-44701B4A8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913" y="2595563"/>
            <a:ext cx="4654550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>
            <a:extLst>
              <a:ext uri="{FF2B5EF4-FFF2-40B4-BE49-F238E27FC236}">
                <a16:creationId xmlns:a16="http://schemas.microsoft.com/office/drawing/2014/main" id="{C34B19B9-0EC5-422B-94C3-1D4C04E09F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1268413"/>
            <a:ext cx="8518525" cy="438943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2800">
                <a:latin typeface="Arial" panose="020B0604020202020204" pitchFamily="34" charset="0"/>
                <a:cs typeface="Arial" panose="020B0604020202020204" pitchFamily="34" charset="0"/>
              </a:rPr>
              <a:t>   За время работы Б.А. Вицына руководителем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2800">
                <a:latin typeface="Arial" panose="020B0604020202020204" pitchFamily="34" charset="0"/>
                <a:cs typeface="Arial" panose="020B0604020202020204" pitchFamily="34" charset="0"/>
              </a:rPr>
              <a:t>по подготовке врачей-интернов (с 1969 по 1983 год), ЛПУ Новосибирска и НСО значительно пополнились врачами-хирургами.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2800">
                <a:latin typeface="Arial" panose="020B0604020202020204" pitchFamily="34" charset="0"/>
                <a:cs typeface="Arial" panose="020B0604020202020204" pitchFamily="34" charset="0"/>
              </a:rPr>
              <a:t>Имя профессора Бориса Александровича  Вицына стоит в ряду хирургов, составляющих гордость отечественной хирургии.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nl-NL" sz="2800">
                <a:latin typeface="Arial" panose="020B0604020202020204" pitchFamily="34" charset="0"/>
                <a:cs typeface="Arial" panose="020B0604020202020204" pitchFamily="34" charset="0"/>
              </a:rPr>
              <a:t>За выдающиеся труды в области хирургии, ему было присвоено почетное звание «Заслуженный деятель науки РСФСР».</a:t>
            </a:r>
          </a:p>
          <a:p>
            <a:pPr eaLnBrk="1" hangingPunct="1"/>
            <a:endParaRPr lang="ru-RU" altLang="nl-N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>
            <a:extLst>
              <a:ext uri="{FF2B5EF4-FFF2-40B4-BE49-F238E27FC236}">
                <a16:creationId xmlns:a16="http://schemas.microsoft.com/office/drawing/2014/main" id="{A3AB7205-EE2C-4CE5-A812-3827DB8921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981075"/>
            <a:ext cx="8785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br>
              <a:rPr lang="ru-RU" altLang="nl-NL" sz="2800"/>
            </a:br>
            <a:r>
              <a:rPr lang="ru-RU" altLang="nl-NL" sz="2800"/>
              <a:t>Научные интересы Вицына Б.А. были связаны с хирургией желудочно-кишечного тракта, печени и желчных путей, оценкой состояния обменных процессов при хирургической патологии. </a:t>
            </a:r>
          </a:p>
          <a:p>
            <a:pPr algn="ctr" eaLnBrk="1" hangingPunct="1"/>
            <a:r>
              <a:rPr lang="ru-RU" altLang="nl-NL" sz="2800"/>
              <a:t>Как известный специалист по проблемам кишечных свищей, является автором их современной классификации. </a:t>
            </a:r>
          </a:p>
          <a:p>
            <a:pPr algn="ctr" eaLnBrk="1" hangingPunct="1"/>
            <a:r>
              <a:rPr lang="ru-RU" altLang="nl-NL" sz="2800"/>
              <a:t>Разработал ряд оригинальных операций. </a:t>
            </a:r>
            <a:endParaRPr lang="ru-RU" altLang="nl-NL" sz="280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>
            <a:extLst>
              <a:ext uri="{FF2B5EF4-FFF2-40B4-BE49-F238E27FC236}">
                <a16:creationId xmlns:a16="http://schemas.microsoft.com/office/drawing/2014/main" id="{25C3E73B-3216-4274-8C56-3B86B039C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276475"/>
            <a:ext cx="85693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2800"/>
              <a:t>Борис Александрович является автором </a:t>
            </a:r>
          </a:p>
          <a:p>
            <a:pPr algn="ctr" eaLnBrk="1" hangingPunct="1"/>
            <a:r>
              <a:rPr lang="ru-RU" altLang="nl-NL" sz="2800"/>
              <a:t>130 печатных работ, в том числе, трёх монографий. Подготовил трёх докторов и двадцать кандидатов наук. </a:t>
            </a:r>
          </a:p>
          <a:p>
            <a:pPr algn="ctr" eaLnBrk="1" hangingPunct="1"/>
            <a:r>
              <a:rPr lang="ru-RU" altLang="nl-NL" sz="2800"/>
              <a:t>Награжден двумя орденами Трудового Красного Знамени, медалями.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>
            <a:extLst>
              <a:ext uri="{FF2B5EF4-FFF2-40B4-BE49-F238E27FC236}">
                <a16:creationId xmlns:a16="http://schemas.microsoft.com/office/drawing/2014/main" id="{5C421F54-95D5-4492-A4D9-D62E352E1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773238"/>
            <a:ext cx="87137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nl-NL" b="1"/>
          </a:p>
          <a:p>
            <a:pPr eaLnBrk="1" hangingPunct="1"/>
            <a:r>
              <a:rPr lang="ru-RU" altLang="nl-NL"/>
              <a:t>Вицын, Б. А. Наружные кишечные свищи : этиология, патогенез, классификация, клиника, лечение / Новосиб. гос. мед. ин-т. – Новосибирск : Зап.-Сиб. кн. изд-во, 1965. – 232 с.</a:t>
            </a:r>
            <a:r>
              <a:rPr lang="ru-RU" altLang="nl-NL" b="1"/>
              <a:t> </a:t>
            </a:r>
          </a:p>
          <a:p>
            <a:pPr eaLnBrk="1" hangingPunct="1"/>
            <a:endParaRPr lang="ru-RU" altLang="nl-NL" b="1"/>
          </a:p>
          <a:p>
            <a:pPr eaLnBrk="1" hangingPunct="1"/>
            <a:r>
              <a:rPr lang="ru-RU" altLang="nl-NL"/>
              <a:t>Тофраниловый психоз в эксперименте и клинике : сб.науч.тр. т.43 / ред.: В. П. Казначеев, Б. А. Вицин, Г. Д. Залесский. – Новосибирск : б.и., 1965. – 239 с.</a:t>
            </a:r>
          </a:p>
          <a:p>
            <a:pPr eaLnBrk="1" hangingPunct="1"/>
            <a:endParaRPr lang="ru-RU" altLang="nl-NL"/>
          </a:p>
        </p:txBody>
      </p:sp>
      <p:sp>
        <p:nvSpPr>
          <p:cNvPr id="16387" name="TextBox 2">
            <a:extLst>
              <a:ext uri="{FF2B5EF4-FFF2-40B4-BE49-F238E27FC236}">
                <a16:creationId xmlns:a16="http://schemas.microsoft.com/office/drawing/2014/main" id="{F4289735-CD1C-4754-A22C-7DAEF4B6A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765175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  <p:pic>
        <p:nvPicPr>
          <p:cNvPr id="16388" name="Picture 4" descr="http://library.ngmu.ru/media/cover?irbisBase=MAIN&amp;mfn=16923">
            <a:extLst>
              <a:ext uri="{FF2B5EF4-FFF2-40B4-BE49-F238E27FC236}">
                <a16:creationId xmlns:a16="http://schemas.microsoft.com/office/drawing/2014/main" id="{225030DD-3DCD-4EFA-A471-32F2FCD7E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3933825"/>
            <a:ext cx="1727200" cy="2590800"/>
          </a:xfrm>
          <a:prstGeom prst="rect">
            <a:avLst/>
          </a:prstGeom>
          <a:ln w="63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>
            <a:extLst>
              <a:ext uri="{FF2B5EF4-FFF2-40B4-BE49-F238E27FC236}">
                <a16:creationId xmlns:a16="http://schemas.microsoft.com/office/drawing/2014/main" id="{5575710A-12ED-4CD6-B40C-18115A313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557338"/>
            <a:ext cx="8820150" cy="812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Гемодинамика и свертываемость крови при резекции печени под фронтановым наркозом / Б. А. Вицын [и др.] // Хирургия. – 1971. – № 7. – С. 60–64. 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Закрытые повреждения 12-перстной кишки / Б. А. Вицын [и др.] // Хирургия. – 1981. – № 9. – С. 42–44. 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Вицын, Б. А. Лечение больных с бактериальными абсцессами печени / Б. А. Вицын, Е. М. Благитко // Хирургия. – 1982. – № 1. – С. 66–68.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Вицын, Б. А. Лечение больных с кишечными свищами / Б. А. Вицын, Е. М. Благитко // Хирургия. – 1972. – № 12. – С. 82–86. 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Вицын, Б. А. Лечение больных с наружными кишечными свищами / Б. А. Вицын, Е. М. Благитко // Хирургия. – 1977. – № 11. – С. 82–85. 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Перевязка наружных подвздошных вен при хронической недостаточности кровообращения / И. Л. Брегадзе [и др.] // Хирургия. – 1957. – № 8. – С. 87–89. </a:t>
            </a:r>
          </a:p>
          <a:p>
            <a:pPr eaLnBrk="1" hangingPunct="1"/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pPr eaLnBrk="1" hangingPunct="1"/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pPr eaLnBrk="1" hangingPunct="1"/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</p:txBody>
      </p:sp>
      <p:sp>
        <p:nvSpPr>
          <p:cNvPr id="17411" name="Прямоугольник 2">
            <a:extLst>
              <a:ext uri="{FF2B5EF4-FFF2-40B4-BE49-F238E27FC236}">
                <a16:creationId xmlns:a16="http://schemas.microsoft.com/office/drawing/2014/main" id="{C7A6D0DE-A78A-487B-9C8A-D9B521D2A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0325" y="836613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F54684DA-7BCB-4BCD-80E8-F5C6D2FA95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2116138"/>
            <a:ext cx="932497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Применение форсированного диуреза в лечении острого панкреатита и холецистопанкреатита / Б. А. Вицын, Г. И. Веронский, А. И. Маханько // Хирургия. – 1978. – № 9. – С. 19–23.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Водно-солевой обмен у больных с кишечными свищами / Б. А. Вицын, И. Ю. Юдаев // Хирургия. – 1976. – № 10. – С. 82–85.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Выбор обтуратора для закрытия кишечного свища / Б. А. Вицын, </a:t>
            </a:r>
          </a:p>
          <a:p>
            <a:pPr lvl="1"/>
            <a:r>
              <a:rPr lang="ru-RU" altLang="nl-NL"/>
              <a:t>Е. Н. Митрохин // Хирургия. – 1958. – № 9. – С. 118–120.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" Выключение " правой половины толстой кишки с терминальным отделом подвздошной при лечении больных с кишечными свищами / Б. А. </a:t>
            </a:r>
          </a:p>
          <a:p>
            <a:pPr lvl="1"/>
            <a:r>
              <a:rPr lang="ru-RU" altLang="nl-NL"/>
              <a:t>Вицын // Хирургия. – 1977. – № 2. – С. 102–106.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pPr lvl="1"/>
            <a:endParaRPr lang="ru-RU" altLang="nl-NL"/>
          </a:p>
          <a:p>
            <a:pPr lvl="1"/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18435" name="Прямоугольник 2">
            <a:extLst>
              <a:ext uri="{FF2B5EF4-FFF2-40B4-BE49-F238E27FC236}">
                <a16:creationId xmlns:a16="http://schemas.microsoft.com/office/drawing/2014/main" id="{77E120EE-2C27-4CB5-940F-CE31FE1E6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765175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5122EF37-C86B-4DD5-BDDC-668853F65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1557338"/>
            <a:ext cx="9324975" cy="729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Лечение больных с рецидивами саркомы мягких тканей / Б. А. Вицын, В. К. Гужов // Хирургия. – 1983. – № 9. – С. 84–86. </a:t>
            </a:r>
          </a:p>
          <a:p>
            <a:pPr lvl="2"/>
            <a:endParaRPr lang="ru-RU" altLang="nl-NL"/>
          </a:p>
          <a:p>
            <a:pPr lvl="1"/>
            <a:r>
              <a:rPr lang="ru-RU" altLang="nl-NL"/>
              <a:t>Вицын, Б. А.. Лечение больных хирургическим сепсисом внутривенным введением аммиачным раствором серебра / Б. А. Вицын, А. Т. Осташевский, Е. М. Благитко // Хирургия. – 1976. – № 11. – С. 129–132.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Лечение кардиоспазма форсированным расширением кардии / Б. А. Вицын, К. В. Вардосанидзе, В. Е. Светличный // Хирургия. – 1974. – № 5. – С. 13–15.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Лечение крестцово- и копчиково-прямо-кишечных каловых свищей / Б. А. Вицын // Хирургия. – 1953. – № 2. – С. 64–68.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Нарушения гемокоагуляции и микроциркуляции при механической желтухе / Б. А. Вицын, М. С. Любарский // Хирургия. – 1982. – № 6. – С. 70–72. </a:t>
            </a:r>
          </a:p>
          <a:p>
            <a:pPr lvl="1"/>
            <a:endParaRPr lang="ru-RU" altLang="nl-NL"/>
          </a:p>
          <a:p>
            <a:pPr lvl="1"/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19459" name="Прямоугольник 2">
            <a:extLst>
              <a:ext uri="{FF2B5EF4-FFF2-40B4-BE49-F238E27FC236}">
                <a16:creationId xmlns:a16="http://schemas.microsoft.com/office/drawing/2014/main" id="{1A8AF042-B473-475D-BA58-DB8101966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765175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6391FF78-7676-46F7-8626-7E2F9FFD9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1833563"/>
            <a:ext cx="9324975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О выборе обтурата для закрытия кишечного свища / Б. А. Вицын, Е. Н. Митрохин // Хирургия. – 1958. – № 9. – С. 118–120.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Отдаленные результаты лечения синовиальной саркомы / Б. А. Вицын [и др.] // Хирургия. – 1978. – № 4. – С. 91–94.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Ошибки в распознавании и лечении злокачественных опухолей мягких тканей / Б. А. Вицын, В. К. Гужов // Хирургия. – 1979. – № 6. – С. 100–103.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Сравнительная оценка методов хирургического лечения сарком мягких тканей / Б. А. Вицын, В. К. Гужов // Хирургия. – 1981. – № 4. – С. 73–76.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Тактика хирурга при торако-абдоминальных ранениях мирного времени / Б. А. Вицын, Г. Д. Мыш, С. Р. Любарский // Хирургия. – 1973. – № 9. – С. 83–89.</a:t>
            </a:r>
            <a:br>
              <a:rPr lang="ru-RU" altLang="nl-NL"/>
            </a:br>
            <a:endParaRPr lang="ru-RU" altLang="nl-NL"/>
          </a:p>
          <a:p>
            <a:pPr lvl="1"/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20483" name="Прямоугольник 2">
            <a:extLst>
              <a:ext uri="{FF2B5EF4-FFF2-40B4-BE49-F238E27FC236}">
                <a16:creationId xmlns:a16="http://schemas.microsoft.com/office/drawing/2014/main" id="{7BE26A19-46A0-4247-BF98-EAAE4AADA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0325" y="836613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46B07B03-591E-44D9-BE46-6C517790E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2057400"/>
            <a:ext cx="9532938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Успешное излечение больной гиперпаратиреозом </a:t>
            </a:r>
          </a:p>
          <a:p>
            <a:pPr lvl="1"/>
            <a:r>
              <a:rPr lang="ru-RU" altLang="nl-NL"/>
              <a:t>удаления аденомы эпителиальноготельца / Б. А. Вицын, Н. Ф. Корнилова </a:t>
            </a:r>
          </a:p>
          <a:p>
            <a:pPr lvl="1"/>
            <a:r>
              <a:rPr lang="ru-RU" altLang="nl-NL"/>
              <a:t>// Хирургия. – 1967. – № 12. – С. 93–94. </a:t>
            </a:r>
          </a:p>
          <a:p>
            <a:pPr lvl="1"/>
            <a:endParaRPr lang="ru-RU" altLang="nl-NL" b="1"/>
          </a:p>
          <a:p>
            <a:pPr lvl="1"/>
            <a:r>
              <a:rPr lang="ru-RU" altLang="nl-NL"/>
              <a:t>Результаты лечения больных синовиальными саркомами / Б. А. Вицын </a:t>
            </a:r>
          </a:p>
          <a:p>
            <a:pPr eaLnBrk="1" hangingPunct="1"/>
            <a:r>
              <a:rPr lang="ru-RU" altLang="nl-NL"/>
              <a:t>        [и др.] // Хирургия. – 1978. – № 4. – С. 91–94. </a:t>
            </a:r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  <a:p>
            <a:pPr lvl="1" eaLnBrk="1" hangingPunct="1"/>
            <a:r>
              <a:rPr lang="ru-RU" altLang="nl-NL"/>
              <a:t>Вицын, Б. А. Лечение кардиоспазма / Б. А. Вицын, Г. Н. Чагин, А. В. Буравлев // Хирургия. – 1982. – № 3. – С. 37–38. </a:t>
            </a:r>
          </a:p>
          <a:p>
            <a:pPr eaLnBrk="1" hangingPunct="1"/>
            <a:endParaRPr lang="ru-RU" altLang="nl-NL"/>
          </a:p>
          <a:p>
            <a:pPr lvl="1" eaLnBrk="1" hangingPunct="1"/>
            <a:r>
              <a:rPr lang="ru-RU" altLang="nl-NL"/>
              <a:t>Вицын, Б. А. О реабилитации больных бронхиальной астмой после </a:t>
            </a:r>
          </a:p>
          <a:p>
            <a:pPr lvl="1" eaLnBrk="1" hangingPunct="1"/>
            <a:r>
              <a:rPr lang="ru-RU" altLang="nl-NL"/>
              <a:t>внутригрудных операций и гломэктомий / Б. А. Вицын, Л. Я. Альперин, </a:t>
            </a:r>
          </a:p>
          <a:p>
            <a:pPr lvl="1" eaLnBrk="1" hangingPunct="1"/>
            <a:r>
              <a:rPr lang="ru-RU" altLang="nl-NL"/>
              <a:t>А. В. Буравлев // Хирургия. – 1974. – № 12. – С. 44–47.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21507" name="Прямоугольник 2">
            <a:extLst>
              <a:ext uri="{FF2B5EF4-FFF2-40B4-BE49-F238E27FC236}">
                <a16:creationId xmlns:a16="http://schemas.microsoft.com/office/drawing/2014/main" id="{B9B5C0C6-A88C-4D98-A5AB-7F7D807F5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0325" y="836613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66D33253-42AC-4909-AEA5-6A91D5A651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413" y="1711325"/>
            <a:ext cx="9144001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К вопросу о гемобилии / Б. А. Вицын, П. А. Иванов // Клиническая хирургия. – 1965. – № 10. – С. 72–73.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Трансумбиликальная портогепатография при альвеококкозе печени / Б. А. Вицын, Н. А. Никифорова // Клиническая хирургия. – 1973. – № 5. – С. 1–5.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Двадцать семь операций на сердце по поводу ранения / Б. А. Вицын // Грудная хирургия. – 1961. –  № 2. –  С. 16–18.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Наблюдение над двумя девочками-сестрами с врожденными пороками сердца / Б. А. Вицын // Грудная хирургия. – 1963. – № 4. – С. 92–93.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 Вицын, Б. А. Ножевые торако-абдоминальные ранения мирного времени / Б. А. Вицын, Г. Д. Мыш // Хирургия. – 1967. – № 2. – С. 54–60.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22531" name="Прямоугольник 2">
            <a:extLst>
              <a:ext uri="{FF2B5EF4-FFF2-40B4-BE49-F238E27FC236}">
                <a16:creationId xmlns:a16="http://schemas.microsoft.com/office/drawing/2014/main" id="{9F4ECEC5-C120-4C3A-91FD-AE3A0779EA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765175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91C2604C-71EA-4ECE-8113-62B58FE05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413" y="1838325"/>
            <a:ext cx="9396413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Отдаленные результаты резекции илеоцекального отдела кишечника / Б. А. Вицын, Е. М. Благитко, В. П. Нимаев // Вестн. хирургии. – 1977. – № 12. – С. 31–34.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Иосиф Лаврентьевич Брегадзе ( к 70-летию со дня рождения) / Б. А. Вицын, Е. Г. Динниц // Вестн. хирургии. – 1974. – № 9. – С. 145–146.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Кишечные свищи аппендикулярного происхождения / Б. А. Вицын // Вестн. хирургии. – 1960. – № 10. – С. 119–120.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Клиника и лечение острых холецистопанкреатитов / Б. А. Вицын, С. Р. Любарский // Вестн. хирургии. – 1966. – № 9. – С. 71–73.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Самопроизвольное отторжение омертвевшей кишечной петли через операционную рану, закончившееся выздоровлением / Б. А. Вицын // Вестн. хирургии. – 1958. – № 1. – С. 122–124.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23555" name="Прямоугольник 2">
            <a:extLst>
              <a:ext uri="{FF2B5EF4-FFF2-40B4-BE49-F238E27FC236}">
                <a16:creationId xmlns:a16="http://schemas.microsoft.com/office/drawing/2014/main" id="{C08861CE-4C6D-4087-A132-BA82D2149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765175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1B14A487-0635-49BF-B84B-9C5D481AC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2195513"/>
            <a:ext cx="91440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nl-NL"/>
              <a:t>Вицын, Б. А. Наружные кишечные свищи у детей / Б. А. Вицын, П. И. Коломейцев, Г. Д. Шапиро // Вестн. хирургии. – 1970. – № 10. – С. 77–80.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Кожная пластика полового члена и мошонки после скальпирующей травмы / Б. А. Вицын // Урология. – 1961. – № 3. – С. 62–64.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Лечение больных брюшно-диффузным перитонитом / Б. А. Вицын // Клиническая медицина. – 1952. – № 8. – С. 37–41. </a:t>
            </a:r>
          </a:p>
          <a:p>
            <a:pPr lvl="1"/>
            <a:endParaRPr lang="ru-RU" altLang="nl-NL"/>
          </a:p>
          <a:p>
            <a:pPr lvl="1"/>
            <a:r>
              <a:rPr lang="ru-RU" altLang="nl-NL"/>
              <a:t>Вицын, Б. А. Лечение больных хирургическим сепсисом внутривенным введением аммиачных растворов серебра / Б. А. Вицын, А. Т. Осташевский, Е. М. Благитко // Хирургия. Журнал им. Н.И. Пирогова. – 1976. – № 11. – С. 129. </a:t>
            </a:r>
            <a:br>
              <a:rPr lang="ru-RU" altLang="nl-NL"/>
            </a:br>
            <a:r>
              <a:rPr lang="ru-RU" altLang="nl-NL"/>
              <a:t> </a:t>
            </a:r>
            <a:br>
              <a:rPr lang="ru-RU" altLang="nl-NL"/>
            </a:br>
            <a:endParaRPr lang="ru-RU" altLang="nl-NL"/>
          </a:p>
          <a:p>
            <a:endParaRPr lang="ru-RU" altLang="nl-NL"/>
          </a:p>
        </p:txBody>
      </p:sp>
      <p:sp>
        <p:nvSpPr>
          <p:cNvPr id="24579" name="Прямоугольник 3">
            <a:extLst>
              <a:ext uri="{FF2B5EF4-FFF2-40B4-BE49-F238E27FC236}">
                <a16:creationId xmlns:a16="http://schemas.microsoft.com/office/drawing/2014/main" id="{EBA60C37-7D90-467B-B33D-227D94AE8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0325" y="765175"/>
            <a:ext cx="3943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Научное наследие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id="{6DDABAE1-AEB3-4061-9278-F13700B3E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5075" y="981075"/>
            <a:ext cx="413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200" b="1"/>
              <a:t>Список источников</a:t>
            </a:r>
          </a:p>
        </p:txBody>
      </p:sp>
      <p:sp>
        <p:nvSpPr>
          <p:cNvPr id="25603" name="Прямоугольник 3">
            <a:extLst>
              <a:ext uri="{FF2B5EF4-FFF2-40B4-BE49-F238E27FC236}">
                <a16:creationId xmlns:a16="http://schemas.microsoft.com/office/drawing/2014/main" id="{B3827929-BB98-485D-8908-B73AED59B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2349500"/>
            <a:ext cx="8280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1. eLIBRARY.RU : научная электронная библиотека : сайт. – Москва, 2000. – URL: https://elibrary.ru (дата обращения : 01.06.2021). – Текст : электронный.</a:t>
            </a:r>
          </a:p>
        </p:txBody>
      </p:sp>
      <p:sp>
        <p:nvSpPr>
          <p:cNvPr id="25604" name="Прямоугольник 4">
            <a:extLst>
              <a:ext uri="{FF2B5EF4-FFF2-40B4-BE49-F238E27FC236}">
                <a16:creationId xmlns:a16="http://schemas.microsoft.com/office/drawing/2014/main" id="{4F14036D-C15A-42A4-A96E-9F9035BA0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213100"/>
            <a:ext cx="8496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2. Новосибирский государственный медицинский университет : сайт. – Новосибирск,1997. – </a:t>
            </a:r>
            <a:r>
              <a:rPr lang="en-US" altLang="nl-NL"/>
              <a:t>URL</a:t>
            </a:r>
            <a:r>
              <a:rPr lang="ru-RU" altLang="nl-NL"/>
              <a:t>: </a:t>
            </a:r>
            <a:r>
              <a:rPr lang="en-US" altLang="nl-NL">
                <a:hlinkClick r:id="rId2"/>
              </a:rPr>
              <a:t>http://ngmu.ru/department/2643</a:t>
            </a:r>
            <a:r>
              <a:rPr lang="ru-RU" altLang="nl-NL"/>
              <a:t> </a:t>
            </a:r>
          </a:p>
          <a:p>
            <a:pPr eaLnBrk="1" hangingPunct="1"/>
            <a:r>
              <a:rPr lang="ru-RU" altLang="nl-NL"/>
              <a:t>( дата обращения : 01.06.2021). – Текст : электронный. </a:t>
            </a:r>
          </a:p>
          <a:p>
            <a:pPr eaLnBrk="1" hangingPunct="1"/>
            <a:endParaRPr lang="ru-RU" altLang="nl-NL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nl-NL"/>
              <a:t>3. 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pPr eaLnBrk="1" hangingPunct="1"/>
            <a:endParaRPr lang="ru-RU" altLang="nl-NL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07EDE56-B579-4841-8907-2DF8D902E88F}"/>
              </a:ext>
            </a:extLst>
          </p:cNvPr>
          <p:cNvSpPr/>
          <p:nvPr/>
        </p:nvSpPr>
        <p:spPr>
          <a:xfrm>
            <a:off x="1547664" y="2132856"/>
            <a:ext cx="6222857" cy="230832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Апекс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ppt/theme/themeOverride2.xml><?xml version="1.0" encoding="utf-8"?>
<a:themeOverride xmlns:a="http://schemas.openxmlformats.org/drawingml/2006/main">
  <a:clrScheme name="Апекс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1100</TotalTime>
  <Words>2029</Words>
  <Application>Microsoft Office PowerPoint</Application>
  <PresentationFormat>Экран (4:3)</PresentationFormat>
  <Paragraphs>138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Профессору Вицыну Борису Александровичу – 115лет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113</cp:revision>
  <dcterms:created xsi:type="dcterms:W3CDTF">2021-06-04T01:44:43Z</dcterms:created>
  <dcterms:modified xsi:type="dcterms:W3CDTF">2023-11-27T04:19:57Z</dcterms:modified>
</cp:coreProperties>
</file>