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59" r:id="rId8"/>
    <p:sldId id="272" r:id="rId9"/>
    <p:sldId id="274" r:id="rId10"/>
    <p:sldId id="260" r:id="rId11"/>
    <p:sldId id="273" r:id="rId12"/>
    <p:sldId id="280" r:id="rId13"/>
    <p:sldId id="275" r:id="rId14"/>
    <p:sldId id="277" r:id="rId15"/>
    <p:sldId id="276" r:id="rId16"/>
    <p:sldId id="278" r:id="rId17"/>
    <p:sldId id="279" r:id="rId18"/>
    <p:sldId id="283" r:id="rId19"/>
    <p:sldId id="286" r:id="rId20"/>
    <p:sldId id="281" r:id="rId21"/>
    <p:sldId id="282" r:id="rId22"/>
    <p:sldId id="284" r:id="rId23"/>
    <p:sldId id="285" r:id="rId24"/>
    <p:sldId id="287" r:id="rId25"/>
    <p:sldId id="263" r:id="rId26"/>
    <p:sldId id="26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8" autoAdjust="0"/>
    <p:restoredTop sz="94660"/>
  </p:normalViewPr>
  <p:slideViewPr>
    <p:cSldViewPr>
      <p:cViewPr>
        <p:scale>
          <a:sx n="60" d="100"/>
          <a:sy n="60" d="100"/>
        </p:scale>
        <p:origin x="-145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78A7A3-ACBE-4645-9011-C19009528CCF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ED28EE1-AC05-4BDE-A71B-5FF969B8ACB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ru-RU"/>
            </a:br>
            <a:br>
              <a:rPr lang="ru-RU"/>
            </a:br>
            <a:br>
              <a:rPr lang="ru-RU"/>
            </a:br>
            <a:br>
              <a:rPr lang="ru-RU"/>
            </a:br>
            <a:br>
              <a:rPr lang="ru-RU"/>
            </a:br>
            <a:br>
              <a:rPr lang="ru-RU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332656"/>
            <a:ext cx="514459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48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Сидоровой</a:t>
            </a:r>
          </a:p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Лидии</a:t>
            </a:r>
          </a:p>
          <a:p>
            <a:pPr algn="ctr"/>
            <a:r>
              <a:rPr lang="ru-RU" sz="48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Дмитриевне</a:t>
            </a:r>
          </a:p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95 лет </a:t>
            </a:r>
          </a:p>
          <a:p>
            <a:pPr algn="ctr"/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 дня рождения </a:t>
            </a:r>
          </a:p>
          <a:p>
            <a:pPr algn="ctr"/>
            <a:r>
              <a:rPr lang="ru-RU" sz="48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(1926 – 2018)</a:t>
            </a:r>
          </a:p>
        </p:txBody>
      </p:sp>
      <p:pic>
        <p:nvPicPr>
          <p:cNvPr id="1026" name="Picture 2" descr="Юбилей академика Сидоровой Лидии Дмитриевн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3127623" cy="4188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3275856" y="6488668"/>
            <a:ext cx="213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Новосибирск, 2021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43891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4000" b="1" dirty="0"/>
              <a:t>Лидия Дмитриевна Сидорова – академик РАН, профессор, Заслуженный деятель науки РФ, Заслуженный врач РФ, </a:t>
            </a:r>
          </a:p>
          <a:p>
            <a:pPr algn="ctr">
              <a:buNone/>
            </a:pPr>
            <a:r>
              <a:rPr lang="ru-RU" sz="4000" b="1" dirty="0"/>
              <a:t>Почетный профессор НГМУ, Почетный гражданин Новосибирской области</a:t>
            </a:r>
            <a:endParaRPr lang="ru-RU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28800"/>
            <a:ext cx="8445624" cy="4389120"/>
          </a:xfrm>
        </p:spPr>
        <p:txBody>
          <a:bodyPr>
            <a:normAutofit fontScale="77500" lnSpcReduction="2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dirty="0"/>
              <a:t>   </a:t>
            </a:r>
            <a:r>
              <a:rPr lang="ru-RU" sz="3300" dirty="0"/>
              <a:t>Родилась Лидия Дмитриевна 26 сентября 1926 года в городе Белогорске Амурской области. Мама – Ксения Яковлевна Сидорова (1903 - 1991) – преподавала в гимназии, отец – Дмитрий Дмитриевич Сидоров (1898 - 1980) – был служащим. После частых переездов семья обосновалась  в Новосибирске. Здесь Лидия окончила школу и поступила в НГМИ.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84784"/>
            <a:ext cx="8435280" cy="4389120"/>
          </a:xfrm>
        </p:spPr>
        <p:txBody>
          <a:bodyPr>
            <a:normAutofit fontScale="92500"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dirty="0"/>
              <a:t>   </a:t>
            </a:r>
            <a:r>
              <a:rPr lang="ru-RU" sz="2800" dirty="0"/>
              <a:t>Лидия Дмитриевна решила для себя, что получение профессии – главное в жизни достижение и необходимо приложить все усилия для этого. Как итог – окончание Новосибирского государственного медицинского института 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dirty="0"/>
              <a:t>(в 1949 году)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dirty="0"/>
              <a:t>с красным дипломом.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84784"/>
            <a:ext cx="8579296" cy="4389120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dirty="0"/>
              <a:t>   </a:t>
            </a:r>
            <a:r>
              <a:rPr lang="ru-RU" sz="3000" dirty="0"/>
              <a:t>После окончания вуза по предварительному распределению Лидия Дмитриевна была направлена на Дальний Восток терапевтом, но в ситуацию вмешался ректор НГМИ Григорий Денисович Залесский, который уже знал студентку по грамотным ответам на экзаменах. Григорий Денисович предложил место в клинической ординатуре и Лидия Сидорова согласилась.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8769152" cy="4733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/>
              <a:t>   Пройдя обучение в клинической ординатуре, стала ассистентом, затем доцентом, профессором, а впоследствии — заведующей кафедрой госпитальной терапии Новосибирского медицинского института. Успехи талантливого и перспективного ученого были замечены руководством АМН и в 1985 году Лидия Дмитриевна была избрана главным ученым секретарем Президиума СО АМН СССР. В 1990 году </a:t>
            </a:r>
          </a:p>
          <a:p>
            <a:pPr algn="ctr">
              <a:buNone/>
            </a:pPr>
            <a:r>
              <a:rPr lang="ru-RU" dirty="0"/>
              <a:t>Л. Д. Сидорова стала заместителем председателя по научной работе Президиума Сибирского отделения АМН СССР.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700808"/>
            <a:ext cx="8301608" cy="43891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200" dirty="0"/>
              <a:t>        </a:t>
            </a:r>
            <a:r>
              <a:rPr lang="ru-RU" sz="2800" dirty="0"/>
              <a:t>Благодаря своему трудолюбию и неуемной энергии, Лидия Дмитриевна Сидорова, стала единственной за Уралом женщиной-клиницистом-академиком. Это она вместе со своими учениками внесла весомый вклад в организацию и развитие таких специальных служб как пульмонология, эндокринология, нефрология, гематология, гастроэнтерология Сибири. Ее заслуга и в создании областного пульмонологического центра. </a:t>
            </a:r>
            <a:endParaRPr lang="ru-RU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84784"/>
            <a:ext cx="8435280" cy="4389120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2800" dirty="0"/>
              <a:t>   Свою профессиональную деятельность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dirty="0"/>
              <a:t>Сидорова Л. Д. успешно сочетала с общественной. Она была первым председателем областного Совета женщин и членом Президиума Комитета советских женщин, а также членом комиссии по помилованию при администрации Новосибирской области.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12776"/>
            <a:ext cx="8363272" cy="4389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/>
              <a:t>   </a:t>
            </a:r>
            <a:r>
              <a:rPr lang="ru-RU" sz="2800" dirty="0"/>
              <a:t>За заслуги перед наукой и здравоохранением </a:t>
            </a:r>
          </a:p>
          <a:p>
            <a:pPr algn="ctr">
              <a:buNone/>
            </a:pPr>
            <a:r>
              <a:rPr lang="ru-RU" sz="2800" dirty="0"/>
              <a:t>Л. Д.Сидорова награждена медалями </a:t>
            </a:r>
          </a:p>
          <a:p>
            <a:pPr algn="ctr">
              <a:buNone/>
            </a:pPr>
            <a:r>
              <a:rPr lang="ru-RU" sz="2800" dirty="0"/>
              <a:t>«За доблестный труд», «За трудовое отличие» (1981) и «Ветеран труда», орденом «За заслуги перед отечеством II степени» (1996), знаком «Отличник здравоохранения». Ей присвоены звания Заслуженный деятель науки РФ (2001), Заслуженный врач РФ, Почетный гражданин Новосибирской области.</a:t>
            </a:r>
            <a:endParaRPr lang="ru-RU" dirty="0"/>
          </a:p>
          <a:p>
            <a:pPr>
              <a:buNone/>
            </a:pPr>
            <a:endParaRPr lang="ru-RU" dirty="0"/>
          </a:p>
        </p:txBody>
      </p:sp>
      <p:sp>
        <p:nvSpPr>
          <p:cNvPr id="5122" name="AutoShape 2" descr="https://www.elibrary.ru/titles/7595/7595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https://www.elibrary.ru/titles/7595/7595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s://www.elibrary.ru/images/menu_jour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89120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dirty="0"/>
              <a:t>   </a:t>
            </a:r>
            <a:r>
              <a:rPr lang="ru-RU" sz="2800" dirty="0"/>
              <a:t>Научные труды Лидии Дмитриевны и труды ее учеников посвящены изучению региональных особенностей распространения, диагностики и лечения заболеваний внутренних органов в Сибири. Под ее руководством подготовлены и защищены 12 докторских и 75 кандидатских диссертаций.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389120"/>
          </a:xfrm>
        </p:spPr>
        <p:txBody>
          <a:bodyPr>
            <a:normAutofit fontScale="85000"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2800" dirty="0"/>
              <a:t>   Перу Лидии Дмитриевны принадлежит более 400 научных статей, опубликованных в России и за рубежом. Является автором двух монографий и имеет три патента на изобретения. Занимала должность заместителя главного редактора журнала «Бюллетень СО РАМН», а также была членом редакционного совета журналов «Пульмонология», «Сибирский медицинский журнал», «Боль».</a:t>
            </a: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9328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dirty="0">
                <a:solidFill>
                  <a:schemeClr val="tx1"/>
                </a:solidFill>
              </a:rPr>
              <a:t>Издания из фонда библиотеки НГМУ</a:t>
            </a:r>
            <a:br>
              <a:rPr lang="ru-RU" sz="5400" b="1" dirty="0"/>
            </a:br>
            <a:endParaRPr lang="ru-RU" dirty="0"/>
          </a:p>
        </p:txBody>
      </p:sp>
      <p:pic>
        <p:nvPicPr>
          <p:cNvPr id="2050" name="Picture 2" descr="C:\Users\user\Desktop\4.jpg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395537" y="2276872"/>
            <a:ext cx="2029060" cy="2837185"/>
          </a:xfrm>
          <a:prstGeom prst="rect">
            <a:avLst/>
          </a:prstGeom>
          <a:noFill/>
        </p:spPr>
      </p:pic>
      <p:pic>
        <p:nvPicPr>
          <p:cNvPr id="6" name="Picture 3" descr="C:\Users\user\Desktop\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483768" y="3861048"/>
            <a:ext cx="1921154" cy="273570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572000" y="4005064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Особенности клиники, течения и лечения острых пневмоний у жителей Новосибирска и Новосибирской области (по материалам областной клинической больницы) : препринт / Л. Д. Сидорова [и др.] ; Академия наук CССР. Сибирское отделение, Новосибирский государственный медицинский институт. - 1980. - 36 с.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771800" y="2348880"/>
            <a:ext cx="6372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Хроническая пневмония (Современное состояние вопроса) : препринт / Л. Д. Сидорова [и др.] ; Академия наук CССР. Сибирское отделение. Вычислительный центр . - 1982. - 28с.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9328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dirty="0">
                <a:solidFill>
                  <a:schemeClr val="tx1"/>
                </a:solidFill>
              </a:rPr>
              <a:t>Издания из фонда библиотеки НГМУ</a:t>
            </a:r>
            <a:br>
              <a:rPr lang="ru-RU" sz="5400" b="1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99792" y="2276872"/>
            <a:ext cx="5915000" cy="4389120"/>
          </a:xfrm>
        </p:spPr>
        <p:txBody>
          <a:bodyPr/>
          <a:lstStyle/>
          <a:p>
            <a:pPr>
              <a:buNone/>
            </a:pPr>
            <a:r>
              <a:rPr lang="ru-RU" sz="1800" dirty="0"/>
              <a:t>     Способы </a:t>
            </a:r>
            <a:r>
              <a:rPr lang="ru-RU" sz="1800" dirty="0" err="1"/>
              <a:t>эндоэкологической</a:t>
            </a:r>
            <a:r>
              <a:rPr lang="ru-RU" sz="1800" dirty="0"/>
              <a:t> реабилитации организма / ред. Л. Д. Сидорова. - Новосибирск : Манускрипт, 1999. - 64 с. </a:t>
            </a:r>
          </a:p>
          <a:p>
            <a:endParaRPr lang="ru-RU" dirty="0"/>
          </a:p>
        </p:txBody>
      </p:sp>
      <p:pic>
        <p:nvPicPr>
          <p:cNvPr id="3074" name="Picture 2" descr="C:\Users\user\Desktop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062" y="1988840"/>
            <a:ext cx="2024057" cy="2830190"/>
          </a:xfrm>
          <a:prstGeom prst="rect">
            <a:avLst/>
          </a:prstGeom>
          <a:noFill/>
        </p:spPr>
      </p:pic>
      <p:pic>
        <p:nvPicPr>
          <p:cNvPr id="3075" name="Picture 3" descr="C:\Users\user\Desktop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717032"/>
            <a:ext cx="2036709" cy="286519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572000" y="436510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Лечение неспецифических заболеваний легких : сборник научных трудов / Академия наук СССР. Сибирское отделение ; ред. Л. Д. Сидорова. - Новосибирск : [б. и.], 1985. - 132 с.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72819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dirty="0">
                <a:solidFill>
                  <a:schemeClr val="tx1"/>
                </a:solidFill>
              </a:rPr>
              <a:t>Издания из фонда библиотеки НГМУ</a:t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 descr="C:\Users\user\Desktop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2239304" cy="3051299"/>
          </a:xfrm>
          <a:prstGeom prst="rect">
            <a:avLst/>
          </a:prstGeom>
          <a:noFill/>
        </p:spPr>
      </p:pic>
      <p:pic>
        <p:nvPicPr>
          <p:cNvPr id="6" name="Picture 3" descr="C:\Users\user\Desktop\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699792" y="3789040"/>
            <a:ext cx="2160239" cy="288032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2699792" y="2060848"/>
            <a:ext cx="62646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Эпидемиологическая характеристика неспецифических заболеваний легких у различных профессиональных групп : сборник научных трудов / Академия наук CССР. Сибирское отделение ; ред.: Л. Д. Сидорова, И. А. </a:t>
            </a:r>
            <a:r>
              <a:rPr lang="ru-RU" dirty="0" err="1"/>
              <a:t>Шанина</a:t>
            </a:r>
            <a:r>
              <a:rPr lang="ru-RU" dirty="0"/>
              <a:t>. - Новосибирск : [б. и.], 1982. - 150 с. </a:t>
            </a:r>
            <a:br>
              <a:rPr lang="ru-RU" dirty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04048" y="3933056"/>
            <a:ext cx="41399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Номенклатура и классификация</a:t>
            </a:r>
            <a:r>
              <a:rPr lang="ru-RU" dirty="0"/>
              <a:t> важнейших неспецифических заболеваний легких : методическое пособие для врачей пульмонологов, врачей терапевтов, участковых врачей, врачей интернов / сост.: А. С. </a:t>
            </a:r>
            <a:r>
              <a:rPr lang="ru-RU" dirty="0" err="1"/>
              <a:t>Логвиненко</a:t>
            </a:r>
            <a:r>
              <a:rPr lang="ru-RU" dirty="0"/>
              <a:t>, Л. Д. Сидорова. - Новосибирск : [б. и.], 1999. - 56 с. - (В помощь практическому врачу).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Издания из фонда библиотеки НГМУ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99792" y="1935480"/>
            <a:ext cx="5987008" cy="4389120"/>
          </a:xfrm>
        </p:spPr>
        <p:txBody>
          <a:bodyPr/>
          <a:lstStyle/>
          <a:p>
            <a:pPr>
              <a:buNone/>
            </a:pPr>
            <a:r>
              <a:rPr lang="ru-RU" sz="1800" dirty="0"/>
              <a:t>     </a:t>
            </a:r>
            <a:r>
              <a:rPr lang="ru-RU" sz="1800" dirty="0" err="1"/>
              <a:t>Домникова</a:t>
            </a:r>
            <a:r>
              <a:rPr lang="ru-RU" sz="1800" dirty="0"/>
              <a:t>, Наталья Петровна. Внутрибольничные пневмонии : </a:t>
            </a:r>
            <a:r>
              <a:rPr lang="ru-RU" sz="1800" dirty="0" err="1"/>
              <a:t>Патоморфогенез</a:t>
            </a:r>
            <a:r>
              <a:rPr lang="ru-RU" sz="1800" dirty="0"/>
              <a:t>, особенности клиники и терапии, критерии прогноза / Н. П. </a:t>
            </a:r>
            <a:r>
              <a:rPr lang="ru-RU" sz="1800" dirty="0" err="1"/>
              <a:t>Домникова</a:t>
            </a:r>
            <a:r>
              <a:rPr lang="ru-RU" sz="1800" dirty="0"/>
              <a:t>, Л. Д. Сидорова, Г. И. Непомнящих. - М. : РАМН, 2003. - 287 с.</a:t>
            </a:r>
          </a:p>
          <a:p>
            <a:endParaRPr lang="ru-RU" dirty="0"/>
          </a:p>
        </p:txBody>
      </p:sp>
      <p:pic>
        <p:nvPicPr>
          <p:cNvPr id="5122" name="Picture 2" descr="C:\Users\user\Desktop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2186460" cy="3006786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</p:pic>
      <p:pic>
        <p:nvPicPr>
          <p:cNvPr id="5123" name="Picture 3" descr="C:\Users\user\Desktop\10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339752" y="3717032"/>
            <a:ext cx="2044333" cy="294654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427984" y="4077072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Эволюция некоторых заболеваний и новые методы их диагностики и лечения  : научные труды. Т.95 / Министерство здравоохранения СССР, Новосибирский государственный медицинский институт ; ред. Л. Д. Сидорова. - Новосибирск : [б. и.], 1978. - 104 с.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Издания из фонда библиотеки НГМУ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07704" y="1988840"/>
            <a:ext cx="4968552" cy="486916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4000" dirty="0"/>
              <a:t>         </a:t>
            </a:r>
            <a:r>
              <a:rPr lang="ru-RU" sz="6400" dirty="0"/>
              <a:t>Авиценна-2021 : материалы XII Российской (итоговой) научно-практической </a:t>
            </a:r>
            <a:r>
              <a:rPr lang="ru-RU" sz="6400" dirty="0" err="1"/>
              <a:t>конкурс-конференции</a:t>
            </a:r>
            <a:r>
              <a:rPr lang="ru-RU" sz="6400" dirty="0"/>
              <a:t> с международным участием студентов и молодых ученых, посвященная 95-летию со дня рождения заслуженного деятеля науки РФ, заслуженного врача РФ, академика РАН, профессора Л. Д. Сидоровой / Министерство здравоохранения РФ, Новосибирский государственный медицинский университет. - Новосибирск : ИПЦ НГМУ.</a:t>
            </a:r>
          </a:p>
          <a:p>
            <a:pPr>
              <a:buNone/>
            </a:pPr>
            <a:r>
              <a:rPr lang="ru-RU" sz="6400" dirty="0"/>
              <a:t>      Т. 1. - 2021. - 438 с. </a:t>
            </a:r>
          </a:p>
          <a:p>
            <a:endParaRPr lang="ru-RU" sz="6400" dirty="0"/>
          </a:p>
          <a:p>
            <a:pPr>
              <a:buNone/>
            </a:pPr>
            <a:r>
              <a:rPr lang="ru-RU" sz="6400" dirty="0"/>
              <a:t>      Авиценна-2021 : материалы XII Российской (итоговой) научно-практической </a:t>
            </a:r>
            <a:r>
              <a:rPr lang="ru-RU" sz="6400" dirty="0" err="1"/>
              <a:t>конкурс-конференции</a:t>
            </a:r>
            <a:r>
              <a:rPr lang="ru-RU" sz="6400" dirty="0"/>
              <a:t> с международным участием студентов и молодых ученых, посвященной 95-летию со дня рождения заслуженного деятеля науки РФ, заслуженного врача РФ, академика РАН, профессора Л. Д. Сидоровой / Министерство здравоохранения РФ, Новосибирский государственный медицинский университет. - Новосибирск : ИПЦ НГМУ.</a:t>
            </a:r>
            <a:br>
              <a:rPr lang="ru-RU" sz="6400" dirty="0"/>
            </a:br>
            <a:r>
              <a:rPr lang="ru-RU" sz="6400" dirty="0"/>
              <a:t>Т. 2. - 2021. - 439 с. 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6146" name="Picture 2" descr="C:\Users\user\Desktop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060848"/>
            <a:ext cx="1838716" cy="2592288"/>
          </a:xfrm>
          <a:prstGeom prst="rect">
            <a:avLst/>
          </a:prstGeom>
          <a:noFill/>
        </p:spPr>
      </p:pic>
      <p:pic>
        <p:nvPicPr>
          <p:cNvPr id="6147" name="Picture 3" descr="C:\Users\user\Desktop\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005064"/>
            <a:ext cx="1872208" cy="26308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Издания из фонда библиотеки НГМУ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39752" y="2132856"/>
            <a:ext cx="6203032" cy="4389120"/>
          </a:xfrm>
        </p:spPr>
        <p:txBody>
          <a:bodyPr/>
          <a:lstStyle/>
          <a:p>
            <a:pPr>
              <a:buNone/>
            </a:pPr>
            <a:r>
              <a:rPr lang="ru-RU" sz="1800" dirty="0"/>
              <a:t>     Внутренние болезни : учебное пособие / ред. Л. Д. Сидорова, Н. Л. Тов. - Новосибирск : </a:t>
            </a:r>
            <a:r>
              <a:rPr lang="ru-RU" sz="1800" dirty="0" err="1"/>
              <a:t>Сибмедиздат</a:t>
            </a:r>
            <a:r>
              <a:rPr lang="ru-RU" sz="1800" dirty="0"/>
              <a:t> НГМУ, 2006. - 450 с. - (Школа практического врача). </a:t>
            </a:r>
          </a:p>
          <a:p>
            <a:endParaRPr lang="ru-RU" dirty="0"/>
          </a:p>
        </p:txBody>
      </p:sp>
      <p:pic>
        <p:nvPicPr>
          <p:cNvPr id="7170" name="Picture 2" descr="C:\Users\user\Desktop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1990950" cy="2862337"/>
          </a:xfrm>
          <a:prstGeom prst="rect">
            <a:avLst/>
          </a:prstGeom>
          <a:noFill/>
        </p:spPr>
      </p:pic>
      <p:pic>
        <p:nvPicPr>
          <p:cNvPr id="7171" name="Picture 3" descr="C:\Users\user\Desktop\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645024"/>
            <a:ext cx="1954892" cy="288183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427984" y="3718679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Рецептурный справочник: перечень обязательных лекарственных препаратов для включения в тестовые задания на междисциплинарных Государственных экзаменах по всем специальностям / Министерство здравоохранения РФ, Новосибирский медицинский институт ; сост. О. Р. Грек ; </a:t>
            </a:r>
            <a:r>
              <a:rPr lang="ru-RU" dirty="0" err="1"/>
              <a:t>рец</a:t>
            </a:r>
            <a:r>
              <a:rPr lang="ru-RU" dirty="0"/>
              <a:t>.: Л. Д. Сидорова, А. В. Чупрова, А. А. Демин. - Новосибирск : [б. и.], 1997. - 34 с.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Издания из фонда библиотеки НГМУ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39752" y="2276872"/>
            <a:ext cx="6347048" cy="1368152"/>
          </a:xfrm>
        </p:spPr>
        <p:txBody>
          <a:bodyPr/>
          <a:lstStyle/>
          <a:p>
            <a:pPr>
              <a:buNone/>
            </a:pPr>
            <a:r>
              <a:rPr lang="ru-RU" sz="1800" dirty="0"/>
              <a:t>     Актуальные проблемы клинической нефрологии : </a:t>
            </a:r>
            <a:r>
              <a:rPr lang="ru-RU" sz="1800" dirty="0" err="1"/>
              <a:t>Науч.тр</a:t>
            </a:r>
            <a:r>
              <a:rPr lang="ru-RU" sz="1800" dirty="0"/>
              <a:t>. / ред.: Л. Д. Сидорова, И. Е. </a:t>
            </a:r>
            <a:r>
              <a:rPr lang="ru-RU" sz="1800" dirty="0" err="1"/>
              <a:t>Тареева</a:t>
            </a:r>
            <a:r>
              <a:rPr lang="ru-RU" sz="1800" dirty="0"/>
              <a:t>. - Новосибирск : б.и., 1987. - 114 с.</a:t>
            </a:r>
          </a:p>
          <a:p>
            <a:endParaRPr lang="ru-RU" dirty="0"/>
          </a:p>
        </p:txBody>
      </p:sp>
      <p:pic>
        <p:nvPicPr>
          <p:cNvPr id="8194" name="Picture 2" descr="C:\Users\user\Desktop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1916833"/>
            <a:ext cx="2111990" cy="2880319"/>
          </a:xfrm>
          <a:prstGeom prst="rect">
            <a:avLst/>
          </a:prstGeom>
          <a:noFill/>
        </p:spPr>
      </p:pic>
      <p:pic>
        <p:nvPicPr>
          <p:cNvPr id="8195" name="Picture 3" descr="C:\Users\user\Desktop\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789040"/>
            <a:ext cx="2038627" cy="282448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572000" y="422108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Редкие заболевания в практике терапевта  : научные труды. Т.104 / Министерство здравоохранения СССР, Новосибирский государственный медицинский институт ; ред. Л. Д. Сидорова. - Новосибирск : [б. и.], 1981. - 112 с. : ил.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Издания из фонда библиотеки НГМУ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1935480"/>
            <a:ext cx="6048672" cy="4389120"/>
          </a:xfrm>
        </p:spPr>
        <p:txBody>
          <a:bodyPr/>
          <a:lstStyle/>
          <a:p>
            <a:pPr>
              <a:buNone/>
            </a:pPr>
            <a:r>
              <a:rPr lang="ru-RU" sz="1800" dirty="0"/>
              <a:t>    Ефремов, А. В. Ученые Новосибирского медицинского института в ХХ веке / А. В. Ефремов, В. Д. Новиков, А. Н. Евстропов ; </a:t>
            </a:r>
            <a:r>
              <a:rPr lang="ru-RU" sz="1800" dirty="0" err="1"/>
              <a:t>Новосиб</a:t>
            </a:r>
            <a:r>
              <a:rPr lang="ru-RU" sz="1800" dirty="0"/>
              <a:t>. </a:t>
            </a:r>
            <a:r>
              <a:rPr lang="ru-RU" sz="1800" dirty="0" err="1"/>
              <a:t>гос</a:t>
            </a:r>
            <a:r>
              <a:rPr lang="ru-RU" sz="1800" dirty="0"/>
              <a:t>. мед. академия. –  Новосибирск : Издательство НГМА, 2001. –  265 с.</a:t>
            </a:r>
            <a:r>
              <a:rPr lang="en-US" sz="1800" dirty="0"/>
              <a:t> </a:t>
            </a:r>
            <a:endParaRPr lang="ru-RU" sz="1800" dirty="0"/>
          </a:p>
          <a:p>
            <a:endParaRPr lang="ru-RU" dirty="0"/>
          </a:p>
        </p:txBody>
      </p:sp>
      <p:pic>
        <p:nvPicPr>
          <p:cNvPr id="11266" name="Picture 2" descr="C:\Users\user\Desktop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2315862" cy="3324746"/>
          </a:xfrm>
          <a:prstGeom prst="rect">
            <a:avLst/>
          </a:prstGeom>
          <a:noFill/>
        </p:spPr>
      </p:pic>
      <p:pic>
        <p:nvPicPr>
          <p:cNvPr id="11267" name="Picture 3" descr="C:\Users\user\Desktop\18.1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b="2263"/>
          <a:stretch>
            <a:fillRect/>
          </a:stretch>
        </p:blipFill>
        <p:spPr bwMode="auto">
          <a:xfrm>
            <a:off x="2411760" y="3356992"/>
            <a:ext cx="2044700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Издания из фонда библиотеки НГМУ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59832" y="2276872"/>
            <a:ext cx="5698976" cy="4389120"/>
          </a:xfrm>
        </p:spPr>
        <p:txBody>
          <a:bodyPr/>
          <a:lstStyle/>
          <a:p>
            <a:pPr>
              <a:buNone/>
            </a:pPr>
            <a:r>
              <a:rPr lang="ru-RU" sz="2000" dirty="0"/>
              <a:t>    </a:t>
            </a:r>
            <a:r>
              <a:rPr lang="ru-RU" sz="1800" dirty="0"/>
              <a:t>НГМА на рубеже веков / Новосибирская государственная медицинская академия. - Новосибирск : </a:t>
            </a:r>
            <a:r>
              <a:rPr lang="ru-RU" sz="1800" dirty="0" err="1"/>
              <a:t>Сибмедиздат</a:t>
            </a:r>
            <a:r>
              <a:rPr lang="ru-RU" sz="1800" dirty="0"/>
              <a:t> НГМУ, 2005. - 310 с. : ил. </a:t>
            </a:r>
            <a:br>
              <a:rPr lang="ru-RU" dirty="0"/>
            </a:br>
            <a:endParaRPr lang="ru-RU" dirty="0"/>
          </a:p>
        </p:txBody>
      </p:sp>
      <p:pic>
        <p:nvPicPr>
          <p:cNvPr id="9218" name="Picture 2" descr="C:\Users\user\Desktop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2464010" cy="3347591"/>
          </a:xfrm>
          <a:prstGeom prst="rect">
            <a:avLst/>
          </a:prstGeom>
          <a:noFill/>
        </p:spPr>
      </p:pic>
      <p:pic>
        <p:nvPicPr>
          <p:cNvPr id="9219" name="Picture 3" descr="C:\Users\user\Desktop\15.1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555776" y="3717032"/>
            <a:ext cx="2075489" cy="28523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224136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Издания из фонда библиотеки НГМУ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2468880"/>
            <a:ext cx="5842992" cy="4389120"/>
          </a:xfrm>
        </p:spPr>
        <p:txBody>
          <a:bodyPr/>
          <a:lstStyle/>
          <a:p>
            <a:pPr>
              <a:buNone/>
            </a:pPr>
            <a:r>
              <a:rPr lang="ru-RU" sz="1800" dirty="0"/>
              <a:t>     Новосибирская государственная медицинская академия.1935-2005. - Новосибирск : Приобские ведомости, 2005. - 95 с. </a:t>
            </a:r>
            <a:br>
              <a:rPr lang="ru-RU" dirty="0"/>
            </a:br>
            <a:endParaRPr lang="ru-RU" dirty="0"/>
          </a:p>
        </p:txBody>
      </p:sp>
      <p:pic>
        <p:nvPicPr>
          <p:cNvPr id="10242" name="Picture 2" descr="C:\Users\user\Desktop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2353721" cy="3236366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</p:pic>
      <p:pic>
        <p:nvPicPr>
          <p:cNvPr id="10243" name="Picture 3" descr="C:\Users\user\Desktop\16.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861048"/>
            <a:ext cx="1822798" cy="2803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296144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Издания из фонда библиотеки НГМУ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27784" y="1935480"/>
            <a:ext cx="6059016" cy="4389120"/>
          </a:xfrm>
        </p:spPr>
        <p:txBody>
          <a:bodyPr/>
          <a:lstStyle/>
          <a:p>
            <a:pPr>
              <a:buNone/>
            </a:pPr>
            <a:r>
              <a:rPr lang="ru-RU" sz="2000" dirty="0"/>
              <a:t>    Время и люди (1935-2015): сохраняя традиции и созидая настоящее, стремимся в будущее! ( к 80-летию НГМУ) : биография коллективная / Новосибирский государственный медицинский университет. - Новосибирск : </a:t>
            </a:r>
            <a:r>
              <a:rPr lang="ru-RU" sz="2000" dirty="0" err="1"/>
              <a:t>Сибмедиздат</a:t>
            </a:r>
            <a:r>
              <a:rPr lang="ru-RU" sz="2000" dirty="0"/>
              <a:t> НГМУ, 2015. - 544 с. </a:t>
            </a:r>
            <a:br>
              <a:rPr lang="ru-RU" dirty="0"/>
            </a:br>
            <a:endParaRPr lang="ru-RU" dirty="0"/>
          </a:p>
        </p:txBody>
      </p:sp>
      <p:pic>
        <p:nvPicPr>
          <p:cNvPr id="12290" name="Picture 2" descr="C:\Users\user\Desktop\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2110056" cy="2901327"/>
          </a:xfrm>
          <a:prstGeom prst="rect">
            <a:avLst/>
          </a:prstGeom>
          <a:noFill/>
        </p:spPr>
      </p:pic>
      <p:pic>
        <p:nvPicPr>
          <p:cNvPr id="12291" name="Picture 3" descr="C:\Users\user\Desktop\17.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149080"/>
            <a:ext cx="1629805" cy="2276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224136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Издания из фонда библиотеки НГМУ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39752" y="1935480"/>
            <a:ext cx="6347048" cy="4389120"/>
          </a:xfrm>
        </p:spPr>
        <p:txBody>
          <a:bodyPr>
            <a:normAutofit/>
          </a:bodyPr>
          <a:lstStyle/>
          <a:p>
            <a:r>
              <a:rPr lang="ru-RU" sz="2000" dirty="0"/>
              <a:t>Новосибирский государственный медицинский университет (1935-2020). Время и люди: Сохраняя традиции и созидая настоящее, стремимся в будущее! - Новосибирск : ИПЦ НГМУ, 2020. - 512 с. </a:t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13314" name="Picture 2" descr="C:\Users\user\Desktop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2160240" cy="2970330"/>
          </a:xfrm>
          <a:prstGeom prst="rect">
            <a:avLst/>
          </a:prstGeom>
          <a:noFill/>
        </p:spPr>
      </p:pic>
      <p:pic>
        <p:nvPicPr>
          <p:cNvPr id="13315" name="Picture 3" descr="C:\Users\user\Desktop\19.1.jpg"/>
          <p:cNvPicPr>
            <a:picLocks noChangeAspect="1" noChangeArrowheads="1"/>
          </p:cNvPicPr>
          <p:nvPr/>
        </p:nvPicPr>
        <p:blipFill>
          <a:blip r:embed="rId3" cstate="print"/>
          <a:srcRect l="4903" t="1783" b="3722"/>
          <a:stretch>
            <a:fillRect/>
          </a:stretch>
        </p:blipFill>
        <p:spPr bwMode="auto">
          <a:xfrm>
            <a:off x="2339752" y="3861048"/>
            <a:ext cx="1800200" cy="24596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4824536" cy="438912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dirty="0"/>
              <a:t>   </a:t>
            </a:r>
            <a:r>
              <a:rPr lang="ru-RU" sz="11200" dirty="0"/>
              <a:t>Лидия Дмитриевна Сидорова осталась в памяти своих коллег и учеников как человек с большой душой, посвятивший всю свою жизнь медицине, развитию отрасли, наставничеству; как уникальный специалист, увлечённый своим делом.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 contrast="-10000"/>
          </a:blip>
          <a:srcRect l="14612" t="3653" b="1371"/>
          <a:stretch>
            <a:fillRect/>
          </a:stretch>
        </p:blipFill>
        <p:spPr bwMode="auto">
          <a:xfrm>
            <a:off x="5436096" y="1772816"/>
            <a:ext cx="3366417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+mn-lt"/>
              </a:rPr>
              <a:t>Список источников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 err="1"/>
              <a:t>eLIBRARY.RU</a:t>
            </a:r>
            <a:r>
              <a:rPr lang="ru-RU" sz="2400" dirty="0"/>
              <a:t> : научная электронная библиотека : сайт. – Москва, 2000. – URL: https://elibrary.ru (дата обращения : 20.09.2021). – Текст : электронный.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/>
              <a:t>Новосибирский государственный медицинский университет : сайт. – Новосибирск,1997. – </a:t>
            </a:r>
            <a:r>
              <a:rPr lang="en-US" sz="2400" dirty="0"/>
              <a:t>URL</a:t>
            </a:r>
            <a:r>
              <a:rPr lang="ru-RU" sz="2400" dirty="0"/>
              <a:t>: </a:t>
            </a:r>
            <a:r>
              <a:rPr lang="en-US" sz="2400" dirty="0">
                <a:hlinkClick r:id="rId2"/>
              </a:rPr>
              <a:t>http://ngmu.ru/department/2643</a:t>
            </a:r>
            <a:r>
              <a:rPr lang="ru-RU" sz="2400" dirty="0"/>
              <a:t> ( дата обращения : 23.09.2021). – Текст : электронный.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/>
              <a:t>Ефремов, А. В. Ученые Новосибирского медицинского института в ХХ веке / А. В. Ефремов, В. Д. Новиков, А. Н. Евстропов ; </a:t>
            </a:r>
            <a:r>
              <a:rPr lang="ru-RU" sz="2400" dirty="0" err="1"/>
              <a:t>Новосиб</a:t>
            </a:r>
            <a:r>
              <a:rPr lang="ru-RU" sz="2400" dirty="0"/>
              <a:t>. </a:t>
            </a:r>
            <a:r>
              <a:rPr lang="ru-RU" sz="2400" dirty="0" err="1"/>
              <a:t>гос</a:t>
            </a:r>
            <a:r>
              <a:rPr lang="ru-RU" sz="2400" dirty="0"/>
              <a:t>. мед. академия. –  Новосибирск : Издательство НГМА, 2001. –  265 с.</a:t>
            </a:r>
            <a:r>
              <a:rPr lang="en-US" sz="2400" dirty="0"/>
              <a:t> </a:t>
            </a:r>
            <a:r>
              <a:rPr lang="ru-RU" sz="2400" dirty="0"/>
              <a:t>– ISBN 5-85979-082-1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38912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9600" b="1" dirty="0">
                <a:solidFill>
                  <a:schemeClr val="accent2">
                    <a:lumMod val="75000"/>
                  </a:schemeClr>
                </a:solidFill>
              </a:rPr>
              <a:t>Спасибо </a:t>
            </a:r>
          </a:p>
          <a:p>
            <a:pPr algn="ctr">
              <a:buNone/>
            </a:pPr>
            <a:r>
              <a:rPr lang="ru-RU" sz="9600" b="1" dirty="0">
                <a:solidFill>
                  <a:schemeClr val="accent2">
                    <a:lumMod val="75000"/>
                  </a:schemeClr>
                </a:solidFill>
              </a:rPr>
              <a:t>за </a:t>
            </a:r>
          </a:p>
          <a:p>
            <a:pPr algn="ctr">
              <a:buNone/>
            </a:pPr>
            <a:r>
              <a:rPr lang="ru-RU" sz="9600" b="1" dirty="0">
                <a:solidFill>
                  <a:schemeClr val="accent2">
                    <a:lumMod val="75000"/>
                  </a:schemeClr>
                </a:solidFill>
              </a:rPr>
              <a:t>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1476</TotalTime>
  <Words>1551</Words>
  <Application>Microsoft Office PowerPoint</Application>
  <PresentationFormat>Экран (4:3)</PresentationFormat>
  <Paragraphs>67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Поток</vt:lpstr>
      <vt:lpstr>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Издания из фонда библиотеки НГМУ </vt:lpstr>
      <vt:lpstr>Издания из фонда библиотеки НГМУ </vt:lpstr>
      <vt:lpstr>Издания из фонда библиотеки НГМУ 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Презентация PowerPoint</vt:lpstr>
      <vt:lpstr>Список источников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Сидоровой  Лидии  Дмитриевне 95 лет (1926 – 2018)</dc:title>
  <dc:creator>user</dc:creator>
  <cp:lastModifiedBy>user</cp:lastModifiedBy>
  <cp:revision>137</cp:revision>
  <dcterms:created xsi:type="dcterms:W3CDTF">2021-09-16T09:02:32Z</dcterms:created>
  <dcterms:modified xsi:type="dcterms:W3CDTF">2023-11-27T04:21:38Z</dcterms:modified>
</cp:coreProperties>
</file>