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257" r:id="rId4"/>
    <p:sldId id="258" r:id="rId5"/>
    <p:sldId id="278" r:id="rId6"/>
    <p:sldId id="270" r:id="rId7"/>
    <p:sldId id="279" r:id="rId8"/>
    <p:sldId id="281" r:id="rId9"/>
    <p:sldId id="280" r:id="rId10"/>
    <p:sldId id="271" r:id="rId11"/>
    <p:sldId id="272" r:id="rId12"/>
    <p:sldId id="273" r:id="rId13"/>
    <p:sldId id="275" r:id="rId14"/>
    <p:sldId id="274" r:id="rId15"/>
    <p:sldId id="276" r:id="rId16"/>
    <p:sldId id="277" r:id="rId17"/>
    <p:sldId id="261" r:id="rId18"/>
    <p:sldId id="265" r:id="rId19"/>
    <p:sldId id="268" r:id="rId20"/>
    <p:sldId id="269" r:id="rId21"/>
    <p:sldId id="266" r:id="rId22"/>
    <p:sldId id="282" r:id="rId23"/>
    <p:sldId id="263" r:id="rId24"/>
    <p:sldId id="264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0F0F"/>
    <a:srgbClr val="660033"/>
    <a:srgbClr val="080808"/>
    <a:srgbClr val="F4A676"/>
    <a:srgbClr val="FDB5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06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29">
            <a:extLst>
              <a:ext uri="{FF2B5EF4-FFF2-40B4-BE49-F238E27FC236}">
                <a16:creationId xmlns:a16="http://schemas.microsoft.com/office/drawing/2014/main" id="{74CE347F-AD48-46D8-99DC-9CF130392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FEA0F-1E30-48A9-BD95-E85EECA54C99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18">
            <a:extLst>
              <a:ext uri="{FF2B5EF4-FFF2-40B4-BE49-F238E27FC236}">
                <a16:creationId xmlns:a16="http://schemas.microsoft.com/office/drawing/2014/main" id="{103476BD-B9D5-4B50-BE8A-0A8F7E9503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>
            <a:extLst>
              <a:ext uri="{FF2B5EF4-FFF2-40B4-BE49-F238E27FC236}">
                <a16:creationId xmlns:a16="http://schemas.microsoft.com/office/drawing/2014/main" id="{8F42DC0A-32D1-4848-AFF1-CB3FEB316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C8C8C8"/>
                </a:solidFill>
              </a:defRPr>
            </a:lvl1pPr>
          </a:lstStyle>
          <a:p>
            <a:fld id="{FAB52F10-3CBD-4BCA-ABA1-D46821C6170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174209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6DFADECC-990D-417D-B62D-20A4F8D2F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84910-F84D-46EA-96F1-53FF0D27CEDD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AF1CDA46-EF3B-432A-9D29-5512F1AD7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900A8987-2222-4321-B613-BE1CA2659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233FB9-24C4-4E38-A77C-9A139FECAB5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65908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632BC83-1848-4E42-8F7C-60410DD0E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C4057-0353-4D9B-A2C1-A450BA837B3F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9030734-0396-4802-B02A-885B04F50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919F518-C5FD-4F0B-BD3D-C2608864C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C8C8C8"/>
                </a:solidFill>
              </a:defRPr>
            </a:lvl1pPr>
          </a:lstStyle>
          <a:p>
            <a:fld id="{83832BD8-2AB8-474F-924C-A0C20EE989C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437328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>
            <a:extLst>
              <a:ext uri="{FF2B5EF4-FFF2-40B4-BE49-F238E27FC236}">
                <a16:creationId xmlns:a16="http://schemas.microsoft.com/office/drawing/2014/main" id="{3EA069E4-BAB4-4E1B-A90A-8EBCA778F1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BF3C5-DC85-4474-9AE2-9DAD2CA181E2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21">
            <a:extLst>
              <a:ext uri="{FF2B5EF4-FFF2-40B4-BE49-F238E27FC236}">
                <a16:creationId xmlns:a16="http://schemas.microsoft.com/office/drawing/2014/main" id="{B4EC0F92-21A1-45CB-9FE5-539C4D2BCC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>
            <a:extLst>
              <a:ext uri="{FF2B5EF4-FFF2-40B4-BE49-F238E27FC236}">
                <a16:creationId xmlns:a16="http://schemas.microsoft.com/office/drawing/2014/main" id="{CBB53510-6D70-4895-89BE-6E3A945DF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78DE09-7BDF-4CF7-8782-A49B9BCFCFF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51468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>
            <a:extLst>
              <a:ext uri="{FF2B5EF4-FFF2-40B4-BE49-F238E27FC236}">
                <a16:creationId xmlns:a16="http://schemas.microsoft.com/office/drawing/2014/main" id="{1A67DE3D-F010-4D4C-8748-CFD9DE635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D3F69-853F-41BA-ACEF-D71A4B035C9C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8" name="Нижний колонтитул 21">
            <a:extLst>
              <a:ext uri="{FF2B5EF4-FFF2-40B4-BE49-F238E27FC236}">
                <a16:creationId xmlns:a16="http://schemas.microsoft.com/office/drawing/2014/main" id="{0DB911F2-ECA0-4261-B50C-369C94E5EB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>
            <a:extLst>
              <a:ext uri="{FF2B5EF4-FFF2-40B4-BE49-F238E27FC236}">
                <a16:creationId xmlns:a16="http://schemas.microsoft.com/office/drawing/2014/main" id="{AEAA9AD0-E97F-46D3-A95C-A48658517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B80A53-B60F-4D19-BA60-6C7A0C0F0B1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07075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9">
            <a:extLst>
              <a:ext uri="{FF2B5EF4-FFF2-40B4-BE49-F238E27FC236}">
                <a16:creationId xmlns:a16="http://schemas.microsoft.com/office/drawing/2014/main" id="{EEF1D54F-8681-4F4D-9D6D-3C4B84B34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48CAB-94C3-46CD-84C8-DE209136F602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4" name="Нижний колонтитул 21">
            <a:extLst>
              <a:ext uri="{FF2B5EF4-FFF2-40B4-BE49-F238E27FC236}">
                <a16:creationId xmlns:a16="http://schemas.microsoft.com/office/drawing/2014/main" id="{9B68B374-66DC-4B37-8A02-1D80FCB1E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>
            <a:extLst>
              <a:ext uri="{FF2B5EF4-FFF2-40B4-BE49-F238E27FC236}">
                <a16:creationId xmlns:a16="http://schemas.microsoft.com/office/drawing/2014/main" id="{EAA01AF4-7793-48A5-9AF9-46E07A4381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DF9F7B-0D96-4554-8463-4DE34657183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87089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>
            <a:extLst>
              <a:ext uri="{FF2B5EF4-FFF2-40B4-BE49-F238E27FC236}">
                <a16:creationId xmlns:a16="http://schemas.microsoft.com/office/drawing/2014/main" id="{152BDC19-285D-4B19-96EA-E97810F0B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9B1460-3224-4413-8AD8-57FB8E4782A7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3" name="Нижний колонтитул 21">
            <a:extLst>
              <a:ext uri="{FF2B5EF4-FFF2-40B4-BE49-F238E27FC236}">
                <a16:creationId xmlns:a16="http://schemas.microsoft.com/office/drawing/2014/main" id="{85A9C199-1EAE-49E5-8208-E8D0FE4F4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>
            <a:extLst>
              <a:ext uri="{FF2B5EF4-FFF2-40B4-BE49-F238E27FC236}">
                <a16:creationId xmlns:a16="http://schemas.microsoft.com/office/drawing/2014/main" id="{2337299D-D0CE-473B-A88C-C5C7A970F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8715F9-3FF3-45D0-B338-D18351538C3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415067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9">
            <a:extLst>
              <a:ext uri="{FF2B5EF4-FFF2-40B4-BE49-F238E27FC236}">
                <a16:creationId xmlns:a16="http://schemas.microsoft.com/office/drawing/2014/main" id="{6EC55162-0EBB-41EF-A1E9-81FEDFEFA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AE8E4-0057-4044-B388-855D88FBE78F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6" name="Нижний колонтитул 21">
            <a:extLst>
              <a:ext uri="{FF2B5EF4-FFF2-40B4-BE49-F238E27FC236}">
                <a16:creationId xmlns:a16="http://schemas.microsoft.com/office/drawing/2014/main" id="{5A88083F-E434-4650-A7DA-9C68EF2E6F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>
            <a:extLst>
              <a:ext uri="{FF2B5EF4-FFF2-40B4-BE49-F238E27FC236}">
                <a16:creationId xmlns:a16="http://schemas.microsoft.com/office/drawing/2014/main" id="{D5BDEBDA-DA12-4AB9-830D-955346F48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684D0-65DC-4801-B0A4-CC229394CB6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72901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13">
            <a:extLst>
              <a:ext uri="{FF2B5EF4-FFF2-40B4-BE49-F238E27FC236}">
                <a16:creationId xmlns:a16="http://schemas.microsoft.com/office/drawing/2014/main" id="{39B313A1-9B96-49F0-8843-859A31254E66}"/>
              </a:ext>
            </a:extLst>
          </p:cNvPr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>
            <a:extLst>
              <a:ext uri="{FF2B5EF4-FFF2-40B4-BE49-F238E27FC236}">
                <a16:creationId xmlns:a16="http://schemas.microsoft.com/office/drawing/2014/main" id="{1EE3C91F-39F9-4DD8-A836-B37F39AD9641}"/>
              </a:ext>
            </a:extLst>
          </p:cNvPr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15">
            <a:extLst>
              <a:ext uri="{FF2B5EF4-FFF2-40B4-BE49-F238E27FC236}">
                <a16:creationId xmlns:a16="http://schemas.microsoft.com/office/drawing/2014/main" id="{FB6A1329-9104-47FE-B383-752CF7119279}"/>
              </a:ext>
            </a:extLst>
          </p:cNvPr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16">
            <a:extLst>
              <a:ext uri="{FF2B5EF4-FFF2-40B4-BE49-F238E27FC236}">
                <a16:creationId xmlns:a16="http://schemas.microsoft.com/office/drawing/2014/main" id="{6881F9B5-00E9-4C0D-B74D-9740DA63A411}"/>
              </a:ext>
            </a:extLst>
          </p:cNvPr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9" name="Дата 4">
            <a:extLst>
              <a:ext uri="{FF2B5EF4-FFF2-40B4-BE49-F238E27FC236}">
                <a16:creationId xmlns:a16="http://schemas.microsoft.com/office/drawing/2014/main" id="{B183B92B-593B-4A42-A48C-E1A2FD177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9CFBBF-7A66-46E4-8BFA-FB4EEE81F7D1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10" name="Нижний колонтитул 5">
            <a:extLst>
              <a:ext uri="{FF2B5EF4-FFF2-40B4-BE49-F238E27FC236}">
                <a16:creationId xmlns:a16="http://schemas.microsoft.com/office/drawing/2014/main" id="{3E9BCD68-CD40-40B5-A06C-062FD41D5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>
            <a:extLst>
              <a:ext uri="{FF2B5EF4-FFF2-40B4-BE49-F238E27FC236}">
                <a16:creationId xmlns:a16="http://schemas.microsoft.com/office/drawing/2014/main" id="{111AC79C-2DE1-46CD-973C-CDCF32BB3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fld id="{6B97890E-CF8E-4CD9-A7F5-17A51819DDF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02481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8FBACC0E-BE0C-40C9-9D37-082C901C2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25F7D-B395-44C5-95BD-02EB746F34C5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F965B16F-17CA-4A96-B2C6-B3BB66DFB5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B1D4F895-0FBE-438E-A761-AA5766A731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CC6462-E7C9-4346-84BB-22D1EA95C4B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43701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>
            <a:extLst>
              <a:ext uri="{FF2B5EF4-FFF2-40B4-BE49-F238E27FC236}">
                <a16:creationId xmlns:a16="http://schemas.microsoft.com/office/drawing/2014/main" id="{97F54834-4A45-4A73-BDCA-A06396CD1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7FAF5A-4848-4ED5-A443-7B54BF3D0B88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5" name="Нижний колонтитул 21">
            <a:extLst>
              <a:ext uri="{FF2B5EF4-FFF2-40B4-BE49-F238E27FC236}">
                <a16:creationId xmlns:a16="http://schemas.microsoft.com/office/drawing/2014/main" id="{108E673F-495D-4B69-BB59-02F810DB5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>
            <a:extLst>
              <a:ext uri="{FF2B5EF4-FFF2-40B4-BE49-F238E27FC236}">
                <a16:creationId xmlns:a16="http://schemas.microsoft.com/office/drawing/2014/main" id="{EC72EC11-A866-423D-9B39-7E9A4B34B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7C766C-4B79-4BA6-8DB2-A32029EF366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93773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>
            <a:extLst>
              <a:ext uri="{FF2B5EF4-FFF2-40B4-BE49-F238E27FC236}">
                <a16:creationId xmlns:a16="http://schemas.microsoft.com/office/drawing/2014/main" id="{ACA2180F-AF0A-461E-9200-7118DAFAA0D2}"/>
              </a:ext>
            </a:extLst>
          </p:cNvPr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>
            <a:extLst>
              <a:ext uri="{FF2B5EF4-FFF2-40B4-BE49-F238E27FC236}">
                <a16:creationId xmlns:a16="http://schemas.microsoft.com/office/drawing/2014/main" id="{AA475A7A-0563-491E-826E-740679ED6D8E}"/>
              </a:ext>
            </a:extLst>
          </p:cNvPr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Заголовок 8">
            <a:extLst>
              <a:ext uri="{FF2B5EF4-FFF2-40B4-BE49-F238E27FC236}">
                <a16:creationId xmlns:a16="http://schemas.microsoft.com/office/drawing/2014/main" id="{412D9473-9D27-42AC-8155-EA4D3D5E2AF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029" name="Текст 29">
            <a:extLst>
              <a:ext uri="{FF2B5EF4-FFF2-40B4-BE49-F238E27FC236}">
                <a16:creationId xmlns:a16="http://schemas.microsoft.com/office/drawing/2014/main" id="{40BB5E6D-552E-4EB0-958D-E7722CEE299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10" name="Дата 9">
            <a:extLst>
              <a:ext uri="{FF2B5EF4-FFF2-40B4-BE49-F238E27FC236}">
                <a16:creationId xmlns:a16="http://schemas.microsoft.com/office/drawing/2014/main" id="{2DABEEF4-D73F-49C0-B505-EE88AE8BAA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A9F5025-E29E-4983-AA15-1AE4EE56A909}" type="datetimeFigureOut">
              <a:rPr lang="ru-RU"/>
              <a:pPr>
                <a:defRPr/>
              </a:pPr>
              <a:t>26.11.2023</a:t>
            </a:fld>
            <a:endParaRPr lang="ru-RU"/>
          </a:p>
        </p:txBody>
      </p:sp>
      <p:sp>
        <p:nvSpPr>
          <p:cNvPr id="22" name="Нижний колонтитул 21">
            <a:extLst>
              <a:ext uri="{FF2B5EF4-FFF2-40B4-BE49-F238E27FC236}">
                <a16:creationId xmlns:a16="http://schemas.microsoft.com/office/drawing/2014/main" id="{91704253-D6C3-4DE7-B17F-3624CF88B1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>
            <a:extLst>
              <a:ext uri="{FF2B5EF4-FFF2-40B4-BE49-F238E27FC236}">
                <a16:creationId xmlns:a16="http://schemas.microsoft.com/office/drawing/2014/main" id="{700BB355-2DB5-49B0-BDE5-99F18CBF7B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DCDCDC"/>
                </a:solidFill>
                <a:latin typeface="Constantia" panose="02030602050306030303" pitchFamily="18" charset="0"/>
              </a:defRPr>
            </a:lvl1pPr>
          </a:lstStyle>
          <a:p>
            <a:fld id="{C78E7AD6-439D-4A57-B975-92D3611A47CA}" type="slidenum">
              <a:rPr lang="ru-RU" altLang="ru-RU"/>
              <a:pPr/>
              <a:t>‹#›</a:t>
            </a:fld>
            <a:endParaRPr lang="ru-RU" altLang="ru-RU"/>
          </a:p>
        </p:txBody>
      </p:sp>
      <p:grpSp>
        <p:nvGrpSpPr>
          <p:cNvPr id="1033" name="Группа 1">
            <a:extLst>
              <a:ext uri="{FF2B5EF4-FFF2-40B4-BE49-F238E27FC236}">
                <a16:creationId xmlns:a16="http://schemas.microsoft.com/office/drawing/2014/main" id="{1D08E58E-0641-4898-829D-9A87F78E02E9}"/>
              </a:ext>
            </a:extLst>
          </p:cNvPr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>
              <a:extLst>
                <a:ext uri="{FF2B5EF4-FFF2-40B4-BE49-F238E27FC236}">
                  <a16:creationId xmlns:a16="http://schemas.microsoft.com/office/drawing/2014/main" id="{AD889E90-E1FE-4389-9B6A-4A15C64907E4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>
              <a:extLst>
                <a:ext uri="{FF2B5EF4-FFF2-40B4-BE49-F238E27FC236}">
                  <a16:creationId xmlns:a16="http://schemas.microsoft.com/office/drawing/2014/main" id="{FB35B956-BCFB-4B08-A4CC-24698DFE8FA4}"/>
                </a:ext>
              </a:extLst>
            </p:cNvPr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71" r:id="rId2"/>
    <p:sldLayoutId id="2147483780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81" r:id="rId9"/>
    <p:sldLayoutId id="2147483777" r:id="rId10"/>
    <p:sldLayoutId id="214748377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9C007F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9C007F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68007F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ngmu.ru/department/2643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5F7445-DACC-4B8F-814D-4A9783BD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19872" y="5013176"/>
            <a:ext cx="5470376" cy="1470025"/>
          </a:xfrm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br>
              <a:rPr lang="ru-RU" sz="5300" i="1" dirty="0">
                <a:solidFill>
                  <a:srgbClr val="660033"/>
                </a:solidFill>
                <a:latin typeface="Arial Black" pitchFamily="34" charset="0"/>
                <a:cs typeface="Aharoni" pitchFamily="2" charset="-79"/>
              </a:rPr>
            </a:br>
            <a:br>
              <a:rPr lang="ru-RU" sz="5300" i="1" dirty="0">
                <a:solidFill>
                  <a:srgbClr val="660033"/>
                </a:solidFill>
                <a:latin typeface="Arial Black" pitchFamily="34" charset="0"/>
                <a:cs typeface="Aharoni" pitchFamily="2" charset="-79"/>
              </a:rPr>
            </a:br>
            <a:br>
              <a:rPr lang="ru-RU" sz="5300" i="1" dirty="0">
                <a:solidFill>
                  <a:srgbClr val="660033"/>
                </a:solidFill>
                <a:latin typeface="Arial Black" pitchFamily="34" charset="0"/>
                <a:cs typeface="Aharoni" pitchFamily="2" charset="-79"/>
              </a:rPr>
            </a:br>
            <a:br>
              <a:rPr lang="ru-RU" sz="5300" i="1" dirty="0">
                <a:solidFill>
                  <a:srgbClr val="660033"/>
                </a:solidFill>
                <a:latin typeface="Arial Black" pitchFamily="34" charset="0"/>
                <a:cs typeface="Aharoni" pitchFamily="2" charset="-79"/>
              </a:rPr>
            </a:br>
            <a:br>
              <a:rPr lang="ru-RU" sz="5300" i="1" dirty="0">
                <a:solidFill>
                  <a:srgbClr val="660033"/>
                </a:solidFill>
                <a:latin typeface="Arial Black" pitchFamily="34" charset="0"/>
                <a:cs typeface="Aharoni" pitchFamily="2" charset="-79"/>
              </a:rPr>
            </a:br>
            <a:r>
              <a:rPr lang="ru-RU" sz="5300" i="1" dirty="0">
                <a:solidFill>
                  <a:srgbClr val="660033"/>
                </a:solidFill>
                <a:latin typeface="Arial Black" pitchFamily="34" charset="0"/>
                <a:cs typeface="Aharoni" pitchFamily="2" charset="-79"/>
              </a:rPr>
              <a:t>Профессору </a:t>
            </a:r>
            <a:r>
              <a:rPr lang="ru-RU" sz="5300" i="1" dirty="0" err="1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  <a:cs typeface="Aharoni" pitchFamily="2" charset="-79"/>
              </a:rPr>
              <a:t>Склянову</a:t>
            </a:r>
            <a:r>
              <a:rPr lang="ru-RU" sz="5300" i="1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  <a:cs typeface="Aharoni" pitchFamily="2" charset="-79"/>
              </a:rPr>
              <a:t> Ю. И. </a:t>
            </a:r>
            <a:br>
              <a:rPr lang="ru-RU" sz="5300" i="1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  <a:cs typeface="Aharoni" pitchFamily="2" charset="-79"/>
              </a:rPr>
            </a:br>
            <a:r>
              <a:rPr lang="ru-RU" sz="5300" i="1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  <a:cs typeface="Aharoni" pitchFamily="2" charset="-79"/>
              </a:rPr>
              <a:t>75 лет </a:t>
            </a:r>
            <a:br>
              <a:rPr lang="ru-RU" sz="5300" i="1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  <a:cs typeface="Aharoni" pitchFamily="2" charset="-79"/>
              </a:rPr>
            </a:br>
            <a:r>
              <a:rPr lang="ru-RU" sz="5300" i="1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  <a:cs typeface="Aharoni" pitchFamily="2" charset="-79"/>
              </a:rPr>
              <a:t>со дня рождения</a:t>
            </a:r>
            <a:br>
              <a:rPr lang="ru-RU" sz="5300" i="1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  <a:cs typeface="Aharoni" pitchFamily="2" charset="-79"/>
              </a:rPr>
            </a:br>
            <a:r>
              <a:rPr lang="ru-RU" sz="5300" i="1" dirty="0">
                <a:solidFill>
                  <a:schemeClr val="accent2">
                    <a:lumMod val="75000"/>
                  </a:schemeClr>
                </a:solidFill>
                <a:latin typeface="Arial Black" pitchFamily="34" charset="0"/>
                <a:cs typeface="Aharoni" pitchFamily="2" charset="-79"/>
              </a:rPr>
              <a:t>(1946-2019)</a:t>
            </a:r>
            <a:br>
              <a:rPr lang="ru-RU" dirty="0"/>
            </a:br>
            <a:endParaRPr lang="ru-RU" dirty="0"/>
          </a:p>
        </p:txBody>
      </p:sp>
      <p:pic>
        <p:nvPicPr>
          <p:cNvPr id="5123" name="Picture 2" descr="Фотография">
            <a:extLst>
              <a:ext uri="{FF2B5EF4-FFF2-40B4-BE49-F238E27FC236}">
                <a16:creationId xmlns:a16="http://schemas.microsoft.com/office/drawing/2014/main" id="{83D54354-3C1C-4B5B-8BE1-A5B5DE67B1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557338"/>
            <a:ext cx="2916237" cy="3887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TextBox 4">
            <a:extLst>
              <a:ext uri="{FF2B5EF4-FFF2-40B4-BE49-F238E27FC236}">
                <a16:creationId xmlns:a16="http://schemas.microsoft.com/office/drawing/2014/main" id="{E6B30181-B6EE-4E38-83C2-B1B53333FF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51275" y="6308725"/>
            <a:ext cx="2133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>
                <a:latin typeface="Constantia" panose="02030602050306030303" pitchFamily="18" charset="0"/>
              </a:rPr>
              <a:t>Новосибирск, 2021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Содержимое 2">
            <a:extLst>
              <a:ext uri="{FF2B5EF4-FFF2-40B4-BE49-F238E27FC236}">
                <a16:creationId xmlns:a16="http://schemas.microsoft.com/office/drawing/2014/main" id="{95FCAACF-8301-47AF-8EB7-A829CE38E7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/>
              <a:t>   </a:t>
            </a:r>
            <a:r>
              <a:rPr lang="ru-RU" altLang="ru-RU" sz="4000" b="1"/>
              <a:t>Склянов Юрий Иванович -  доктор медицинских наук, профессор</a:t>
            </a:r>
            <a:endParaRPr lang="ru-RU" altLang="ru-RU" b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Содержимое 2">
            <a:extLst>
              <a:ext uri="{FF2B5EF4-FFF2-40B4-BE49-F238E27FC236}">
                <a16:creationId xmlns:a16="http://schemas.microsoft.com/office/drawing/2014/main" id="{4E66A850-CC57-489A-87B9-B93FCCE2E1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2420938"/>
            <a:ext cx="8662988" cy="3903662"/>
          </a:xfrm>
        </p:spPr>
        <p:txBody>
          <a:bodyPr/>
          <a:lstStyle/>
          <a:p>
            <a:pPr algn="just" eaLnBrk="1" hangingPunct="1"/>
            <a:r>
              <a:rPr lang="ru-RU" altLang="ru-RU"/>
              <a:t>Родился Юрий Иванович 25 октября 1946 года в селе Алтарик Иркутской области. </a:t>
            </a:r>
          </a:p>
          <a:p>
            <a:pPr algn="just" eaLnBrk="1" hangingPunct="1"/>
            <a:r>
              <a:rPr lang="ru-RU" altLang="ru-RU"/>
              <a:t>После окончания школы, в 1964 году, Склянов Ю. И. по рекомендации старшего брата, поступил в Новосибирский государственный медицинский институт. </a:t>
            </a:r>
          </a:p>
          <a:p>
            <a:pPr algn="just" eaLnBrk="1" hangingPunct="1"/>
            <a:endParaRPr lang="ru-RU" altLang="ru-RU"/>
          </a:p>
          <a:p>
            <a:pPr algn="just" eaLnBrk="1" hangingPunct="1"/>
            <a:endParaRPr lang="ru-RU" alt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Содержимое 2">
            <a:extLst>
              <a:ext uri="{FF2B5EF4-FFF2-40B4-BE49-F238E27FC236}">
                <a16:creationId xmlns:a16="http://schemas.microsoft.com/office/drawing/2014/main" id="{AB980653-131E-4B64-929F-D8F67168DF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ru-RU" altLang="ru-RU"/>
              <a:t>Благодаря профессору Михаилу Яковлевичу Субботину, который читал лекции студентам,  Юрий Иванович влюбился в гистологию – дело всей своей профессиональной деятельности.</a:t>
            </a:r>
          </a:p>
          <a:p>
            <a:pPr algn="just" eaLnBrk="1" hangingPunct="1"/>
            <a:r>
              <a:rPr lang="ru-RU" altLang="ru-RU"/>
              <a:t>На шестом курсе Юрия Склянова, как одного из перспективных студентов, определили в группу по подготовке молодых кадров для вуза. Так началась преподавательская деятельность Юрия Ивановича.   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Содержимое 2">
            <a:extLst>
              <a:ext uri="{FF2B5EF4-FFF2-40B4-BE49-F238E27FC236}">
                <a16:creationId xmlns:a16="http://schemas.microsoft.com/office/drawing/2014/main" id="{2FAE4816-4E1A-4EA1-AE59-FF405619F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196975"/>
            <a:ext cx="5834063" cy="4389438"/>
          </a:xfrm>
        </p:spPr>
        <p:txBody>
          <a:bodyPr/>
          <a:lstStyle/>
          <a:p>
            <a:pPr algn="just"/>
            <a:r>
              <a:rPr lang="ru-RU" altLang="ru-RU"/>
              <a:t>После окончания института  Юрий Иванович поступил в аспирантуру на кафедру гистологии и эмбриологии НГМИ.</a:t>
            </a:r>
          </a:p>
          <a:p>
            <a:pPr algn="just"/>
            <a:r>
              <a:rPr lang="ru-RU" altLang="ru-RU"/>
              <a:t>В 1974 году защитил кандидатскую диссертацию на тему « Материалы по морфологии эпителиальных структур планцеты белой крысы в условиях физиологической беременности» в учёном совете НГМИ.</a:t>
            </a:r>
          </a:p>
          <a:p>
            <a:pPr algn="just"/>
            <a:r>
              <a:rPr lang="ru-RU" altLang="ru-RU"/>
              <a:t>В 1977 году присвоено учёное звание доцента.</a:t>
            </a:r>
          </a:p>
        </p:txBody>
      </p:sp>
      <p:pic>
        <p:nvPicPr>
          <p:cNvPr id="9219" name="Picture 3" descr="C:\Users\user\Desktop\18.jpg">
            <a:extLst>
              <a:ext uri="{FF2B5EF4-FFF2-40B4-BE49-F238E27FC236}">
                <a16:creationId xmlns:a16="http://schemas.microsoft.com/office/drawing/2014/main" id="{5827B136-9021-4C44-884F-9EDABF2FFA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2349500"/>
            <a:ext cx="2276475" cy="300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Содержимое 2">
            <a:extLst>
              <a:ext uri="{FF2B5EF4-FFF2-40B4-BE49-F238E27FC236}">
                <a16:creationId xmlns:a16="http://schemas.microsoft.com/office/drawing/2014/main" id="{5FBA62F9-9023-4E84-B6C5-FD6AFB0F1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32138" y="1773238"/>
            <a:ext cx="5699125" cy="4389437"/>
          </a:xfrm>
        </p:spPr>
        <p:txBody>
          <a:bodyPr/>
          <a:lstStyle/>
          <a:p>
            <a:pPr algn="just"/>
            <a:r>
              <a:rPr lang="ru-RU" altLang="ru-RU"/>
              <a:t>В 1987 году защитил докторскую диссертацию на тему «Взаимообусловленность структурных перестроек внезародышевых органов при гемохориальной плацентарии» в диссертационном совете НГМИ.</a:t>
            </a:r>
          </a:p>
          <a:p>
            <a:pPr algn="just"/>
            <a:r>
              <a:rPr lang="ru-RU" altLang="ru-RU"/>
              <a:t>В 1989 году присвоено ученое звание  - профессор.</a:t>
            </a:r>
          </a:p>
        </p:txBody>
      </p:sp>
      <p:pic>
        <p:nvPicPr>
          <p:cNvPr id="10243" name="Picture 2" descr="C:\Users\user\Desktop\15.jpg">
            <a:extLst>
              <a:ext uri="{FF2B5EF4-FFF2-40B4-BE49-F238E27FC236}">
                <a16:creationId xmlns:a16="http://schemas.microsoft.com/office/drawing/2014/main" id="{6C6CC3CD-325A-4263-825F-C25EB0933A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01" t="5766" r="17004" b="12291"/>
          <a:stretch>
            <a:fillRect/>
          </a:stretch>
        </p:blipFill>
        <p:spPr bwMode="auto">
          <a:xfrm>
            <a:off x="468313" y="2133600"/>
            <a:ext cx="2536825" cy="338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Содержимое 2">
            <a:extLst>
              <a:ext uri="{FF2B5EF4-FFF2-40B4-BE49-F238E27FC236}">
                <a16:creationId xmlns:a16="http://schemas.microsoft.com/office/drawing/2014/main" id="{922F2166-7E9D-4F52-BE43-CA3E8F2D3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389438"/>
          </a:xfrm>
        </p:spPr>
        <p:txBody>
          <a:bodyPr/>
          <a:lstStyle/>
          <a:p>
            <a:pPr algn="just" eaLnBrk="1" hangingPunct="1"/>
            <a:r>
              <a:rPr lang="ru-RU" altLang="ru-RU"/>
              <a:t>Под руководством Склянова Ю. И. были защищены три докторские и восемь кандидатских диссертаций. </a:t>
            </a:r>
          </a:p>
          <a:p>
            <a:pPr algn="just" eaLnBrk="1" hangingPunct="1"/>
            <a:r>
              <a:rPr lang="ru-RU" altLang="ru-RU"/>
              <a:t>В 2000 году был избран членом-корреспондентом Сибирского отделения Академии наук высшей школы.</a:t>
            </a:r>
          </a:p>
          <a:p>
            <a:pPr algn="just" eaLnBrk="1" hangingPunct="1"/>
            <a:r>
              <a:rPr lang="ru-RU" altLang="ru-RU"/>
              <a:t>Возглавлял кафедру гистологии, эмбриологии и цитологии, проработав на этом посту десять лет. </a:t>
            </a:r>
          </a:p>
          <a:p>
            <a:pPr algn="just" eaLnBrk="1" hangingPunct="1"/>
            <a:r>
              <a:rPr lang="ru-RU" altLang="ru-RU"/>
              <a:t>Занимал должность декана педиатрического факультета, затем проректора по научной работе.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2">
            <a:extLst>
              <a:ext uri="{FF2B5EF4-FFF2-40B4-BE49-F238E27FC236}">
                <a16:creationId xmlns:a16="http://schemas.microsoft.com/office/drawing/2014/main" id="{C0A025A1-01AD-40AE-8CE7-90936B2E6F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484313"/>
            <a:ext cx="8229600" cy="4389437"/>
          </a:xfrm>
        </p:spPr>
        <p:txBody>
          <a:bodyPr/>
          <a:lstStyle/>
          <a:p>
            <a:pPr algn="ctr"/>
            <a:r>
              <a:rPr lang="ru-RU" altLang="ru-RU"/>
              <a:t>Юрий Иванович Склянов проработал в родном вузе ровно полвека. Для своих студентов он остался в памяти одним из уважаемых и любимых преподавателей.</a:t>
            </a:r>
          </a:p>
          <a:p>
            <a:endParaRPr lang="ru-RU" altLang="ru-RU"/>
          </a:p>
        </p:txBody>
      </p:sp>
      <p:pic>
        <p:nvPicPr>
          <p:cNvPr id="12291" name="Picture 4" descr="C:\Users\user\Desktop\4.jpg">
            <a:extLst>
              <a:ext uri="{FF2B5EF4-FFF2-40B4-BE49-F238E27FC236}">
                <a16:creationId xmlns:a16="http://schemas.microsoft.com/office/drawing/2014/main" id="{4975E96F-1B27-462B-8FDD-D354D33DCB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8" t="12724" r="2794" b="42030"/>
          <a:stretch>
            <a:fillRect/>
          </a:stretch>
        </p:blipFill>
        <p:spPr bwMode="auto">
          <a:xfrm>
            <a:off x="2051050" y="3381375"/>
            <a:ext cx="4752975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Содержимое 2">
            <a:extLst>
              <a:ext uri="{FF2B5EF4-FFF2-40B4-BE49-F238E27FC236}">
                <a16:creationId xmlns:a16="http://schemas.microsoft.com/office/drawing/2014/main" id="{F8815B9E-556D-458E-9BFA-815C4353C9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412875"/>
            <a:ext cx="8229600" cy="4389438"/>
          </a:xfrm>
        </p:spPr>
        <p:txBody>
          <a:bodyPr/>
          <a:lstStyle/>
          <a:p>
            <a:pPr algn="ctr"/>
            <a:r>
              <a:rPr lang="ru-RU" altLang="ru-RU"/>
              <a:t>Профессор Ю. И. Склянов является автором более 130 научных и учебно-методических работ.</a:t>
            </a:r>
          </a:p>
          <a:p>
            <a:pPr algn="ctr"/>
            <a:r>
              <a:rPr lang="ru-RU" altLang="ru-RU"/>
              <a:t>Представляем вашему вниманию издания из фонда библиотеки НГМУ.</a:t>
            </a:r>
          </a:p>
          <a:p>
            <a:endParaRPr lang="ru-RU" altLang="ru-RU"/>
          </a:p>
        </p:txBody>
      </p:sp>
      <p:pic>
        <p:nvPicPr>
          <p:cNvPr id="13315" name="Picture 12" descr="C:\Users\user\Desktop\1_1607953207.jpg">
            <a:extLst>
              <a:ext uri="{FF2B5EF4-FFF2-40B4-BE49-F238E27FC236}">
                <a16:creationId xmlns:a16="http://schemas.microsoft.com/office/drawing/2014/main" id="{CF9DDA03-6583-41AC-95CC-C6534450FC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62" r="14751" b="2760"/>
          <a:stretch>
            <a:fillRect/>
          </a:stretch>
        </p:blipFill>
        <p:spPr bwMode="auto">
          <a:xfrm>
            <a:off x="2879725" y="3789363"/>
            <a:ext cx="3384550" cy="26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C7C0CF50-B956-4377-BEFC-7B1710C1A5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04850"/>
            <a:ext cx="9144000" cy="1211263"/>
          </a:xfrm>
        </p:spPr>
        <p:txBody>
          <a:bodyPr/>
          <a:lstStyle/>
          <a:p>
            <a:pPr algn="ctr">
              <a:defRPr/>
            </a:pPr>
            <a:r>
              <a:rPr lang="ru-RU" sz="4000" b="1" dirty="0">
                <a:solidFill>
                  <a:srgbClr val="080808"/>
                </a:solidFill>
                <a:latin typeface="+mn-lt"/>
              </a:rPr>
              <a:t>Издания из фонда библиотеки НГМУ</a:t>
            </a:r>
          </a:p>
        </p:txBody>
      </p:sp>
      <p:sp>
        <p:nvSpPr>
          <p:cNvPr id="14339" name="Содержимое 6">
            <a:extLst>
              <a:ext uri="{FF2B5EF4-FFF2-40B4-BE49-F238E27FC236}">
                <a16:creationId xmlns:a16="http://schemas.microsoft.com/office/drawing/2014/main" id="{8D0546C9-C263-4612-BCEA-697CC00CB4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95288" y="4941888"/>
            <a:ext cx="4038600" cy="1652587"/>
          </a:xfrm>
        </p:spPr>
        <p:txBody>
          <a:bodyPr/>
          <a:lstStyle/>
          <a:p>
            <a:r>
              <a:rPr lang="ru-RU" altLang="ru-RU" sz="1600"/>
              <a:t>Тестовые задания по курсу гистологии : тесты / Новосибирский государственный медицинский университет ; ред. Ю. И. Склянов. - Новосибирск : Сибмедиздат НГМУ, 2010. - 158 с. </a:t>
            </a:r>
            <a:br>
              <a:rPr lang="ru-RU" altLang="ru-RU"/>
            </a:br>
            <a:endParaRPr lang="ru-RU" altLang="ru-RU"/>
          </a:p>
        </p:txBody>
      </p:sp>
      <p:sp>
        <p:nvSpPr>
          <p:cNvPr id="14340" name="Содержимое 7">
            <a:extLst>
              <a:ext uri="{FF2B5EF4-FFF2-40B4-BE49-F238E27FC236}">
                <a16:creationId xmlns:a16="http://schemas.microsoft.com/office/drawing/2014/main" id="{6E24293B-728D-4747-B190-F1900D9796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0" y="1916113"/>
            <a:ext cx="4038600" cy="4433887"/>
          </a:xfrm>
        </p:spPr>
        <p:txBody>
          <a:bodyPr/>
          <a:lstStyle/>
          <a:p>
            <a:r>
              <a:rPr lang="ru-RU" altLang="ru-RU" sz="1600"/>
              <a:t>Гистология и эмбриология. Тестовые задания : практикум / Новосибирский государственный медицинский университет ; ред. В. Д. Новиков         [и др.]. - Новосибирск : Сибмедиздат НГМУ, 2009. - 116 с.</a:t>
            </a:r>
          </a:p>
        </p:txBody>
      </p:sp>
      <p:pic>
        <p:nvPicPr>
          <p:cNvPr id="30722" name="Picture 2" descr="C:\Users\user\Desktop\1.jpg">
            <a:extLst>
              <a:ext uri="{FF2B5EF4-FFF2-40B4-BE49-F238E27FC236}">
                <a16:creationId xmlns:a16="http://schemas.microsoft.com/office/drawing/2014/main" id="{4994A7E0-562B-4F9B-9AA3-9860D96D8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00B05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331640" y="1988840"/>
            <a:ext cx="1940139" cy="2737619"/>
          </a:xfrm>
          <a:prstGeom prst="rect">
            <a:avLst/>
          </a:prstGeom>
          <a:noFill/>
        </p:spPr>
      </p:pic>
      <p:pic>
        <p:nvPicPr>
          <p:cNvPr id="14342" name="Picture 3" descr="C:\Users\user\Desktop\2.jpg">
            <a:extLst>
              <a:ext uri="{FF2B5EF4-FFF2-40B4-BE49-F238E27FC236}">
                <a16:creationId xmlns:a16="http://schemas.microsoft.com/office/drawing/2014/main" id="{5652A9D2-996F-45AD-B2D3-505BFEF76C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3644900"/>
            <a:ext cx="1960562" cy="278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237BBFA1-6230-42DF-9A7C-A334C460A1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765175"/>
            <a:ext cx="8229600" cy="1143000"/>
          </a:xfrm>
        </p:spPr>
        <p:txBody>
          <a:bodyPr/>
          <a:lstStyle/>
          <a:p>
            <a:pPr algn="ctr">
              <a:defRPr/>
            </a:pPr>
            <a:r>
              <a:rPr lang="ru-RU" sz="4000" b="1" dirty="0">
                <a:solidFill>
                  <a:srgbClr val="080808"/>
                </a:solidFill>
                <a:latin typeface="+mn-lt"/>
              </a:rPr>
              <a:t>Издания из фонда библиотеки НГМУ</a:t>
            </a:r>
            <a:endParaRPr lang="ru-RU" sz="4000" dirty="0">
              <a:latin typeface="+mn-lt"/>
            </a:endParaRPr>
          </a:p>
        </p:txBody>
      </p:sp>
      <p:sp>
        <p:nvSpPr>
          <p:cNvPr id="15363" name="Содержимое 2">
            <a:extLst>
              <a:ext uri="{FF2B5EF4-FFF2-40B4-BE49-F238E27FC236}">
                <a16:creationId xmlns:a16="http://schemas.microsoft.com/office/drawing/2014/main" id="{59750446-056C-4218-80D9-A2C04E2F79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9388" y="1920875"/>
            <a:ext cx="4316412" cy="4433888"/>
          </a:xfrm>
        </p:spPr>
        <p:txBody>
          <a:bodyPr/>
          <a:lstStyle/>
          <a:p>
            <a:r>
              <a:rPr lang="ru-RU" altLang="ru-RU" sz="1600"/>
              <a:t>Дополнение к тестовым заданиям междисциплинарного государственного экзамена выпускников педиатрического факультета / Новосибирская государственная медицинская академия ; ред.: П. А. Железный, Ю. И. Склянов. - Новосибирск : НГМА, 2001. - 97 с.</a:t>
            </a:r>
          </a:p>
        </p:txBody>
      </p:sp>
      <p:sp>
        <p:nvSpPr>
          <p:cNvPr id="15364" name="Содержимое 6">
            <a:extLst>
              <a:ext uri="{FF2B5EF4-FFF2-40B4-BE49-F238E27FC236}">
                <a16:creationId xmlns:a16="http://schemas.microsoft.com/office/drawing/2014/main" id="{A390E82E-D01A-425C-87EE-7357ECA03A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140200" y="4508500"/>
            <a:ext cx="4787900" cy="2157413"/>
          </a:xfrm>
        </p:spPr>
        <p:txBody>
          <a:bodyPr/>
          <a:lstStyle/>
          <a:p>
            <a:r>
              <a:rPr lang="ru-RU" altLang="ru-RU" sz="1600"/>
              <a:t>Тестовые задания для подготовки к экзамену по гистологии : учебное пособие для студентов 2 курса лечебного, педиатрического и стоматологического факультетов медицинских вузов / Ю. И. Склянов [и др.] ; Новосибирский государственный медицинский университет. - Новосибирск : Сибмедиздат НГМУ, 2012. - 154 с. </a:t>
            </a:r>
            <a:br>
              <a:rPr lang="ru-RU" altLang="ru-RU"/>
            </a:br>
            <a:endParaRPr lang="ru-RU" altLang="ru-RU"/>
          </a:p>
        </p:txBody>
      </p:sp>
      <p:pic>
        <p:nvPicPr>
          <p:cNvPr id="31746" name="Picture 2" descr="C:\Users\user\Desktop\3.jpg">
            <a:extLst>
              <a:ext uri="{FF2B5EF4-FFF2-40B4-BE49-F238E27FC236}">
                <a16:creationId xmlns:a16="http://schemas.microsoft.com/office/drawing/2014/main" id="{3F4B85B9-471D-4855-96FD-8AE0486BE6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259632" y="4077072"/>
            <a:ext cx="1743034" cy="2492896"/>
          </a:xfrm>
          <a:prstGeom prst="rect">
            <a:avLst/>
          </a:prstGeom>
          <a:noFill/>
          <a:ln>
            <a:solidFill>
              <a:srgbClr val="0F0F0F"/>
            </a:solidFill>
          </a:ln>
        </p:spPr>
      </p:pic>
      <p:pic>
        <p:nvPicPr>
          <p:cNvPr id="31747" name="Picture 3" descr="C:\Users\user\Desktop\4.jpg">
            <a:extLst>
              <a:ext uri="{FF2B5EF4-FFF2-40B4-BE49-F238E27FC236}">
                <a16:creationId xmlns:a16="http://schemas.microsoft.com/office/drawing/2014/main" id="{F91A5E7E-C437-43CD-A819-F8294DA528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C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5652120" y="1916832"/>
            <a:ext cx="1761659" cy="24808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4685C3E0-DEA0-468D-B3FE-FE574DEB09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>
              <a:defRPr/>
            </a:pPr>
            <a:r>
              <a:rPr lang="ru-RU" sz="4000" b="1" dirty="0">
                <a:solidFill>
                  <a:srgbClr val="080808"/>
                </a:solidFill>
                <a:latin typeface="+mn-lt"/>
              </a:rPr>
              <a:t>Издания из фонда библиотеки НГМУ</a:t>
            </a:r>
            <a:endParaRPr lang="ru-RU" sz="4000" dirty="0">
              <a:latin typeface="+mn-lt"/>
            </a:endParaRPr>
          </a:p>
        </p:txBody>
      </p:sp>
      <p:sp>
        <p:nvSpPr>
          <p:cNvPr id="16387" name="Содержимое 2">
            <a:extLst>
              <a:ext uri="{FF2B5EF4-FFF2-40B4-BE49-F238E27FC236}">
                <a16:creationId xmlns:a16="http://schemas.microsoft.com/office/drawing/2014/main" id="{E9298254-7C4C-41A0-AF3E-3D1E054ECD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9388" y="2492375"/>
            <a:ext cx="4316412" cy="4749800"/>
          </a:xfrm>
        </p:spPr>
        <p:txBody>
          <a:bodyPr/>
          <a:lstStyle/>
          <a:p>
            <a:endParaRPr lang="ru-RU" altLang="ru-RU" sz="1600" b="1"/>
          </a:p>
          <a:p>
            <a:endParaRPr lang="ru-RU" altLang="ru-RU" sz="1600" b="1"/>
          </a:p>
          <a:p>
            <a:endParaRPr lang="ru-RU" altLang="ru-RU" sz="1600" b="1"/>
          </a:p>
          <a:p>
            <a:endParaRPr lang="ru-RU" altLang="ru-RU" sz="1600" b="1"/>
          </a:p>
          <a:p>
            <a:endParaRPr lang="ru-RU" altLang="ru-RU" sz="1600" b="1"/>
          </a:p>
          <a:p>
            <a:endParaRPr lang="ru-RU" altLang="ru-RU" sz="1600" b="1"/>
          </a:p>
          <a:p>
            <a:r>
              <a:rPr lang="ru-RU" altLang="ru-RU" sz="1600"/>
              <a:t>Тестовые задания к итоговой государственной аттестации выпускников по медико-биологическим и профессиональным дисциплинам(специальность 040200-Педиатрия) / Новосибирская государственная медицинская академия ; ред. П. А. Железный, Ю. И. Склянов. - Новосибирск : Сибмедиздат НГМУ, 2004. - 212 с.</a:t>
            </a:r>
          </a:p>
        </p:txBody>
      </p:sp>
      <p:sp>
        <p:nvSpPr>
          <p:cNvPr id="16388" name="Содержимое 7">
            <a:extLst>
              <a:ext uri="{FF2B5EF4-FFF2-40B4-BE49-F238E27FC236}">
                <a16:creationId xmlns:a16="http://schemas.microsoft.com/office/drawing/2014/main" id="{DD940A00-BC1C-4FD0-AE6C-62961391CD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3438" y="2133600"/>
            <a:ext cx="4316412" cy="2300288"/>
          </a:xfrm>
        </p:spPr>
        <p:txBody>
          <a:bodyPr/>
          <a:lstStyle/>
          <a:p>
            <a:r>
              <a:rPr lang="ru-RU" altLang="ru-RU" sz="1600"/>
              <a:t>Альбом учебных заданий по гистологии, эмбриологии и цитологии : учебное пособие. Ч.1 / Ю. И. Склянов [и др.] ; Новосибирский государственный медицинский университет. - Новосибирск : Сибмедиздат НГМУ, 2012. - 51 с.</a:t>
            </a:r>
          </a:p>
        </p:txBody>
      </p:sp>
      <p:pic>
        <p:nvPicPr>
          <p:cNvPr id="16389" name="Picture 2" descr="C:\Users\user\Desktop\5.jpg">
            <a:extLst>
              <a:ext uri="{FF2B5EF4-FFF2-40B4-BE49-F238E27FC236}">
                <a16:creationId xmlns:a16="http://schemas.microsoft.com/office/drawing/2014/main" id="{522E8FC6-2323-40DF-93F4-7825A40988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916113"/>
            <a:ext cx="1584325" cy="231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3" descr="C:\Users\user\Desktop\7.jpg">
            <a:extLst>
              <a:ext uri="{FF2B5EF4-FFF2-40B4-BE49-F238E27FC236}">
                <a16:creationId xmlns:a16="http://schemas.microsoft.com/office/drawing/2014/main" id="{D448E71E-5CA2-4C47-B1F3-393604F119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148064" y="4365104"/>
            <a:ext cx="3024336" cy="21091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63B2D424-F135-4840-97F0-B3BBF9B76C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>
              <a:defRPr/>
            </a:pPr>
            <a:r>
              <a:rPr lang="ru-RU" sz="4000" b="1" dirty="0">
                <a:solidFill>
                  <a:srgbClr val="080808"/>
                </a:solidFill>
                <a:latin typeface="+mn-lt"/>
              </a:rPr>
              <a:t>Издания из фонда библиотеки НГМУ</a:t>
            </a:r>
            <a:endParaRPr lang="ru-RU" sz="4000" dirty="0">
              <a:latin typeface="+mn-lt"/>
            </a:endParaRPr>
          </a:p>
        </p:txBody>
      </p:sp>
      <p:sp>
        <p:nvSpPr>
          <p:cNvPr id="17411" name="Содержимое 6">
            <a:extLst>
              <a:ext uri="{FF2B5EF4-FFF2-40B4-BE49-F238E27FC236}">
                <a16:creationId xmlns:a16="http://schemas.microsoft.com/office/drawing/2014/main" id="{EDC4DD03-2030-4C44-8DBB-98C6248CAD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9388" y="1920875"/>
            <a:ext cx="4316412" cy="4433888"/>
          </a:xfrm>
        </p:spPr>
        <p:txBody>
          <a:bodyPr/>
          <a:lstStyle/>
          <a:p>
            <a:r>
              <a:rPr lang="ru-RU" altLang="ru-RU" sz="1600"/>
              <a:t>Правоторов, Георгий Васильевич. Словарь по гистологии, эмбриологии, цитологии : словарь / Г. В. Правоторов, Ю. И. Склянов, В. Д. Новиков ; Новосибирский государственный медицинский университет. - Новосибирск : ИПЦ НГМУ, 2018. - 150 с.</a:t>
            </a:r>
          </a:p>
        </p:txBody>
      </p:sp>
      <p:sp>
        <p:nvSpPr>
          <p:cNvPr id="17412" name="Содержимое 7">
            <a:extLst>
              <a:ext uri="{FF2B5EF4-FFF2-40B4-BE49-F238E27FC236}">
                <a16:creationId xmlns:a16="http://schemas.microsoft.com/office/drawing/2014/main" id="{DC77EA14-66CC-4CB3-AE23-8D977D40E4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0" y="4508500"/>
            <a:ext cx="4387850" cy="2157413"/>
          </a:xfrm>
        </p:spPr>
        <p:txBody>
          <a:bodyPr/>
          <a:lstStyle/>
          <a:p>
            <a:r>
              <a:rPr lang="ru-RU" altLang="ru-RU" sz="1600"/>
              <a:t>Гемато-тестекулярный барьер (морфология, развитие, функции) : методическая разработка для преподавателей и слушателей ФПКП / Министерство здравоохранения РСФСР, Новосибирский медицинский институт ; сост.: В. Д. Новиков, Ю. И. Склянов. - Новосибирск : [б. и.], 1989. - 19 с.</a:t>
            </a:r>
          </a:p>
        </p:txBody>
      </p:sp>
      <p:pic>
        <p:nvPicPr>
          <p:cNvPr id="17413" name="Picture 2" descr="C:\Users\user\Desktop\6.jpg">
            <a:extLst>
              <a:ext uri="{FF2B5EF4-FFF2-40B4-BE49-F238E27FC236}">
                <a16:creationId xmlns:a16="http://schemas.microsoft.com/office/drawing/2014/main" id="{5C08637F-D33E-448D-888B-F5481BA63E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3789363"/>
            <a:ext cx="1951037" cy="276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3" descr="C:\Users\user\Desktop\8.jpg">
            <a:extLst>
              <a:ext uri="{FF2B5EF4-FFF2-40B4-BE49-F238E27FC236}">
                <a16:creationId xmlns:a16="http://schemas.microsoft.com/office/drawing/2014/main" id="{6F673CE0-5A8D-41A3-8EA7-548A283BA1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652120" y="1916832"/>
            <a:ext cx="1783583" cy="25448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30DED0-0AA3-4FB7-9B60-4CBD56241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sz="4000" b="1" dirty="0">
                <a:solidFill>
                  <a:srgbClr val="080808"/>
                </a:solidFill>
                <a:latin typeface="+mn-lt"/>
              </a:rPr>
              <a:t>Издания из фонда библиотеки НГМУ</a:t>
            </a:r>
            <a:endParaRPr lang="ru-RU" sz="4000" dirty="0">
              <a:latin typeface="+mn-lt"/>
            </a:endParaRPr>
          </a:p>
        </p:txBody>
      </p:sp>
      <p:sp>
        <p:nvSpPr>
          <p:cNvPr id="18435" name="Содержимое 2">
            <a:extLst>
              <a:ext uri="{FF2B5EF4-FFF2-40B4-BE49-F238E27FC236}">
                <a16:creationId xmlns:a16="http://schemas.microsoft.com/office/drawing/2014/main" id="{6A092ADA-3025-4D00-9777-A127E98851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00563" y="2781300"/>
            <a:ext cx="4392612" cy="3455988"/>
          </a:xfrm>
        </p:spPr>
        <p:txBody>
          <a:bodyPr/>
          <a:lstStyle/>
          <a:p>
            <a:r>
              <a:rPr lang="ru-RU" altLang="ru-RU" sz="1600"/>
              <a:t>Медицина и образование в XXI веке : тезисы докладов ежегодной научно-практической конференции с международным участием. Новосибирск. 21 апреля 2004г. / Новосибирская государственная медицинская академия ; ред. А. В. Ефремов [и др.]. - Новосибирск : Сибмедиздат НГМУ, 2004. - 183 с. </a:t>
            </a:r>
          </a:p>
        </p:txBody>
      </p:sp>
      <p:pic>
        <p:nvPicPr>
          <p:cNvPr id="18436" name="Picture 2" descr="C:\Users\user\Desktop\10.jpg">
            <a:extLst>
              <a:ext uri="{FF2B5EF4-FFF2-40B4-BE49-F238E27FC236}">
                <a16:creationId xmlns:a16="http://schemas.microsoft.com/office/drawing/2014/main" id="{9D39DB1F-4629-4BB1-875B-268B0A995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-10000"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989138"/>
            <a:ext cx="2185988" cy="303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3" descr="C:\Users\user\Desktop\11.jpg">
            <a:extLst>
              <a:ext uri="{FF2B5EF4-FFF2-40B4-BE49-F238E27FC236}">
                <a16:creationId xmlns:a16="http://schemas.microsoft.com/office/drawing/2014/main" id="{81489726-7CC3-4EEF-B2A9-4DB6BBB6AF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10000"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3573463"/>
            <a:ext cx="2087563" cy="308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0EC3BBC1-2FFB-4FF5-9C77-DD23C89F1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>
              <a:defRPr/>
            </a:pPr>
            <a:r>
              <a:rPr lang="ru-RU" sz="4000" b="1" dirty="0">
                <a:solidFill>
                  <a:srgbClr val="080808"/>
                </a:solidFill>
                <a:latin typeface="+mn-lt"/>
              </a:rPr>
              <a:t>Издания из фонда библиотеки НГМУ</a:t>
            </a:r>
            <a:endParaRPr lang="ru-RU" sz="4000" dirty="0">
              <a:latin typeface="+mn-lt"/>
            </a:endParaRPr>
          </a:p>
        </p:txBody>
      </p:sp>
      <p:sp>
        <p:nvSpPr>
          <p:cNvPr id="19459" name="Содержимое 6">
            <a:extLst>
              <a:ext uri="{FF2B5EF4-FFF2-40B4-BE49-F238E27FC236}">
                <a16:creationId xmlns:a16="http://schemas.microsoft.com/office/drawing/2014/main" id="{602EA374-0D07-457E-8874-39FE3B0250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0825" y="1920875"/>
            <a:ext cx="4244975" cy="4433888"/>
          </a:xfrm>
        </p:spPr>
        <p:txBody>
          <a:bodyPr/>
          <a:lstStyle/>
          <a:p>
            <a:r>
              <a:rPr lang="ru-RU" altLang="ru-RU" sz="1600"/>
              <a:t>Зубо-челюстная система (эмбриология, анатомия, гистология) : метод. пособие для студ. стом. фак-та / Ю. И. Бородин   [и др.] ; Новосибирская государственная медицинская академия. - Новосибирск : [б. и.], 1993. - 66 с.</a:t>
            </a:r>
          </a:p>
        </p:txBody>
      </p:sp>
      <p:sp>
        <p:nvSpPr>
          <p:cNvPr id="19460" name="Содержимое 7">
            <a:extLst>
              <a:ext uri="{FF2B5EF4-FFF2-40B4-BE49-F238E27FC236}">
                <a16:creationId xmlns:a16="http://schemas.microsoft.com/office/drawing/2014/main" id="{B3E20B4B-5A1C-4DD5-85C9-DA17DE2A8F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24300" y="4700588"/>
            <a:ext cx="5219700" cy="2157412"/>
          </a:xfrm>
        </p:spPr>
        <p:txBody>
          <a:bodyPr/>
          <a:lstStyle/>
          <a:p>
            <a:r>
              <a:rPr lang="ru-RU" altLang="ru-RU" sz="1600"/>
              <a:t>Кардос, Том. Клиническая биология полости рта : учебное пособие для студ.мед.вузов / Т. Кардос,    Д. Кайсер ; ред.: А. В. Ефремов, Ю. И. Склянов ; Новосибирская государственная медицинская академия. - Новосибирск : Сибмедиздат НГМУ, 2003. - 252 с.</a:t>
            </a:r>
          </a:p>
        </p:txBody>
      </p:sp>
      <p:pic>
        <p:nvPicPr>
          <p:cNvPr id="36866" name="Picture 2" descr="C:\Users\user\Desktop\12.jpg">
            <a:extLst>
              <a:ext uri="{FF2B5EF4-FFF2-40B4-BE49-F238E27FC236}">
                <a16:creationId xmlns:a16="http://schemas.microsoft.com/office/drawing/2014/main" id="{77C0E4F9-D1F8-4C5B-8EF6-10AACBE7A9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4A676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331640" y="3861048"/>
            <a:ext cx="1880691" cy="2592288"/>
          </a:xfrm>
          <a:prstGeom prst="rect">
            <a:avLst/>
          </a:prstGeom>
          <a:noFill/>
        </p:spPr>
      </p:pic>
      <p:pic>
        <p:nvPicPr>
          <p:cNvPr id="19462" name="Picture 3" descr="C:\Users\user\Desktop\13.jpg">
            <a:extLst>
              <a:ext uri="{FF2B5EF4-FFF2-40B4-BE49-F238E27FC236}">
                <a16:creationId xmlns:a16="http://schemas.microsoft.com/office/drawing/2014/main" id="{3B512B26-B8D6-47B0-9F7D-1CF1F21139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916113"/>
            <a:ext cx="1768475" cy="247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A615C8AB-2891-44FC-9E82-19864B4483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algn="ctr">
              <a:defRPr/>
            </a:pPr>
            <a:r>
              <a:rPr lang="ru-RU" sz="4000" b="1" dirty="0">
                <a:solidFill>
                  <a:srgbClr val="080808"/>
                </a:solidFill>
                <a:latin typeface="+mn-lt"/>
              </a:rPr>
              <a:t>Издания из фонда библиотеки НГМУ</a:t>
            </a:r>
            <a:endParaRPr lang="ru-RU" sz="4000" dirty="0">
              <a:latin typeface="+mn-lt"/>
            </a:endParaRPr>
          </a:p>
        </p:txBody>
      </p:sp>
      <p:sp>
        <p:nvSpPr>
          <p:cNvPr id="20483" name="Содержимое 2">
            <a:extLst>
              <a:ext uri="{FF2B5EF4-FFF2-40B4-BE49-F238E27FC236}">
                <a16:creationId xmlns:a16="http://schemas.microsoft.com/office/drawing/2014/main" id="{6669C02C-8F2B-41C7-8AED-1B6F12FCAA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0" y="1920875"/>
            <a:ext cx="4495800" cy="1939925"/>
          </a:xfrm>
        </p:spPr>
        <p:txBody>
          <a:bodyPr/>
          <a:lstStyle/>
          <a:p>
            <a:r>
              <a:rPr lang="ru-RU" altLang="ru-RU" sz="1600"/>
              <a:t>Морфофункциональный анализ лимфоидных и внезародышевых органов при введении бензпирена : методическая разработка для слушателей факультета повышения квалификации преподавателей медвузов / НГМИ ; сост. Ю. И. Бородин    [и др.]. - Новосибирск : [б. и.], 1990. - 20 с.</a:t>
            </a:r>
          </a:p>
        </p:txBody>
      </p:sp>
      <p:sp>
        <p:nvSpPr>
          <p:cNvPr id="20484" name="Содержимое 6">
            <a:extLst>
              <a:ext uri="{FF2B5EF4-FFF2-40B4-BE49-F238E27FC236}">
                <a16:creationId xmlns:a16="http://schemas.microsoft.com/office/drawing/2014/main" id="{7E53789E-EA7B-4A19-9CEE-2CFDB90F88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932363" y="4640263"/>
            <a:ext cx="4038600" cy="1957387"/>
          </a:xfrm>
        </p:spPr>
        <p:txBody>
          <a:bodyPr/>
          <a:lstStyle/>
          <a:p>
            <a:r>
              <a:rPr lang="ru-RU" altLang="ru-RU" sz="1600"/>
              <a:t>Логико-дидактические структуры по общей морфологии человека : метод. пособие / Новосибирская государственная медицинская академия ; сост. Ю. И. Склянов [и др.]. - Новосибирск : Б.и., 2001. - 72 с.</a:t>
            </a:r>
          </a:p>
        </p:txBody>
      </p:sp>
      <p:pic>
        <p:nvPicPr>
          <p:cNvPr id="35842" name="Picture 2" descr="C:\Users\user\Desktop\9.jpg">
            <a:extLst>
              <a:ext uri="{FF2B5EF4-FFF2-40B4-BE49-F238E27FC236}">
                <a16:creationId xmlns:a16="http://schemas.microsoft.com/office/drawing/2014/main" id="{D83E6347-F1C6-4199-8BCD-1C706F3451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1403648" y="3933056"/>
            <a:ext cx="1858520" cy="2544960"/>
          </a:xfrm>
          <a:prstGeom prst="rect">
            <a:avLst/>
          </a:prstGeom>
          <a:noFill/>
        </p:spPr>
      </p:pic>
      <p:pic>
        <p:nvPicPr>
          <p:cNvPr id="35843" name="Picture 3" descr="C:\Users\user\Desktop\14.jpg">
            <a:extLst>
              <a:ext uri="{FF2B5EF4-FFF2-40B4-BE49-F238E27FC236}">
                <a16:creationId xmlns:a16="http://schemas.microsoft.com/office/drawing/2014/main" id="{12E01372-FE64-40EF-AD4C-F65238B131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220072" y="2060848"/>
            <a:ext cx="3178318" cy="22708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>
            <a:extLst>
              <a:ext uri="{FF2B5EF4-FFF2-40B4-BE49-F238E27FC236}">
                <a16:creationId xmlns:a16="http://schemas.microsoft.com/office/drawing/2014/main" id="{742B6D68-1258-461E-8526-225667593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36588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4000" b="1" dirty="0">
                <a:solidFill>
                  <a:srgbClr val="0F0F0F"/>
                </a:solidFill>
                <a:latin typeface="+mn-lt"/>
              </a:rPr>
              <a:t>Статьи в журналах</a:t>
            </a:r>
          </a:p>
        </p:txBody>
      </p:sp>
      <p:pic>
        <p:nvPicPr>
          <p:cNvPr id="21507" name="Picture 5" descr="C:\Users\user\Desktop\60f936c26c6cbda959433a691cd1f991.jpg">
            <a:extLst>
              <a:ext uri="{FF2B5EF4-FFF2-40B4-BE49-F238E27FC236}">
                <a16:creationId xmlns:a16="http://schemas.microsoft.com/office/drawing/2014/main" id="{444BA69A-3CE2-488E-85A3-35DEA477D05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916113"/>
            <a:ext cx="3930650" cy="2949575"/>
          </a:xfrm>
          <a:noFill/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C40A381-882D-421E-A705-5FC1884C132E}"/>
              </a:ext>
            </a:extLst>
          </p:cNvPr>
          <p:cNvSpPr/>
          <p:nvPr/>
        </p:nvSpPr>
        <p:spPr>
          <a:xfrm>
            <a:off x="4427538" y="3860800"/>
            <a:ext cx="4572000" cy="16002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n-lt"/>
                <a:cs typeface="Arial" charset="0"/>
              </a:rPr>
              <a:t>Морфологические изменения слизистой оболочки полости рта при хронической почечной недостаточности в эксперименте / И. М. </a:t>
            </a:r>
            <a:r>
              <a:rPr lang="ru-RU" sz="1600" dirty="0" err="1">
                <a:latin typeface="+mn-lt"/>
                <a:cs typeface="Arial" charset="0"/>
              </a:rPr>
              <a:t>Миникеев</a:t>
            </a:r>
            <a:r>
              <a:rPr lang="ru-RU" sz="1600" dirty="0">
                <a:latin typeface="+mn-lt"/>
                <a:cs typeface="Arial" charset="0"/>
              </a:rPr>
              <a:t> [и др.] // Медицина и образование в Сибири. - 2013. - № 6. - С. 59.</a:t>
            </a:r>
            <a:br>
              <a:rPr lang="ru-RU" dirty="0">
                <a:latin typeface="Arial" charset="0"/>
                <a:cs typeface="Arial" charset="0"/>
              </a:rPr>
            </a:br>
            <a:endParaRPr lang="ru-RU" dirty="0">
              <a:latin typeface="Arial" charset="0"/>
              <a:cs typeface="Arial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6C02384-B67E-4C8B-A334-F2FAD1191F2C}"/>
              </a:ext>
            </a:extLst>
          </p:cNvPr>
          <p:cNvSpPr/>
          <p:nvPr/>
        </p:nvSpPr>
        <p:spPr>
          <a:xfrm>
            <a:off x="323850" y="5445125"/>
            <a:ext cx="8569325" cy="11080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n-lt"/>
                <a:cs typeface="Arial" charset="0"/>
              </a:rPr>
              <a:t>Сравнительный анализ эффектов воздействия солью кадмия в различные периоды беременности / Н. В. </a:t>
            </a:r>
            <a:r>
              <a:rPr lang="ru-RU" sz="1600" dirty="0" err="1">
                <a:latin typeface="+mn-lt"/>
                <a:cs typeface="Arial" charset="0"/>
              </a:rPr>
              <a:t>Саломеина</a:t>
            </a:r>
            <a:r>
              <a:rPr lang="ru-RU" sz="1600" dirty="0">
                <a:latin typeface="+mn-lt"/>
                <a:cs typeface="Arial" charset="0"/>
              </a:rPr>
              <a:t> [и др.] // Медицина и образование в Сибири. - 2014. - № 2. - С. 61.</a:t>
            </a:r>
            <a:br>
              <a:rPr lang="ru-RU" dirty="0">
                <a:latin typeface="Arial" charset="0"/>
                <a:cs typeface="Arial" charset="0"/>
              </a:rPr>
            </a:br>
            <a:endParaRPr lang="ru-RU" dirty="0">
              <a:latin typeface="Arial" charset="0"/>
              <a:cs typeface="Arial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0822A8E-161B-4A28-8EBB-16E4BF1E794D}"/>
              </a:ext>
            </a:extLst>
          </p:cNvPr>
          <p:cNvSpPr/>
          <p:nvPr/>
        </p:nvSpPr>
        <p:spPr>
          <a:xfrm>
            <a:off x="4356100" y="1989138"/>
            <a:ext cx="4787900" cy="18462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n-lt"/>
                <a:cs typeface="Arial" charset="0"/>
              </a:rPr>
              <a:t>Экспериментальное исследование последствий острой эндогенной интоксикации во время беременности и коррекции с помощью природных </a:t>
            </a:r>
            <a:r>
              <a:rPr lang="ru-RU" sz="1600" dirty="0" err="1">
                <a:latin typeface="+mn-lt"/>
                <a:cs typeface="Arial" charset="0"/>
              </a:rPr>
              <a:t>энтеросорбентов</a:t>
            </a:r>
            <a:r>
              <a:rPr lang="ru-RU" sz="1600" dirty="0">
                <a:latin typeface="+mn-lt"/>
                <a:cs typeface="Arial" charset="0"/>
              </a:rPr>
              <a:t> / Е. А. </a:t>
            </a:r>
            <a:r>
              <a:rPr lang="ru-RU" sz="1600" dirty="0" err="1">
                <a:latin typeface="+mn-lt"/>
                <a:cs typeface="Arial" charset="0"/>
              </a:rPr>
              <a:t>Попп</a:t>
            </a:r>
            <a:r>
              <a:rPr lang="ru-RU" sz="1600" dirty="0">
                <a:latin typeface="+mn-lt"/>
                <a:cs typeface="Arial" charset="0"/>
              </a:rPr>
              <a:t> [и др.] // Медицина и образование в Сибири. - 2013. - № 2. - С. 7.</a:t>
            </a:r>
            <a:br>
              <a:rPr lang="ru-RU" dirty="0">
                <a:latin typeface="Arial" charset="0"/>
                <a:cs typeface="Arial" charset="0"/>
              </a:rPr>
            </a:br>
            <a:endParaRPr lang="ru-RU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>
            <a:extLst>
              <a:ext uri="{FF2B5EF4-FFF2-40B4-BE49-F238E27FC236}">
                <a16:creationId xmlns:a16="http://schemas.microsoft.com/office/drawing/2014/main" id="{9A97B086-91F9-444D-859F-CB1632E9F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36588"/>
          </a:xfrm>
        </p:spPr>
        <p:txBody>
          <a:bodyPr/>
          <a:lstStyle/>
          <a:p>
            <a:pPr algn="ctr"/>
            <a:r>
              <a:rPr lang="ru-RU" altLang="ru-RU" sz="4000" b="1">
                <a:solidFill>
                  <a:srgbClr val="0F0F0F"/>
                </a:solidFill>
                <a:latin typeface="Constantia" panose="02030602050306030303" pitchFamily="18" charset="0"/>
              </a:rPr>
              <a:t>Статьи в журналах</a:t>
            </a:r>
            <a:endParaRPr lang="ru-RU" altLang="ru-RU"/>
          </a:p>
        </p:txBody>
      </p:sp>
      <p:pic>
        <p:nvPicPr>
          <p:cNvPr id="22531" name="Picture 2" descr="C:\Users\user\Desktop\unnamed.png">
            <a:extLst>
              <a:ext uri="{FF2B5EF4-FFF2-40B4-BE49-F238E27FC236}">
                <a16:creationId xmlns:a16="http://schemas.microsoft.com/office/drawing/2014/main" id="{107B01D2-A746-44C4-932A-562BACC16DF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557338"/>
            <a:ext cx="1944687" cy="2735262"/>
          </a:xfrm>
          <a:noFill/>
          <a:ln>
            <a:solidFill>
              <a:srgbClr val="0F0F0F"/>
            </a:solidFill>
            <a:miter lim="800000"/>
            <a:headEnd/>
            <a:tailEnd/>
          </a:ln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5251B76-A08E-4906-9729-B0C663AED6C5}"/>
              </a:ext>
            </a:extLst>
          </p:cNvPr>
          <p:cNvSpPr/>
          <p:nvPr/>
        </p:nvSpPr>
        <p:spPr>
          <a:xfrm>
            <a:off x="179388" y="4365625"/>
            <a:ext cx="3671887" cy="20621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n-lt"/>
                <a:cs typeface="Arial" charset="0"/>
              </a:rPr>
              <a:t>Морфофункциональные изменения коры надпочечников плодов крыс при воздействии вибрации в период эмбриогенеза / И. М. </a:t>
            </a:r>
            <a:r>
              <a:rPr lang="ru-RU" sz="1600" dirty="0" err="1">
                <a:latin typeface="+mn-lt"/>
                <a:cs typeface="Arial" charset="0"/>
              </a:rPr>
              <a:t>Саматова</a:t>
            </a:r>
            <a:r>
              <a:rPr lang="ru-RU" sz="1600" dirty="0">
                <a:latin typeface="+mn-lt"/>
                <a:cs typeface="Arial" charset="0"/>
              </a:rPr>
              <a:t>,            Ю. И. </a:t>
            </a:r>
            <a:r>
              <a:rPr lang="ru-RU" sz="1600" dirty="0" err="1">
                <a:latin typeface="+mn-lt"/>
                <a:cs typeface="Arial" charset="0"/>
              </a:rPr>
              <a:t>Склянов</a:t>
            </a:r>
            <a:r>
              <a:rPr lang="ru-RU" sz="1600" dirty="0">
                <a:latin typeface="+mn-lt"/>
                <a:cs typeface="Arial" charset="0"/>
              </a:rPr>
              <a:t>, Г. М. Вакулин // Медицина и образование в Сибири. - 2012. - № 1. - С. 46.</a:t>
            </a:r>
            <a:br>
              <a:rPr lang="ru-RU" sz="1600" dirty="0">
                <a:latin typeface="Arial"/>
                <a:cs typeface="Arial" charset="0"/>
              </a:rPr>
            </a:br>
            <a:endParaRPr lang="ru-RU" sz="1600" dirty="0">
              <a:latin typeface="+mn-lt"/>
              <a:cs typeface="Arial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7ADA2D3-3BC2-4EA2-BE4D-0279DE5E8006}"/>
              </a:ext>
            </a:extLst>
          </p:cNvPr>
          <p:cNvSpPr/>
          <p:nvPr/>
        </p:nvSpPr>
        <p:spPr>
          <a:xfrm>
            <a:off x="6443663" y="3141663"/>
            <a:ext cx="2449512" cy="30464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n-lt"/>
                <a:cs typeface="Arial" charset="0"/>
              </a:rPr>
              <a:t>Отдаленные последствия внутриутробных воздействий вибрации на надпочечные железы крыс / И. М. </a:t>
            </a:r>
            <a:r>
              <a:rPr lang="ru-RU" sz="1600" dirty="0" err="1">
                <a:latin typeface="+mn-lt"/>
                <a:cs typeface="Arial" charset="0"/>
              </a:rPr>
              <a:t>Саматова</a:t>
            </a:r>
            <a:r>
              <a:rPr lang="ru-RU" sz="1600" dirty="0">
                <a:latin typeface="+mn-lt"/>
                <a:cs typeface="Arial" charset="0"/>
              </a:rPr>
              <a:t>, Ю. И. </a:t>
            </a:r>
            <a:r>
              <a:rPr lang="ru-RU" sz="1600" dirty="0" err="1">
                <a:latin typeface="+mn-lt"/>
                <a:cs typeface="Arial" charset="0"/>
              </a:rPr>
              <a:t>Склянов</a:t>
            </a:r>
            <a:r>
              <a:rPr lang="ru-RU" sz="1600" dirty="0">
                <a:latin typeface="+mn-lt"/>
                <a:cs typeface="Arial" charset="0"/>
              </a:rPr>
              <a:t>,             Н. Н. Дубинина // Медицина и образование в Сибири. - 2012. - № 3. - С. 7.</a:t>
            </a:r>
            <a:br>
              <a:rPr lang="ru-RU" sz="1600" dirty="0">
                <a:latin typeface="Arial" charset="0"/>
                <a:cs typeface="Arial" charset="0"/>
              </a:rPr>
            </a:br>
            <a:endParaRPr lang="ru-RU" sz="1600" dirty="0">
              <a:latin typeface="+mn-lt"/>
              <a:cs typeface="Arial" charset="0"/>
            </a:endParaRPr>
          </a:p>
        </p:txBody>
      </p:sp>
      <p:pic>
        <p:nvPicPr>
          <p:cNvPr id="22534" name="Picture 5" descr="C:\Users\user\Desktop\homeHeaderTitleImage_ru_RU.jpg">
            <a:extLst>
              <a:ext uri="{FF2B5EF4-FFF2-40B4-BE49-F238E27FC236}">
                <a16:creationId xmlns:a16="http://schemas.microsoft.com/office/drawing/2014/main" id="{44492461-3A07-40D8-9E63-15947FFE5D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175" y="3213100"/>
            <a:ext cx="2239963" cy="314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8A0A51E-4D35-4DDD-A4F6-FEAB6B295DE9}"/>
              </a:ext>
            </a:extLst>
          </p:cNvPr>
          <p:cNvSpPr/>
          <p:nvPr/>
        </p:nvSpPr>
        <p:spPr>
          <a:xfrm>
            <a:off x="2555875" y="1557338"/>
            <a:ext cx="6337300" cy="13541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n-lt"/>
                <a:cs typeface="Arial" charset="0"/>
              </a:rPr>
              <a:t>Величина желточного мешка и ее роль в оценке состояния плода (по данным ультразвукового исследования) / Н. Н. Дубинина [</a:t>
            </a:r>
            <a:r>
              <a:rPr lang="ru-RU" sz="1600" dirty="0" err="1">
                <a:latin typeface="+mn-lt"/>
                <a:cs typeface="Arial" charset="0"/>
              </a:rPr>
              <a:t>идр</a:t>
            </a:r>
            <a:r>
              <a:rPr lang="ru-RU" sz="1600" dirty="0">
                <a:latin typeface="+mn-lt"/>
                <a:cs typeface="Arial" charset="0"/>
              </a:rPr>
              <a:t>.] // Астраханский медицинский журнал. - 2013. - Т. 8, № 1. – С.78-80.</a:t>
            </a:r>
            <a:br>
              <a:rPr lang="ru-RU" dirty="0">
                <a:latin typeface="Arial" charset="0"/>
                <a:cs typeface="Arial" charset="0"/>
              </a:rPr>
            </a:br>
            <a:endParaRPr lang="ru-RU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>
            <a:extLst>
              <a:ext uri="{FF2B5EF4-FFF2-40B4-BE49-F238E27FC236}">
                <a16:creationId xmlns:a16="http://schemas.microsoft.com/office/drawing/2014/main" id="{48F8149F-AFC9-46C3-A3F8-EA912AE651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36588"/>
          </a:xfrm>
        </p:spPr>
        <p:txBody>
          <a:bodyPr/>
          <a:lstStyle/>
          <a:p>
            <a:pPr algn="ctr"/>
            <a:r>
              <a:rPr lang="ru-RU" altLang="ru-RU" sz="4000" b="1">
                <a:solidFill>
                  <a:srgbClr val="0F0F0F"/>
                </a:solidFill>
                <a:latin typeface="Constantia" panose="02030602050306030303" pitchFamily="18" charset="0"/>
              </a:rPr>
              <a:t>Статьи в журналах</a:t>
            </a:r>
            <a:endParaRPr lang="ru-RU" altLang="ru-RU"/>
          </a:p>
        </p:txBody>
      </p:sp>
      <p:pic>
        <p:nvPicPr>
          <p:cNvPr id="23555" name="Picture 2" descr="C:\Users\user\Desktop\100.jpg">
            <a:extLst>
              <a:ext uri="{FF2B5EF4-FFF2-40B4-BE49-F238E27FC236}">
                <a16:creationId xmlns:a16="http://schemas.microsoft.com/office/drawing/2014/main" id="{F0646A64-159C-4A0A-B890-D87B1D79FA32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bright="-10000" contras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04025" y="3860800"/>
            <a:ext cx="1914525" cy="2698750"/>
          </a:xfrm>
          <a:noFill/>
        </p:spPr>
      </p:pic>
      <p:sp>
        <p:nvSpPr>
          <p:cNvPr id="23556" name="Содержимое 9">
            <a:extLst>
              <a:ext uri="{FF2B5EF4-FFF2-40B4-BE49-F238E27FC236}">
                <a16:creationId xmlns:a16="http://schemas.microsoft.com/office/drawing/2014/main" id="{A0676C19-BB35-48BD-ACA9-8FEAD6E18D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8313" y="4868863"/>
            <a:ext cx="6264275" cy="1728787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ru-RU" altLang="ru-RU" sz="1600"/>
              <a:t>     Дубинина, Наталья Николаевна. Экзоцеломический эпителий желточного мешка человека как связующее звено в системе «мать-внезародышевые органы-плод» / Н. Н. Дубинина,       Ю. И. Склянов // Журнал Сибирского федерального университета. Серия: Биология. - 2011. - Т. 4, № 3. - С. 257-265.</a:t>
            </a:r>
            <a:br>
              <a:rPr lang="ru-RU" altLang="ru-RU"/>
            </a:br>
            <a:endParaRPr lang="ru-RU" altLang="ru-RU"/>
          </a:p>
        </p:txBody>
      </p:sp>
      <p:pic>
        <p:nvPicPr>
          <p:cNvPr id="23557" name="Picture 3" descr="C:\Users\user\Desktop\Без названия (2).jpg">
            <a:extLst>
              <a:ext uri="{FF2B5EF4-FFF2-40B4-BE49-F238E27FC236}">
                <a16:creationId xmlns:a16="http://schemas.microsoft.com/office/drawing/2014/main" id="{00B5715A-B853-4544-AD94-FFBAE16E80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133600"/>
            <a:ext cx="1790700" cy="255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55326D8-F04A-4989-B374-48C6F2C72844}"/>
              </a:ext>
            </a:extLst>
          </p:cNvPr>
          <p:cNvSpPr/>
          <p:nvPr/>
        </p:nvSpPr>
        <p:spPr>
          <a:xfrm>
            <a:off x="684213" y="4868863"/>
            <a:ext cx="5795962" cy="3381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ru-RU" sz="1600" dirty="0">
              <a:latin typeface="+mn-lt"/>
              <a:cs typeface="Arial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26A39A0-4831-4CA4-A645-CFD499DB836F}"/>
              </a:ext>
            </a:extLst>
          </p:cNvPr>
          <p:cNvSpPr/>
          <p:nvPr/>
        </p:nvSpPr>
        <p:spPr>
          <a:xfrm>
            <a:off x="2700338" y="2276475"/>
            <a:ext cx="6192837" cy="16002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n-lt"/>
                <a:cs typeface="Arial" charset="0"/>
              </a:rPr>
              <a:t>К количественной характеристике микроциркуляторного русла при асептическом воспалении в матке крысы и на фоне применения </a:t>
            </a:r>
            <a:r>
              <a:rPr lang="ru-RU" sz="1600" dirty="0" err="1">
                <a:latin typeface="+mn-lt"/>
                <a:cs typeface="Arial" charset="0"/>
              </a:rPr>
              <a:t>углеродминеральных</a:t>
            </a:r>
            <a:r>
              <a:rPr lang="ru-RU" sz="1600" dirty="0">
                <a:latin typeface="+mn-lt"/>
                <a:cs typeface="Arial" charset="0"/>
              </a:rPr>
              <a:t> сорбентов / Ю. И. Бородин  [и др.] // Бюллетень экспериментальной биологии и медицины. - 1990. - Т. 110, № 10. - С. 430-432.</a:t>
            </a:r>
            <a:br>
              <a:rPr lang="ru-RU" dirty="0">
                <a:latin typeface="Arial" charset="0"/>
                <a:cs typeface="Arial" charset="0"/>
              </a:rPr>
            </a:br>
            <a:endParaRPr lang="ru-RU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>
            <a:extLst>
              <a:ext uri="{FF2B5EF4-FFF2-40B4-BE49-F238E27FC236}">
                <a16:creationId xmlns:a16="http://schemas.microsoft.com/office/drawing/2014/main" id="{80D43E50-0BA8-4282-8C3D-EDB0D74AA0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36588"/>
          </a:xfrm>
        </p:spPr>
        <p:txBody>
          <a:bodyPr/>
          <a:lstStyle/>
          <a:p>
            <a:pPr algn="ctr"/>
            <a:r>
              <a:rPr lang="ru-RU" altLang="ru-RU" sz="4000" b="1">
                <a:solidFill>
                  <a:srgbClr val="0F0F0F"/>
                </a:solidFill>
                <a:latin typeface="Constantia" panose="02030602050306030303" pitchFamily="18" charset="0"/>
              </a:rPr>
              <a:t>Статьи в журналах</a:t>
            </a:r>
            <a:endParaRPr lang="ru-RU" alt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C49B4FC-1338-49C9-A009-C1E67A42F8C1}"/>
              </a:ext>
            </a:extLst>
          </p:cNvPr>
          <p:cNvSpPr/>
          <p:nvPr/>
        </p:nvSpPr>
        <p:spPr>
          <a:xfrm>
            <a:off x="250825" y="1989138"/>
            <a:ext cx="5905500" cy="13541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br>
              <a:rPr lang="ru-RU" sz="1600" dirty="0">
                <a:latin typeface="+mn-lt"/>
                <a:cs typeface="Arial" charset="0"/>
              </a:rPr>
            </a:br>
            <a:r>
              <a:rPr lang="ru-RU" sz="1600" dirty="0">
                <a:latin typeface="+mn-lt"/>
                <a:cs typeface="Arial" charset="0"/>
              </a:rPr>
              <a:t>Печень плодов в условиях </a:t>
            </a:r>
            <a:r>
              <a:rPr lang="ru-RU" sz="1600" dirty="0" err="1">
                <a:latin typeface="+mn-lt"/>
                <a:cs typeface="Arial" charset="0"/>
              </a:rPr>
              <a:t>эндотоксикоза</a:t>
            </a:r>
            <a:r>
              <a:rPr lang="ru-RU" sz="1600" dirty="0">
                <a:latin typeface="+mn-lt"/>
                <a:cs typeface="Arial" charset="0"/>
              </a:rPr>
              <a:t> и протекции цеолитами / Е. А. </a:t>
            </a:r>
            <a:r>
              <a:rPr lang="ru-RU" sz="1600" dirty="0" err="1">
                <a:latin typeface="+mn-lt"/>
                <a:cs typeface="Arial" charset="0"/>
              </a:rPr>
              <a:t>Попп</a:t>
            </a:r>
            <a:r>
              <a:rPr lang="ru-RU" sz="1600" dirty="0">
                <a:latin typeface="+mn-lt"/>
                <a:cs typeface="Arial" charset="0"/>
              </a:rPr>
              <a:t>, Г. В. </a:t>
            </a:r>
            <a:r>
              <a:rPr lang="ru-RU" sz="1600" dirty="0" err="1">
                <a:latin typeface="+mn-lt"/>
                <a:cs typeface="Arial" charset="0"/>
              </a:rPr>
              <a:t>Праворотов</a:t>
            </a:r>
            <a:r>
              <a:rPr lang="ru-RU" sz="1600" dirty="0">
                <a:latin typeface="+mn-lt"/>
                <a:cs typeface="Arial" charset="0"/>
              </a:rPr>
              <a:t>, Ю. И. </a:t>
            </a:r>
            <a:r>
              <a:rPr lang="ru-RU" sz="1600" dirty="0" err="1">
                <a:latin typeface="+mn-lt"/>
                <a:cs typeface="Arial" charset="0"/>
              </a:rPr>
              <a:t>Склянов</a:t>
            </a:r>
            <a:r>
              <a:rPr lang="ru-RU" sz="1600" dirty="0">
                <a:latin typeface="+mn-lt"/>
                <a:cs typeface="Arial" charset="0"/>
              </a:rPr>
              <a:t> // Морфология. </a:t>
            </a:r>
            <a:r>
              <a:rPr lang="ru-RU" sz="1600" dirty="0">
                <a:latin typeface="Arial" charset="0"/>
                <a:cs typeface="Arial" charset="0"/>
              </a:rPr>
              <a:t>- </a:t>
            </a:r>
            <a:r>
              <a:rPr lang="ru-RU" sz="1600" dirty="0">
                <a:latin typeface="+mn-lt"/>
                <a:cs typeface="Arial" charset="0"/>
              </a:rPr>
              <a:t>2011. </a:t>
            </a:r>
            <a:r>
              <a:rPr lang="ru-RU" sz="1600" dirty="0">
                <a:latin typeface="Arial" charset="0"/>
                <a:cs typeface="Arial" charset="0"/>
              </a:rPr>
              <a:t>-</a:t>
            </a:r>
            <a:r>
              <a:rPr lang="ru-RU" sz="1600" dirty="0">
                <a:latin typeface="+mn-lt"/>
                <a:cs typeface="Arial" charset="0"/>
              </a:rPr>
              <a:t> Т.140. </a:t>
            </a:r>
            <a:r>
              <a:rPr lang="ru-RU" sz="1600" dirty="0">
                <a:latin typeface="Arial" charset="0"/>
                <a:cs typeface="Arial" charset="0"/>
              </a:rPr>
              <a:t>-</a:t>
            </a:r>
            <a:r>
              <a:rPr lang="ru-RU" sz="1600" dirty="0">
                <a:latin typeface="+mn-lt"/>
                <a:cs typeface="Arial" charset="0"/>
              </a:rPr>
              <a:t> № 5. </a:t>
            </a:r>
            <a:r>
              <a:rPr lang="ru-RU" sz="1600" dirty="0">
                <a:latin typeface="Arial" charset="0"/>
                <a:cs typeface="Arial" charset="0"/>
              </a:rPr>
              <a:t>-</a:t>
            </a:r>
            <a:r>
              <a:rPr lang="ru-RU" sz="1600" dirty="0">
                <a:latin typeface="+mn-lt"/>
                <a:cs typeface="Arial" charset="0"/>
              </a:rPr>
              <a:t> С.44-45.</a:t>
            </a:r>
          </a:p>
          <a:p>
            <a:pPr>
              <a:defRPr/>
            </a:pPr>
            <a:endParaRPr lang="ru-RU" dirty="0">
              <a:latin typeface="+mn-lt"/>
              <a:cs typeface="Arial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AC935447-8473-45C7-918F-8DCA4273C764}"/>
              </a:ext>
            </a:extLst>
          </p:cNvPr>
          <p:cNvSpPr/>
          <p:nvPr/>
        </p:nvSpPr>
        <p:spPr>
          <a:xfrm>
            <a:off x="395288" y="4724400"/>
            <a:ext cx="5003800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br>
              <a:rPr lang="ru-RU" sz="1600" dirty="0">
                <a:latin typeface="+mn-lt"/>
                <a:cs typeface="Arial" charset="0"/>
              </a:rPr>
            </a:br>
            <a:r>
              <a:rPr lang="ru-RU" sz="1600" dirty="0">
                <a:latin typeface="+mn-lt"/>
                <a:cs typeface="Arial" charset="0"/>
              </a:rPr>
              <a:t>Электронно-микроскопическое исследование эпителия желточного мешка человека в I триместре беременности / Н. Н. Дубинина, Ю. И. </a:t>
            </a:r>
            <a:r>
              <a:rPr lang="ru-RU" sz="1600" dirty="0" err="1">
                <a:latin typeface="+mn-lt"/>
                <a:cs typeface="Arial" charset="0"/>
              </a:rPr>
              <a:t>Склянов</a:t>
            </a:r>
            <a:r>
              <a:rPr lang="ru-RU" sz="1600" dirty="0">
                <a:latin typeface="+mn-lt"/>
                <a:cs typeface="Arial" charset="0"/>
              </a:rPr>
              <a:t> // Морфология.</a:t>
            </a:r>
            <a:r>
              <a:rPr lang="ru-RU" sz="1600" dirty="0">
                <a:latin typeface="Arial" charset="0"/>
                <a:cs typeface="Arial" charset="0"/>
              </a:rPr>
              <a:t> - </a:t>
            </a:r>
            <a:r>
              <a:rPr lang="ru-RU" sz="1600" dirty="0">
                <a:latin typeface="+mn-lt"/>
                <a:cs typeface="Arial" charset="0"/>
              </a:rPr>
              <a:t>2011. </a:t>
            </a:r>
            <a:r>
              <a:rPr lang="ru-RU" sz="1600" dirty="0">
                <a:latin typeface="Arial" charset="0"/>
                <a:cs typeface="Arial" charset="0"/>
              </a:rPr>
              <a:t>-</a:t>
            </a:r>
            <a:r>
              <a:rPr lang="ru-RU" sz="1600" dirty="0">
                <a:latin typeface="+mn-lt"/>
                <a:cs typeface="Arial" charset="0"/>
              </a:rPr>
              <a:t> Т. 140. </a:t>
            </a:r>
            <a:r>
              <a:rPr lang="ru-RU" sz="1600" dirty="0">
                <a:latin typeface="Arial" charset="0"/>
                <a:cs typeface="Arial" charset="0"/>
              </a:rPr>
              <a:t>-</a:t>
            </a:r>
            <a:r>
              <a:rPr lang="ru-RU" sz="1600" dirty="0">
                <a:latin typeface="+mn-lt"/>
                <a:cs typeface="Arial" charset="0"/>
              </a:rPr>
              <a:t> N. 4. </a:t>
            </a:r>
            <a:r>
              <a:rPr lang="ru-RU" sz="1600" dirty="0">
                <a:latin typeface="Arial" charset="0"/>
                <a:cs typeface="Arial" charset="0"/>
              </a:rPr>
              <a:t>-</a:t>
            </a:r>
            <a:r>
              <a:rPr lang="ru-RU" sz="1600" dirty="0">
                <a:latin typeface="+mn-lt"/>
                <a:cs typeface="Arial" charset="0"/>
              </a:rPr>
              <a:t> с. 46-50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F42B8A5-FC1A-4BBF-87F2-70D541884303}"/>
              </a:ext>
            </a:extLst>
          </p:cNvPr>
          <p:cNvSpPr/>
          <p:nvPr/>
        </p:nvSpPr>
        <p:spPr>
          <a:xfrm>
            <a:off x="323850" y="3213100"/>
            <a:ext cx="5616575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br>
              <a:rPr lang="ru-RU" sz="1600" dirty="0">
                <a:latin typeface="+mn-lt"/>
                <a:cs typeface="Arial" charset="0"/>
              </a:rPr>
            </a:br>
            <a:r>
              <a:rPr lang="ru-RU" sz="1600" dirty="0">
                <a:latin typeface="+mn-lt"/>
                <a:cs typeface="Arial" charset="0"/>
              </a:rPr>
              <a:t>Морфологическое исследование плаценты и печени беременных крыс и их плодов при экспериментальном </a:t>
            </a:r>
            <a:r>
              <a:rPr lang="ru-RU" sz="1600" dirty="0" err="1">
                <a:latin typeface="+mn-lt"/>
                <a:cs typeface="Arial" charset="0"/>
              </a:rPr>
              <a:t>эндотоксикозе</a:t>
            </a:r>
            <a:r>
              <a:rPr lang="ru-RU" sz="1600" dirty="0">
                <a:latin typeface="+mn-lt"/>
                <a:cs typeface="Arial" charset="0"/>
              </a:rPr>
              <a:t> и протекции цеолитами / Е. А. </a:t>
            </a:r>
            <a:r>
              <a:rPr lang="ru-RU" sz="1600" dirty="0" err="1">
                <a:latin typeface="+mn-lt"/>
                <a:cs typeface="Arial" charset="0"/>
              </a:rPr>
              <a:t>Попп</a:t>
            </a:r>
            <a:r>
              <a:rPr lang="ru-RU" sz="1600" dirty="0">
                <a:latin typeface="+mn-lt"/>
                <a:cs typeface="Arial" charset="0"/>
              </a:rPr>
              <a:t>          </a:t>
            </a:r>
            <a:r>
              <a:rPr lang="ru-RU" sz="1600" dirty="0">
                <a:solidFill>
                  <a:prstClr val="black"/>
                </a:solidFill>
                <a:latin typeface="Constantia"/>
                <a:cs typeface="Arial" charset="0"/>
              </a:rPr>
              <a:t>[и др.] </a:t>
            </a:r>
            <a:r>
              <a:rPr lang="ru-RU" sz="1600" dirty="0">
                <a:latin typeface="+mn-lt"/>
                <a:cs typeface="Arial" charset="0"/>
              </a:rPr>
              <a:t> // Морфология. - 2005. - Т. 128. </a:t>
            </a:r>
            <a:r>
              <a:rPr lang="ru-RU" sz="1600" dirty="0">
                <a:latin typeface="Arial" charset="0"/>
                <a:cs typeface="Arial" charset="0"/>
              </a:rPr>
              <a:t>-</a:t>
            </a:r>
            <a:r>
              <a:rPr lang="ru-RU" sz="1600" dirty="0">
                <a:latin typeface="+mn-lt"/>
                <a:cs typeface="Arial" charset="0"/>
              </a:rPr>
              <a:t> №4. - С.47-50.</a:t>
            </a:r>
          </a:p>
        </p:txBody>
      </p:sp>
      <p:pic>
        <p:nvPicPr>
          <p:cNvPr id="24582" name="Picture 5" descr="C:\Users\user\Desktop\unnamed.jpg">
            <a:extLst>
              <a:ext uri="{FF2B5EF4-FFF2-40B4-BE49-F238E27FC236}">
                <a16:creationId xmlns:a16="http://schemas.microsoft.com/office/drawing/2014/main" id="{FFC7070D-3F4E-4DF5-86CF-E6F3E13E5C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90" t="3780" r="17941" b="5501"/>
          <a:stretch>
            <a:fillRect/>
          </a:stretch>
        </p:blipFill>
        <p:spPr bwMode="auto">
          <a:xfrm>
            <a:off x="5940425" y="2001838"/>
            <a:ext cx="2808288" cy="408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>
            <a:extLst>
              <a:ext uri="{FF2B5EF4-FFF2-40B4-BE49-F238E27FC236}">
                <a16:creationId xmlns:a16="http://schemas.microsoft.com/office/drawing/2014/main" id="{6DF54FAC-49FD-4334-B4F1-EBC0A40D2E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36588"/>
          </a:xfrm>
        </p:spPr>
        <p:txBody>
          <a:bodyPr/>
          <a:lstStyle/>
          <a:p>
            <a:pPr algn="ctr"/>
            <a:r>
              <a:rPr lang="ru-RU" altLang="ru-RU" sz="4000" b="1">
                <a:solidFill>
                  <a:srgbClr val="0F0F0F"/>
                </a:solidFill>
                <a:latin typeface="Constantia" panose="02030602050306030303" pitchFamily="18" charset="0"/>
              </a:rPr>
              <a:t>Статьи в журналах</a:t>
            </a:r>
            <a:endParaRPr lang="ru-RU" altLang="ru-RU"/>
          </a:p>
        </p:txBody>
      </p:sp>
      <p:pic>
        <p:nvPicPr>
          <p:cNvPr id="25603" name="Picture 2" descr="C:\Users\user\Desktop\Без названия (1).jpg">
            <a:extLst>
              <a:ext uri="{FF2B5EF4-FFF2-40B4-BE49-F238E27FC236}">
                <a16:creationId xmlns:a16="http://schemas.microsoft.com/office/drawing/2014/main" id="{96845AD7-2858-4BD9-827F-A2831C843118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844675"/>
            <a:ext cx="1355725" cy="2163763"/>
          </a:xfrm>
          <a:noFill/>
        </p:spPr>
      </p:pic>
      <p:pic>
        <p:nvPicPr>
          <p:cNvPr id="25604" name="Picture 3" descr="C:\Users\user\Desktop\largepreview.png">
            <a:extLst>
              <a:ext uri="{FF2B5EF4-FFF2-40B4-BE49-F238E27FC236}">
                <a16:creationId xmlns:a16="http://schemas.microsoft.com/office/drawing/2014/main" id="{7E788BF4-5CB1-4F0C-BD15-98403EDD1A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3357563"/>
            <a:ext cx="1381125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7390B8E8-D6B6-4E72-A6A5-1552F7D11378}"/>
              </a:ext>
            </a:extLst>
          </p:cNvPr>
          <p:cNvSpPr/>
          <p:nvPr/>
        </p:nvSpPr>
        <p:spPr>
          <a:xfrm>
            <a:off x="2124075" y="1773238"/>
            <a:ext cx="6769100" cy="11382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n-lt"/>
                <a:cs typeface="Arial" charset="0"/>
              </a:rPr>
              <a:t>Изменения микроциркуляторного русла матки и ее регионарных лимфатических узлов во время беременности / Ю. И. Бородин [и др.] // Арх. анатомии, гистологии и эмбриологии. - 1987. - № 12. - С. 40-43</a:t>
            </a:r>
            <a:r>
              <a:rPr lang="ru-RU" dirty="0">
                <a:latin typeface="Arial" charset="0"/>
                <a:cs typeface="Arial" charset="0"/>
              </a:rPr>
              <a:t>.</a:t>
            </a:r>
            <a:br>
              <a:rPr lang="ru-RU" dirty="0">
                <a:latin typeface="Arial" charset="0"/>
                <a:cs typeface="Arial" charset="0"/>
              </a:rPr>
            </a:br>
            <a:endParaRPr lang="ru-RU" dirty="0">
              <a:latin typeface="Arial" charset="0"/>
              <a:cs typeface="Arial" charset="0"/>
            </a:endParaRPr>
          </a:p>
        </p:txBody>
      </p:sp>
      <p:sp>
        <p:nvSpPr>
          <p:cNvPr id="25606" name="Содержимое 9">
            <a:extLst>
              <a:ext uri="{FF2B5EF4-FFF2-40B4-BE49-F238E27FC236}">
                <a16:creationId xmlns:a16="http://schemas.microsoft.com/office/drawing/2014/main" id="{666A3B17-CB5A-494B-9DE1-712678FCD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484438" y="2852738"/>
            <a:ext cx="6480175" cy="1439862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ru-RU" altLang="ru-RU" sz="1600"/>
              <a:t>      Морфофункциональная характеристика лимфатических узлов у мышей разных линий при введении иммуномодуляторов             / Ю. И. Бородин, Н. А. Склянова, Ю. И. Склянов // Арх. анатомии, гистологии и эмбриологии. - 1990. - № 7. - С. 68-72.</a:t>
            </a:r>
            <a:br>
              <a:rPr lang="ru-RU" altLang="ru-RU"/>
            </a:br>
            <a:endParaRPr lang="ru-RU" alt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5989BFF9-45C4-4523-8061-73CA33FF0BB2}"/>
              </a:ext>
            </a:extLst>
          </p:cNvPr>
          <p:cNvSpPr/>
          <p:nvPr/>
        </p:nvSpPr>
        <p:spPr>
          <a:xfrm>
            <a:off x="3059113" y="4437063"/>
            <a:ext cx="5905500" cy="13541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n-lt"/>
                <a:cs typeface="Arial" charset="0"/>
              </a:rPr>
              <a:t>Пути оттока лимфы от матки и ее регионарные лимфатические узлы у крысы на различных стадиях беременности / Ю. И. Бородин [и др.] // Арх. анатомии, гистологии и эмбриологии. - 1982. - № 8. - С. 49-53.</a:t>
            </a:r>
            <a:br>
              <a:rPr lang="ru-RU" dirty="0">
                <a:latin typeface="Arial" charset="0"/>
                <a:cs typeface="Arial" charset="0"/>
              </a:rPr>
            </a:br>
            <a:endParaRPr lang="ru-RU" dirty="0">
              <a:latin typeface="Arial" charset="0"/>
              <a:cs typeface="Arial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424383B5-965C-4C2D-B15F-41398454E778}"/>
              </a:ext>
            </a:extLst>
          </p:cNvPr>
          <p:cNvSpPr/>
          <p:nvPr/>
        </p:nvSpPr>
        <p:spPr>
          <a:xfrm>
            <a:off x="323850" y="5719763"/>
            <a:ext cx="8640763" cy="8921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>
                <a:latin typeface="+mn-lt"/>
                <a:cs typeface="Arial" charset="0"/>
              </a:rPr>
              <a:t>Функциональная морфология лимфатической системы матки у крыс при беременности / Ю. И. Бородин [и др.] // Арх. анатомии, гистологии и эмбриологии. - 1986. - № 4. - С. 18-23</a:t>
            </a:r>
            <a:r>
              <a:rPr lang="ru-RU" dirty="0">
                <a:latin typeface="Arial" charset="0"/>
                <a:cs typeface="Arial" charset="0"/>
              </a:rPr>
              <a:t>.</a:t>
            </a:r>
            <a:br>
              <a:rPr lang="ru-RU" dirty="0">
                <a:latin typeface="Arial" charset="0"/>
                <a:cs typeface="Arial" charset="0"/>
              </a:rPr>
            </a:br>
            <a:endParaRPr lang="ru-RU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>
            <a:extLst>
              <a:ext uri="{FF2B5EF4-FFF2-40B4-BE49-F238E27FC236}">
                <a16:creationId xmlns:a16="http://schemas.microsoft.com/office/drawing/2014/main" id="{BB064648-2525-449F-B2D8-6990F3D01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63563"/>
          </a:xfrm>
        </p:spPr>
        <p:txBody>
          <a:bodyPr/>
          <a:lstStyle/>
          <a:p>
            <a:pPr algn="ctr"/>
            <a:r>
              <a:rPr lang="ru-RU" altLang="ru-RU" sz="4000" b="1">
                <a:solidFill>
                  <a:srgbClr val="0F0F0F"/>
                </a:solidFill>
                <a:latin typeface="Constantia" panose="02030602050306030303" pitchFamily="18" charset="0"/>
              </a:rPr>
              <a:t>Статьи в журналах</a:t>
            </a:r>
            <a:endParaRPr lang="ru-RU" altLang="ru-RU" sz="4000"/>
          </a:p>
        </p:txBody>
      </p:sp>
      <p:sp>
        <p:nvSpPr>
          <p:cNvPr id="26627" name="Содержимое 2">
            <a:extLst>
              <a:ext uri="{FF2B5EF4-FFF2-40B4-BE49-F238E27FC236}">
                <a16:creationId xmlns:a16="http://schemas.microsoft.com/office/drawing/2014/main" id="{49A8EC41-0EA9-46CC-A1BC-D5D993BF75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0825" y="2276475"/>
            <a:ext cx="5689600" cy="1581150"/>
          </a:xfrm>
        </p:spPr>
        <p:txBody>
          <a:bodyPr/>
          <a:lstStyle/>
          <a:p>
            <a:pPr>
              <a:buFont typeface="Wingdings 2" panose="05020102010507070707" pitchFamily="18" charset="2"/>
              <a:buNone/>
            </a:pPr>
            <a:r>
              <a:rPr lang="ru-RU" altLang="ru-RU" sz="1600"/>
              <a:t>      Бородин, Юрий Иванович. Внеорганное лимфатическое русло матки и внезародышевые органы при гипотензивном синдроме беременных ( экспериментально-морфофункциональный аспект)        / Ю. И. Бородин, Ю. И. Склянов, Н. А. Склянова // Акушерство и гинекология. - 1987. - № 2. - С. 70-72.  </a:t>
            </a:r>
          </a:p>
          <a:p>
            <a:pPr>
              <a:buFont typeface="Wingdings 2" panose="05020102010507070707" pitchFamily="18" charset="2"/>
              <a:buNone/>
            </a:pPr>
            <a:endParaRPr lang="ru-RU" altLang="ru-RU" sz="1600"/>
          </a:p>
          <a:p>
            <a:pPr>
              <a:buFont typeface="Wingdings 2" panose="05020102010507070707" pitchFamily="18" charset="2"/>
              <a:buNone/>
            </a:pPr>
            <a:endParaRPr lang="ru-RU" altLang="ru-RU" sz="1600"/>
          </a:p>
          <a:p>
            <a:pPr>
              <a:buFont typeface="Wingdings 2" panose="05020102010507070707" pitchFamily="18" charset="2"/>
              <a:buNone/>
            </a:pPr>
            <a:r>
              <a:rPr lang="ru-RU" altLang="ru-RU" sz="1600"/>
              <a:t>      Новиков, Валерий Дорофеевич. Морфологические особенности децидуотрофобластических взаимодействий в плаценте человека и некоторых млекопитающих / В. Д. Новиков, Ю. И. Склянов,            Т. Н. Цыцорина // Акушерство и гинекология. - 1979. - № 8. - С. 18.</a:t>
            </a:r>
            <a:br>
              <a:rPr lang="ru-RU" altLang="ru-RU" sz="1600"/>
            </a:br>
            <a:endParaRPr lang="ru-RU" altLang="ru-RU" sz="1600"/>
          </a:p>
        </p:txBody>
      </p:sp>
      <p:pic>
        <p:nvPicPr>
          <p:cNvPr id="26628" name="Picture 2" descr="C:\Users\user\Desktop\front-h-300.jpg">
            <a:extLst>
              <a:ext uri="{FF2B5EF4-FFF2-40B4-BE49-F238E27FC236}">
                <a16:creationId xmlns:a16="http://schemas.microsoft.com/office/drawing/2014/main" id="{7B9B4D14-E3C9-451F-AF71-7FF56B79499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56325" y="2349500"/>
            <a:ext cx="2376488" cy="3394075"/>
          </a:xfr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706836-4898-422B-9C7A-9F7B2AD703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288" y="620713"/>
            <a:ext cx="82296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b="1" dirty="0">
                <a:solidFill>
                  <a:schemeClr val="bg2">
                    <a:lumMod val="10000"/>
                  </a:schemeClr>
                </a:solidFill>
                <a:latin typeface="+mn-lt"/>
              </a:rPr>
              <a:t>Список источников</a:t>
            </a:r>
          </a:p>
        </p:txBody>
      </p:sp>
      <p:sp>
        <p:nvSpPr>
          <p:cNvPr id="24579" name="Содержимое 2">
            <a:extLst>
              <a:ext uri="{FF2B5EF4-FFF2-40B4-BE49-F238E27FC236}">
                <a16:creationId xmlns:a16="http://schemas.microsoft.com/office/drawing/2014/main" id="{8BAFA9F3-2A47-462F-93DA-F2CFD5E7DA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  <a:defRPr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ru-RU" sz="2000" dirty="0">
                <a:cs typeface="Times New Roman" pitchFamily="18" charset="0"/>
              </a:rPr>
              <a:t>1. </a:t>
            </a:r>
            <a:r>
              <a:rPr lang="ru-RU" sz="2000" dirty="0" err="1">
                <a:cs typeface="Times New Roman" pitchFamily="18" charset="0"/>
              </a:rPr>
              <a:t>eLIBRARY.RU</a:t>
            </a:r>
            <a:r>
              <a:rPr lang="ru-RU" sz="2000" dirty="0">
                <a:cs typeface="Times New Roman" pitchFamily="18" charset="0"/>
              </a:rPr>
              <a:t> : научная электронная библиотека : сайт. – Москва, 2000. – URL: https://elibrary.ru (дата обращения : 01.06.2021). – Текст : электронный.</a:t>
            </a:r>
          </a:p>
          <a:p>
            <a:pPr marL="0" indent="0" eaLnBrk="1" hangingPunct="1"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  <a:defRPr/>
            </a:pPr>
            <a:endParaRPr lang="ru-RU" sz="2000" dirty="0">
              <a:solidFill>
                <a:prstClr val="black"/>
              </a:solidFill>
              <a:cs typeface="Times New Roman" pitchFamily="18" charset="0"/>
            </a:endParaRPr>
          </a:p>
          <a:p>
            <a:pPr marL="0" indent="0" eaLnBrk="1" hangingPunct="1"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ru-RU" sz="2000" dirty="0">
                <a:solidFill>
                  <a:prstClr val="black"/>
                </a:solidFill>
                <a:cs typeface="Times New Roman" pitchFamily="18" charset="0"/>
              </a:rPr>
              <a:t>2. Новосибирский государственный медицинский университет : сайт. – Новосибирск,1997. – </a:t>
            </a:r>
            <a:r>
              <a:rPr lang="en-US" sz="2000" dirty="0">
                <a:solidFill>
                  <a:prstClr val="black"/>
                </a:solidFill>
                <a:cs typeface="Times New Roman" pitchFamily="18" charset="0"/>
              </a:rPr>
              <a:t>URL</a:t>
            </a:r>
            <a:r>
              <a:rPr lang="ru-RU" sz="2000" dirty="0">
                <a:solidFill>
                  <a:prstClr val="black"/>
                </a:solidFill>
                <a:cs typeface="Times New Roman" pitchFamily="18" charset="0"/>
              </a:rPr>
              <a:t>: </a:t>
            </a:r>
            <a:r>
              <a:rPr lang="en-US" sz="2000" dirty="0">
                <a:solidFill>
                  <a:prstClr val="black"/>
                </a:solidFill>
                <a:cs typeface="Times New Roman" pitchFamily="18" charset="0"/>
                <a:hlinkClick r:id="rId2"/>
              </a:rPr>
              <a:t>http://ngmu.ru/department/2643</a:t>
            </a:r>
            <a:r>
              <a:rPr lang="ru-RU" sz="2000" dirty="0">
                <a:solidFill>
                  <a:prstClr val="black"/>
                </a:solidFill>
                <a:cs typeface="Times New Roman" pitchFamily="18" charset="0"/>
              </a:rPr>
              <a:t> </a:t>
            </a:r>
          </a:p>
          <a:p>
            <a:pPr marL="0" indent="0" eaLnBrk="1" hangingPunct="1"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ru-RU" sz="2000" dirty="0">
                <a:solidFill>
                  <a:prstClr val="black"/>
                </a:solidFill>
                <a:cs typeface="Times New Roman" pitchFamily="18" charset="0"/>
              </a:rPr>
              <a:t>( дата обращения : 01.06.2021). – Текст : электронный.</a:t>
            </a:r>
          </a:p>
          <a:p>
            <a:pPr marL="0" indent="0" eaLnBrk="1" hangingPunct="1"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  <a:defRPr/>
            </a:pPr>
            <a:endParaRPr lang="ru-RU" sz="2000" dirty="0">
              <a:solidFill>
                <a:prstClr val="black"/>
              </a:solidFill>
              <a:cs typeface="Times New Roman" pitchFamily="18" charset="0"/>
            </a:endParaRPr>
          </a:p>
          <a:p>
            <a:pPr marL="0" indent="0" eaLnBrk="1" hangingPunct="1"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  <a:defRPr/>
            </a:pPr>
            <a:r>
              <a:rPr lang="ru-RU" sz="2000" dirty="0">
                <a:solidFill>
                  <a:prstClr val="black"/>
                </a:solidFill>
                <a:cs typeface="Times New Roman" pitchFamily="18" charset="0"/>
              </a:rPr>
              <a:t>3. Ефремов, А. В. Ученые Новосибирского медицинского института в ХХ веке / А. В. Ефремов, В. Д. Новиков, А. Н. Евстропов ; </a:t>
            </a:r>
            <a:r>
              <a:rPr lang="ru-RU" sz="2000" dirty="0" err="1">
                <a:solidFill>
                  <a:prstClr val="black"/>
                </a:solidFill>
                <a:cs typeface="Times New Roman" pitchFamily="18" charset="0"/>
              </a:rPr>
              <a:t>Новосиб</a:t>
            </a:r>
            <a:r>
              <a:rPr lang="ru-RU" sz="2000" dirty="0">
                <a:solidFill>
                  <a:prstClr val="black"/>
                </a:solidFill>
                <a:cs typeface="Times New Roman" pitchFamily="18" charset="0"/>
              </a:rPr>
              <a:t>. </a:t>
            </a:r>
            <a:r>
              <a:rPr lang="ru-RU" sz="2000" dirty="0" err="1">
                <a:solidFill>
                  <a:prstClr val="black"/>
                </a:solidFill>
                <a:cs typeface="Times New Roman" pitchFamily="18" charset="0"/>
              </a:rPr>
              <a:t>гос</a:t>
            </a:r>
            <a:r>
              <a:rPr lang="ru-RU" sz="2000" dirty="0">
                <a:solidFill>
                  <a:prstClr val="black"/>
                </a:solidFill>
                <a:cs typeface="Times New Roman" pitchFamily="18" charset="0"/>
              </a:rPr>
              <a:t>. мед. академия. –  Новосибирск : Издательство НГМА, 2001. –  265 с.</a:t>
            </a:r>
          </a:p>
          <a:p>
            <a:pPr eaLnBrk="1" hangingPunct="1"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ED69CFE-EED1-4038-8F57-049725632F18}"/>
              </a:ext>
            </a:extLst>
          </p:cNvPr>
          <p:cNvSpPr/>
          <p:nvPr/>
        </p:nvSpPr>
        <p:spPr>
          <a:xfrm>
            <a:off x="1331640" y="1844824"/>
            <a:ext cx="6696743" cy="415498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800" b="1" dirty="0">
                <a:ln w="19050">
                  <a:solidFill>
                    <a:srgbClr val="660033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Arial" charset="0"/>
              </a:rPr>
              <a:t>Спасибо </a:t>
            </a:r>
          </a:p>
          <a:p>
            <a:pPr algn="ctr">
              <a:defRPr/>
            </a:pPr>
            <a:r>
              <a:rPr lang="ru-RU" sz="8800" b="1" dirty="0">
                <a:ln w="19050">
                  <a:solidFill>
                    <a:srgbClr val="660033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Arial" charset="0"/>
              </a:rPr>
              <a:t>за </a:t>
            </a:r>
          </a:p>
          <a:p>
            <a:pPr algn="ctr">
              <a:defRPr/>
            </a:pPr>
            <a:r>
              <a:rPr lang="ru-RU" sz="8800" b="1" dirty="0">
                <a:ln w="19050">
                  <a:solidFill>
                    <a:srgbClr val="660033"/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+mn-lt"/>
                <a:cs typeface="Arial" charset="0"/>
              </a:rPr>
              <a:t>внимание!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Другая 4">
      <a:dk1>
        <a:sysClr val="windowText" lastClr="000000"/>
      </a:dk1>
      <a:lt1>
        <a:sysClr val="window" lastClr="FFFFFF"/>
      </a:lt1>
      <a:dk2>
        <a:srgbClr val="E6E6E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Другая 4">
    <a:dk1>
      <a:sysClr val="windowText" lastClr="000000"/>
    </a:dk1>
    <a:lt1>
      <a:sysClr val="window" lastClr="FFFFFF"/>
    </a:lt1>
    <a:dk2>
      <a:srgbClr val="E6E6E6"/>
    </a:dk2>
    <a:lt2>
      <a:srgbClr val="D2D2D2"/>
    </a:lt2>
    <a:accent1>
      <a:srgbClr val="FF388C"/>
    </a:accent1>
    <a:accent2>
      <a:srgbClr val="E40059"/>
    </a:accent2>
    <a:accent3>
      <a:srgbClr val="9C007F"/>
    </a:accent3>
    <a:accent4>
      <a:srgbClr val="68007F"/>
    </a:accent4>
    <a:accent5>
      <a:srgbClr val="005BD3"/>
    </a:accent5>
    <a:accent6>
      <a:srgbClr val="00349E"/>
    </a:accent6>
    <a:hlink>
      <a:srgbClr val="17BBFD"/>
    </a:hlink>
    <a:folHlink>
      <a:srgbClr val="FF79C2"/>
    </a:folHlink>
  </a:clrScheme>
</a:themeOverride>
</file>

<file path=ppt/theme/themeOverride2.xml><?xml version="1.0" encoding="utf-8"?>
<a:themeOverride xmlns:a="http://schemas.openxmlformats.org/drawingml/2006/main">
  <a:clrScheme name="Другая 4">
    <a:dk1>
      <a:sysClr val="windowText" lastClr="000000"/>
    </a:dk1>
    <a:lt1>
      <a:sysClr val="window" lastClr="FFFFFF"/>
    </a:lt1>
    <a:dk2>
      <a:srgbClr val="E6E6E6"/>
    </a:dk2>
    <a:lt2>
      <a:srgbClr val="D2D2D2"/>
    </a:lt2>
    <a:accent1>
      <a:srgbClr val="FF388C"/>
    </a:accent1>
    <a:accent2>
      <a:srgbClr val="E40059"/>
    </a:accent2>
    <a:accent3>
      <a:srgbClr val="9C007F"/>
    </a:accent3>
    <a:accent4>
      <a:srgbClr val="68007F"/>
    </a:accent4>
    <a:accent5>
      <a:srgbClr val="005BD3"/>
    </a:accent5>
    <a:accent6>
      <a:srgbClr val="00349E"/>
    </a:accent6>
    <a:hlink>
      <a:srgbClr val="17BBFD"/>
    </a:hlink>
    <a:folHlink>
      <a:srgbClr val="FF79C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1428</TotalTime>
  <Words>1714</Words>
  <Application>Microsoft Office PowerPoint</Application>
  <PresentationFormat>Экран (4:3)</PresentationFormat>
  <Paragraphs>81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Поток</vt:lpstr>
      <vt:lpstr>     Профессору Склянову Ю. И.  75 лет  со дня рождения (1946-2019)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Издания из фонда библиотеки НГМУ</vt:lpstr>
      <vt:lpstr>Статьи в журналах</vt:lpstr>
      <vt:lpstr>Статьи в журналах</vt:lpstr>
      <vt:lpstr>Статьи в журналах</vt:lpstr>
      <vt:lpstr>Статьи в журналах</vt:lpstr>
      <vt:lpstr>Статьи в журналах</vt:lpstr>
      <vt:lpstr>Статьи в журналах</vt:lpstr>
      <vt:lpstr>Список источников</vt:lpstr>
      <vt:lpstr>Презентация PowerPoint</vt:lpstr>
    </vt:vector>
  </TitlesOfParts>
  <Company>ГОУ ВПО НГМУ Росздрава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Склянов Юрий Иванович – 75 лет  со дня рождения (1946-2019)</dc:title>
  <dc:creator>user</dc:creator>
  <cp:lastModifiedBy>user</cp:lastModifiedBy>
  <cp:revision>141</cp:revision>
  <dcterms:created xsi:type="dcterms:W3CDTF">2021-10-05T02:56:30Z</dcterms:created>
  <dcterms:modified xsi:type="dcterms:W3CDTF">2023-11-27T04:23:52Z</dcterms:modified>
</cp:coreProperties>
</file>