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74" r:id="rId3"/>
    <p:sldId id="275" r:id="rId4"/>
    <p:sldId id="284" r:id="rId5"/>
    <p:sldId id="260" r:id="rId6"/>
    <p:sldId id="262" r:id="rId7"/>
    <p:sldId id="266" r:id="rId8"/>
    <p:sldId id="263" r:id="rId9"/>
    <p:sldId id="264" r:id="rId10"/>
    <p:sldId id="265" r:id="rId11"/>
    <p:sldId id="267" r:id="rId12"/>
    <p:sldId id="268" r:id="rId13"/>
    <p:sldId id="269" r:id="rId14"/>
    <p:sldId id="277" r:id="rId15"/>
    <p:sldId id="270" r:id="rId16"/>
    <p:sldId id="279" r:id="rId17"/>
    <p:sldId id="280" r:id="rId18"/>
    <p:sldId id="281" r:id="rId19"/>
    <p:sldId id="285" r:id="rId20"/>
    <p:sldId id="282" r:id="rId21"/>
    <p:sldId id="271" r:id="rId22"/>
    <p:sldId id="272" r:id="rId23"/>
    <p:sldId id="273" r:id="rId24"/>
    <p:sldId id="286" r:id="rId25"/>
    <p:sldId id="278" r:id="rId26"/>
    <p:sldId id="276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89" autoAdjust="0"/>
    <p:restoredTop sz="94660"/>
  </p:normalViewPr>
  <p:slideViewPr>
    <p:cSldViewPr>
      <p:cViewPr varScale="1">
        <p:scale>
          <a:sx n="61" d="100"/>
          <a:sy n="61" d="100"/>
        </p:scale>
        <p:origin x="-113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84B5D85-EDD8-1201-A80E-C35352416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7463C-936F-4B0F-BD2A-F8653FF241F8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758C4CD-3630-8B02-E380-86D9FC478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056B376-F6D6-EEF3-CF6A-E323FAFA0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BD8334-DBA6-4A6B-9EAA-8F333C4CF1F8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67666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C93A480-38E5-D03A-FDF3-0B99C868F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AE1E2-7654-45DD-81B7-F271864B19B2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A7B11E1-0159-5458-C3EA-96936E726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4DEF4D-D146-EF8A-F47E-FC1D7E74E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E83A39-A24D-45C4-A035-09BEF02F4CDA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662994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D274D9-6D9A-2A88-3F22-256D87AC7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BAAC5-35D2-4241-9614-CEF50D5D0788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2B3EBE-D334-690F-7FE5-4AED6FEDE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F61FB7B-F1C2-E497-42B9-73CF96192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A68AA-64F5-4055-896C-D8AB4BC3B60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842351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97430C27-7867-8B08-C19A-728FC27A1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03C1B-6853-4870-AD40-064356623859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CD073BBE-CEE3-E2DB-60C8-1FC4171B2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59B6EC2-EA7C-AAAF-ED87-C37EBFF26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88A9A6-A0EC-4E8D-BA4F-D8CF61282A7B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089070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F12FBEEC-0E6B-0BB4-0477-2180A32B5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891C1-632E-4E9A-8FB0-428982638419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047B9A33-C990-AC69-F2B0-61EFB6172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4C8E2871-EDF7-497F-753D-79743B4A7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A0685F-9E69-4D70-BC74-5ECAE46DE8F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706297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4D55B443-A7FF-76FB-7896-49F1E1F79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E9BA0-73D0-44B0-80DA-5870AF7E233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E1775E6A-4063-D10E-0060-B39944EE6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C12D5B57-BD25-005E-29CC-762D696D1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765DE-F4B4-4CB4-9DEA-BFA209E56A3E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27516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78F65B55-4D69-6515-0534-002CD5543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F241C-7669-40DB-95FE-EDF702BA37F1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384C7FD2-0C7B-722F-FF92-AB770D61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8706CD16-6589-C82E-F0BE-BB00C4B0D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111762-3549-400F-AC26-74F8FF4E4775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29597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797FDF6F-FACD-AB88-E912-A04BBBA12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28C0A-B02E-4D1F-887C-6E3874991C7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127DFFF2-805B-0360-C546-8E762E020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295F1BB8-FD72-8DAC-E38C-C6C78033E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F2A50-3473-4508-96D5-1BC0660A50E2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645604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B9840E4A-1501-ACE5-D492-8DA196587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355DE-DC86-4E54-A7FB-802AC5ACC74D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F3782545-131E-C6B1-A42A-BF6F75EB6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72CF8B77-DA49-7B81-3D6D-AA3299D05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60677E-2897-4830-951A-311BACBF6456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109765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E364474-F817-6B95-3AEB-20A601251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AE99E-C577-46D7-A569-218B8AB387AE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DEAF3B5-1438-4BE6-8B46-45C3B4B2F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F4D9CFA-810C-3185-2663-182583EE4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EA9F3F-D757-4903-94BF-3707804ABCEB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87949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689B6B-E4FE-A258-5A09-E50869031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FA92F-2E77-4642-8E8E-E15A41F4B6C9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7F9BEE-3D63-7F16-FC8B-03A06EFF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CFCA20-412A-D33F-B23B-70973E78B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0A97AC-6C5E-47F8-8939-1557C3E88F39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548449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B09ED709-4DEF-B1B2-6BB4-2059B2B9861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1217529D-F178-AF77-D891-CE07513CC5A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82EDF5F-09B3-E417-6343-106E1994A1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8D850F2-D2E1-4FFA-B764-89C11759622C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880FE5-3976-69FD-2E77-B495A3DC40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19CE0AF-2006-0127-5409-5DAD696B51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F0949C86-8A3B-4834-A9A7-60F06A0C8DBA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ngmu.ru/department/2643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C:\Users\user\Desktop\image174-10.jpg">
            <a:extLst>
              <a:ext uri="{FF2B5EF4-FFF2-40B4-BE49-F238E27FC236}">
                <a16:creationId xmlns:a16="http://schemas.microsoft.com/office/drawing/2014/main" id="{4D348267-AD65-69F8-2CF8-C4602237D7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Заголовок 1">
            <a:extLst>
              <a:ext uri="{FF2B5EF4-FFF2-40B4-BE49-F238E27FC236}">
                <a16:creationId xmlns:a16="http://schemas.microsoft.com/office/drawing/2014/main" id="{11A02BF8-682E-0D74-ABE0-9EFC57378E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650" y="2205038"/>
            <a:ext cx="7772400" cy="14700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Приумножая лучшие традиции отечественного медицинского образования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562E428-EA94-6861-9DA0-56C21E571C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3350" y="4365625"/>
            <a:ext cx="6400800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К 120-летию ректора НГМИ Залесского Г.Д. и 95-летию ректора НГМУ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Урсова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И.Г.</a:t>
            </a:r>
          </a:p>
        </p:txBody>
      </p:sp>
      <p:sp>
        <p:nvSpPr>
          <p:cNvPr id="2053" name="Rectangle 1">
            <a:extLst>
              <a:ext uri="{FF2B5EF4-FFF2-40B4-BE49-F238E27FC236}">
                <a16:creationId xmlns:a16="http://schemas.microsoft.com/office/drawing/2014/main" id="{E740E0C0-2936-0B9E-FEE3-F98C92411C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9713"/>
            <a:ext cx="9144000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6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Федеральное государственное бюджетное образовательное учреждение</a:t>
            </a:r>
            <a:endParaRPr lang="ru-RU" altLang="en-US" sz="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altLang="en-US" sz="16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Высшего образования</a:t>
            </a:r>
            <a:endParaRPr lang="ru-RU" altLang="en-US" sz="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altLang="en-US" sz="16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«Новосибирский государственный медицинский университет»</a:t>
            </a:r>
            <a:endParaRPr lang="ru-RU" altLang="en-US" sz="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altLang="en-US" sz="16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Министерства здравоохранения Российской Федерации</a:t>
            </a:r>
            <a:endParaRPr lang="ru-RU" altLang="en-US" sz="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altLang="en-US" sz="16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(ФГБОУ ВО НГМУ Минздрава России)</a:t>
            </a:r>
            <a:endParaRPr lang="ru-RU" altLang="en-US" sz="20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54" name="TextBox 4">
            <a:extLst>
              <a:ext uri="{FF2B5EF4-FFF2-40B4-BE49-F238E27FC236}">
                <a16:creationId xmlns:a16="http://schemas.microsoft.com/office/drawing/2014/main" id="{0A645E1E-A1DC-7B78-F3D9-24BE5606B5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6308725"/>
            <a:ext cx="20605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Новосибирск, 2022</a:t>
            </a:r>
          </a:p>
        </p:txBody>
      </p:sp>
      <p:sp>
        <p:nvSpPr>
          <p:cNvPr id="2055" name="AutoShape 7" descr="Красочный, Радуга, Градиент, Геометрический, Формы">
            <a:extLst>
              <a:ext uri="{FF2B5EF4-FFF2-40B4-BE49-F238E27FC236}">
                <a16:creationId xmlns:a16="http://schemas.microsoft.com/office/drawing/2014/main" id="{95FBFE15-7C22-3959-D50D-22E3B7130F4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56" name="AutoShape 9" descr="C:\Users\user\Desktop\colorful-2174045_960_720.webp">
            <a:extLst>
              <a:ext uri="{FF2B5EF4-FFF2-40B4-BE49-F238E27FC236}">
                <a16:creationId xmlns:a16="http://schemas.microsoft.com/office/drawing/2014/main" id="{F4446903-BDCC-B5A9-4066-A97A067D9BB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Содержимое 2">
            <a:extLst>
              <a:ext uri="{FF2B5EF4-FFF2-40B4-BE49-F238E27FC236}">
                <a16:creationId xmlns:a16="http://schemas.microsoft.com/office/drawing/2014/main" id="{C3382786-75DB-BBDD-E00C-B1001EF99D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ru-RU" altLang="en-US" sz="24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ru-RU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altLang="en-US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Врачевание, как ни одна другая работа, требует постоянного приумножения своих знаний, неустанного самообразования.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</a:t>
            </a:r>
            <a:r>
              <a:rPr lang="ru-RU" altLang="en-US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Ибрагим Шамов</a:t>
            </a:r>
          </a:p>
          <a:p>
            <a:pPr>
              <a:buFont typeface="Arial" panose="020B0604020202020204" pitchFamily="34" charset="0"/>
              <a:buNone/>
            </a:pPr>
            <a:endParaRPr lang="ru-RU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Содержимое 2">
            <a:extLst>
              <a:ext uri="{FF2B5EF4-FFF2-40B4-BE49-F238E27FC236}">
                <a16:creationId xmlns:a16="http://schemas.microsoft.com/office/drawing/2014/main" id="{FEED5F22-8F7B-2FE0-F844-2097D66EA0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  В январе 2022 года исполнилось 120 лет со дня рождения Залесского Григория Денисовича  и 95 лет со дня рождения Урсова Игоря Григорьевича, которые (каждый в своё время) внесли неоценимый вклад в развитие и становление медицинского университета, приумножая традиции отечественного медицинского образования</a:t>
            </a:r>
          </a:p>
        </p:txBody>
      </p:sp>
      <p:sp>
        <p:nvSpPr>
          <p:cNvPr id="4099" name="TextBox 3">
            <a:extLst>
              <a:ext uri="{FF2B5EF4-FFF2-40B4-BE49-F238E27FC236}">
                <a16:creationId xmlns:a16="http://schemas.microsoft.com/office/drawing/2014/main" id="{E9D3F83F-1E31-C199-BF24-93312AF44A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4025" y="692150"/>
            <a:ext cx="31559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4400" b="1">
                <a:latin typeface="Times New Roman" panose="02020603050405020304" pitchFamily="18" charset="0"/>
                <a:cs typeface="Times New Roman" panose="02020603050405020304" pitchFamily="18" charset="0"/>
              </a:rPr>
              <a:t>Вступление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>
            <a:extLst>
              <a:ext uri="{FF2B5EF4-FFF2-40B4-BE49-F238E27FC236}">
                <a16:creationId xmlns:a16="http://schemas.microsoft.com/office/drawing/2014/main" id="{A65E367B-5B7B-D5FB-99B4-0BAA7854E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Листая времени страницы</a:t>
            </a:r>
          </a:p>
        </p:txBody>
      </p:sp>
      <p:sp>
        <p:nvSpPr>
          <p:cNvPr id="6147" name="Содержимое 2">
            <a:extLst>
              <a:ext uri="{FF2B5EF4-FFF2-40B4-BE49-F238E27FC236}">
                <a16:creationId xmlns:a16="http://schemas.microsoft.com/office/drawing/2014/main" id="{4CD4FA1B-41EC-F2CB-1F74-AFB5623C35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ctr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Залесский Григорий Денисович в 1926 году закончил медицинский факультет Томского университета, затем ординатуру в 1929 году. </a:t>
            </a:r>
          </a:p>
          <a:p>
            <a:pPr algn="ctr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До 1931 года специализировался в Севастополе и Пятигорске. </a:t>
            </a:r>
          </a:p>
          <a:p>
            <a:pPr algn="ctr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1931 году Залесский Г.Д. был переведён </a:t>
            </a:r>
          </a:p>
          <a:p>
            <a:pPr algn="ctr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Омский ГМИ, где продолжил свою активную трудовую и научную деятельность по изучению проницаемости кровеносных капилляров и проблемам ревматических заболеваний.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>
            <a:extLst>
              <a:ext uri="{FF2B5EF4-FFF2-40B4-BE49-F238E27FC236}">
                <a16:creationId xmlns:a16="http://schemas.microsoft.com/office/drawing/2014/main" id="{43B3D2FD-A6D3-9CB5-4134-DD6B884CA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Листая времени страницы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Содержимое 2">
            <a:extLst>
              <a:ext uri="{FF2B5EF4-FFF2-40B4-BE49-F238E27FC236}">
                <a16:creationId xmlns:a16="http://schemas.microsoft.com/office/drawing/2014/main" id="{AD30A800-8030-55EC-4AFE-6D572370BB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7175" y="1600200"/>
            <a:ext cx="4619625" cy="4525963"/>
          </a:xfrm>
        </p:spPr>
        <p:txBody>
          <a:bodyPr rtlCol="0">
            <a:normAutofit fontScale="92500" lnSpcReduction="10000"/>
          </a:bodyPr>
          <a:lstStyle/>
          <a:p>
            <a:pPr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1947 году, когда страна переживала тяжелое послевоенное время, на пост директора Новосибирского медицинского института, приказом Министра РСФСР, </a:t>
            </a:r>
          </a:p>
          <a:p>
            <a:pPr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был назначен </a:t>
            </a:r>
          </a:p>
          <a:p>
            <a:pPr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Залесский Г.Д.  </a:t>
            </a:r>
          </a:p>
          <a:p>
            <a:pPr algn="ctr" fontAlgn="auto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8" name="Picture 4" descr="C:\Users\user\Desktop\Залесский_Г._Д.png">
            <a:extLst>
              <a:ext uri="{FF2B5EF4-FFF2-40B4-BE49-F238E27FC236}">
                <a16:creationId xmlns:a16="http://schemas.microsoft.com/office/drawing/2014/main" id="{5349C42F-D947-3DF2-EC59-FFAA167FF8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628775"/>
            <a:ext cx="2933700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Box 4">
            <a:extLst>
              <a:ext uri="{FF2B5EF4-FFF2-40B4-BE49-F238E27FC236}">
                <a16:creationId xmlns:a16="http://schemas.microsoft.com/office/drawing/2014/main" id="{A7B1891D-620E-8F20-B025-B365BABE70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8" y="5732463"/>
            <a:ext cx="26463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Залесский Г.Д. </a:t>
            </a:r>
          </a:p>
          <a:p>
            <a:pPr algn="ctr" eaLnBrk="1" hangingPunct="1"/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(13.01.1902 – 21.12.1966)</a:t>
            </a:r>
            <a:endParaRPr lang="ru-RU" altLang="en-US" b="1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>
            <a:extLst>
              <a:ext uri="{FF2B5EF4-FFF2-40B4-BE49-F238E27FC236}">
                <a16:creationId xmlns:a16="http://schemas.microsoft.com/office/drawing/2014/main" id="{BB362C66-7BF7-8FF9-B83A-77203F178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Листая времени страницы</a:t>
            </a:r>
          </a:p>
        </p:txBody>
      </p:sp>
      <p:sp>
        <p:nvSpPr>
          <p:cNvPr id="7171" name="Содержимое 2">
            <a:extLst>
              <a:ext uri="{FF2B5EF4-FFF2-40B4-BE49-F238E27FC236}">
                <a16:creationId xmlns:a16="http://schemas.microsoft.com/office/drawing/2014/main" id="{8DC2013D-2F74-EAC3-B5C6-A7C32E9E1F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С приходом Залесского Г.Д. институт получил новый виток развития. Сформировалась материальная база, которая обеспечила качественный учебный процесс и высокий уровень научных исследований.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>
            <a:extLst>
              <a:ext uri="{FF2B5EF4-FFF2-40B4-BE49-F238E27FC236}">
                <a16:creationId xmlns:a16="http://schemas.microsoft.com/office/drawing/2014/main" id="{552D9BD2-F6EE-AFAD-4A13-29229E284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Этапы большого пути</a:t>
            </a:r>
            <a:endParaRPr lang="ru-RU" altLang="en-US"/>
          </a:p>
        </p:txBody>
      </p:sp>
      <p:sp>
        <p:nvSpPr>
          <p:cNvPr id="8195" name="Содержимое 2">
            <a:extLst>
              <a:ext uri="{FF2B5EF4-FFF2-40B4-BE49-F238E27FC236}">
                <a16:creationId xmlns:a16="http://schemas.microsoft.com/office/drawing/2014/main" id="{8E8F2C2F-AAFB-F083-9148-3D031DE4D1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 rtlCol="0">
            <a:normAutofit lnSpcReduction="10000"/>
          </a:bodyPr>
          <a:lstStyle/>
          <a:p>
            <a:pPr algn="ctr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Под руководством Залесского Г.Д. произошло объединение научных коллективов 12 кафедр </a:t>
            </a:r>
          </a:p>
          <a:p>
            <a:pPr algn="ctr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для работы над одной проблемой. </a:t>
            </a:r>
          </a:p>
          <a:p>
            <a:pPr algn="ctr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Это был первый успешный опыт  по изучению этиологии, патогенеза и поиска методов лечения заболевания ревматизмом.</a:t>
            </a:r>
          </a:p>
          <a:p>
            <a:pPr algn="ctr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Григорий Денисович является основателем оригинальной Сибирской школы терапевтов, выпускниками которой стали известные ученые.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>
            <a:extLst>
              <a:ext uri="{FF2B5EF4-FFF2-40B4-BE49-F238E27FC236}">
                <a16:creationId xmlns:a16="http://schemas.microsoft.com/office/drawing/2014/main" id="{C929A99C-45A0-F8F8-B1FE-DCA18BD5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Этапы большого пути</a:t>
            </a: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986851F7-00B9-F1FC-FDAC-94A531BFF4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1951 – ГИДУВ переведён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Сталинск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(ныне город Новокузнецк, Кемеровской области).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НГМИ стал самостоятельным образовательным учреждением во главе с ректором Залесским Г.Д.,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1956 – в НГМИ создан специализированный совет по защите диссертаций на соискание учёной степени кандидата медицинских наук.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>
            <a:extLst>
              <a:ext uri="{FF2B5EF4-FFF2-40B4-BE49-F238E27FC236}">
                <a16:creationId xmlns:a16="http://schemas.microsoft.com/office/drawing/2014/main" id="{58A33575-37FC-E890-0F9F-A50DE5438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Этапы большого пути</a:t>
            </a:r>
            <a:endParaRPr lang="ru-RU" altLang="en-US"/>
          </a:p>
        </p:txBody>
      </p:sp>
      <p:sp>
        <p:nvSpPr>
          <p:cNvPr id="10243" name="Содержимое 2">
            <a:extLst>
              <a:ext uri="{FF2B5EF4-FFF2-40B4-BE49-F238E27FC236}">
                <a16:creationId xmlns:a16="http://schemas.microsoft.com/office/drawing/2014/main" id="{FCABEE7C-9FAE-308C-CC66-3177EE8964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852988"/>
          </a:xfrm>
        </p:spPr>
        <p:txBody>
          <a:bodyPr/>
          <a:lstStyle/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1957 – построено общежитие для студентов,</a:t>
            </a:r>
          </a:p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1958 – созданы лаборатории НГМИ: вирусологическая, иммунологическая, гистохимическая;</a:t>
            </a:r>
          </a:p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1961 – закончено строительство правого крыла главного корпуса НГМИ по адресу Красный проспект, 52;</a:t>
            </a:r>
          </a:p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1961 – начал работу учебный виварий.</a:t>
            </a:r>
          </a:p>
          <a:p>
            <a:endParaRPr lang="ru-RU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>
            <a:extLst>
              <a:ext uri="{FF2B5EF4-FFF2-40B4-BE49-F238E27FC236}">
                <a16:creationId xmlns:a16="http://schemas.microsoft.com/office/drawing/2014/main" id="{94C0061B-4C00-FF08-01FD-FEAFACE14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Этапы большого пути</a:t>
            </a:r>
            <a:endParaRPr lang="ru-RU" altLang="en-US"/>
          </a:p>
        </p:txBody>
      </p:sp>
      <p:sp>
        <p:nvSpPr>
          <p:cNvPr id="11267" name="Содержимое 2">
            <a:extLst>
              <a:ext uri="{FF2B5EF4-FFF2-40B4-BE49-F238E27FC236}">
                <a16:creationId xmlns:a16="http://schemas.microsoft.com/office/drawing/2014/main" id="{5ADAB5E9-EF7A-5262-6546-B5E83110C2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  Ученые института, занимавшиеся фундаментальными проблемами медицины, стали известны далеко за приделами Сибири. Два послевоенных десятилетия стали временем становления НГМИ как образовательного и научного учреждения, которое до 1964 года возглавлял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Залесский Григорий Денисович.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>
            <a:extLst>
              <a:ext uri="{FF2B5EF4-FFF2-40B4-BE49-F238E27FC236}">
                <a16:creationId xmlns:a16="http://schemas.microsoft.com/office/drawing/2014/main" id="{D20D662A-9E3B-092B-BFC0-8495AC034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Награды</a:t>
            </a: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0385F652-6B1F-6F63-EC74-CBACDC61B8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За выдающиеся заслуги Залесский Г.Д. был награжден орденами: Ленина, Знака Почета, Трудового Красного Знамени; медалью «За доблестный труд в Великой Отечественной войне 1941-1945 г.г.».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 1958 году учёному было присвоено звание Заслуженного деятеля науки РФ.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Клиника в городской больнице №1 и улица названы в честь  профессора Залесского Г.Д.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Почетный профессор НГМУ.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>
            <a:extLst>
              <a:ext uri="{FF2B5EF4-FFF2-40B4-BE49-F238E27FC236}">
                <a16:creationId xmlns:a16="http://schemas.microsoft.com/office/drawing/2014/main" id="{BE57F256-A112-7C8F-B3DC-49B112AF2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Из фонда библиотеки НГМУ</a:t>
            </a:r>
          </a:p>
        </p:txBody>
      </p:sp>
      <p:pic>
        <p:nvPicPr>
          <p:cNvPr id="13315" name="Picture 2" descr="C:\Users\user\Desktop\2.jpg">
            <a:extLst>
              <a:ext uri="{FF2B5EF4-FFF2-40B4-BE49-F238E27FC236}">
                <a16:creationId xmlns:a16="http://schemas.microsoft.com/office/drawing/2014/main" id="{133EDFFE-5493-C973-86C2-EE585D934B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19954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3" descr="C:\Users\user\Desktop\1.jpg">
            <a:extLst>
              <a:ext uri="{FF2B5EF4-FFF2-40B4-BE49-F238E27FC236}">
                <a16:creationId xmlns:a16="http://schemas.microsoft.com/office/drawing/2014/main" id="{292A0609-69C2-837F-C0F4-8E48C5ECE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429000"/>
            <a:ext cx="1889125" cy="273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Box 5">
            <a:extLst>
              <a:ext uri="{FF2B5EF4-FFF2-40B4-BE49-F238E27FC236}">
                <a16:creationId xmlns:a16="http://schemas.microsoft.com/office/drawing/2014/main" id="{6C8D2362-2A1C-FEE0-275F-8ED00651C6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1700213"/>
            <a:ext cx="61912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Залесский Григорий Денисович (1902 – 1966):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время и люди : биография отдельного лица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/ сост.: И. И. Николаева, С. Г. Шамовская – Островская. –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Новосибирск : б.и., 2012. - 8 с. – (Знай историю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своего вуза. НГМИ – НГМА – НГМУ) </a:t>
            </a:r>
            <a:br>
              <a:rPr lang="ru-RU" altLang="en-US"/>
            </a:br>
            <a:endParaRPr lang="ru-RU" altLang="en-US"/>
          </a:p>
        </p:txBody>
      </p:sp>
      <p:sp>
        <p:nvSpPr>
          <p:cNvPr id="13318" name="TextBox 6">
            <a:extLst>
              <a:ext uri="{FF2B5EF4-FFF2-40B4-BE49-F238E27FC236}">
                <a16:creationId xmlns:a16="http://schemas.microsoft.com/office/drawing/2014/main" id="{2B38A28E-62BF-1691-B4B4-AFACFE7854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797425"/>
            <a:ext cx="61928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Григорий Денисович Залесский / Новосибирская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государственная медицинская академия ;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ред.: А. В. Ефремов, А. Д. Куимов. – Новосибирск :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б.и., 2002. – 90 с. – (Жизнь замечательных людей НГМА)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id="{7F9018E4-10F0-3404-D117-CBB6CBAC1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Из фонда библиотеки НГМУ</a:t>
            </a:r>
            <a:endParaRPr lang="ru-RU" altLang="en-US"/>
          </a:p>
        </p:txBody>
      </p:sp>
      <p:pic>
        <p:nvPicPr>
          <p:cNvPr id="14339" name="Picture 3" descr="C:\Users\user\Desktop\4.jpg">
            <a:extLst>
              <a:ext uri="{FF2B5EF4-FFF2-40B4-BE49-F238E27FC236}">
                <a16:creationId xmlns:a16="http://schemas.microsoft.com/office/drawing/2014/main" id="{8D62541A-FC63-F71E-922E-31E17CC8A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3068638"/>
            <a:ext cx="2482850" cy="335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2" descr="C:\Users\user\Desktop\3.jpg">
            <a:extLst>
              <a:ext uri="{FF2B5EF4-FFF2-40B4-BE49-F238E27FC236}">
                <a16:creationId xmlns:a16="http://schemas.microsoft.com/office/drawing/2014/main" id="{BD540F3B-9301-A903-C6A3-9AB402626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484313"/>
            <a:ext cx="2478087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Box 6">
            <a:extLst>
              <a:ext uri="{FF2B5EF4-FFF2-40B4-BE49-F238E27FC236}">
                <a16:creationId xmlns:a16="http://schemas.microsoft.com/office/drawing/2014/main" id="{7D806697-A64A-410B-36A5-2594A677A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1557338"/>
            <a:ext cx="5905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Таскаев, Иван Иванович. Сибирские терапевты : сборник биографической информации / И. И. Таскаев. – Омск : Издательство ОмГМА, 2006. – 455 с. </a:t>
            </a:r>
            <a:br>
              <a:rPr lang="ru-RU" altLang="en-US"/>
            </a:br>
            <a:endParaRPr lang="ru-RU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>
            <a:extLst>
              <a:ext uri="{FF2B5EF4-FFF2-40B4-BE49-F238E27FC236}">
                <a16:creationId xmlns:a16="http://schemas.microsoft.com/office/drawing/2014/main" id="{E8ED2466-0E92-8F54-5B74-9A81EF5BD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Из фонда библиотеки НГМУ</a:t>
            </a:r>
            <a:endParaRPr lang="ru-RU" altLang="en-US"/>
          </a:p>
        </p:txBody>
      </p:sp>
      <p:sp>
        <p:nvSpPr>
          <p:cNvPr id="15363" name="TextBox 4">
            <a:extLst>
              <a:ext uri="{FF2B5EF4-FFF2-40B4-BE49-F238E27FC236}">
                <a16:creationId xmlns:a16="http://schemas.microsoft.com/office/drawing/2014/main" id="{FD7EE455-C8E7-345D-B5D6-538758AD0B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557338"/>
            <a:ext cx="79200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Тофраниловый психоз в эксперименте и клинике : сб. науч. тр. т.43 / ред.: В. П. Казначеев, Б. А. Вицин, Г. Д. Залесский. – Новосибирск : б.и., 1965. – 239 с.</a:t>
            </a:r>
          </a:p>
        </p:txBody>
      </p:sp>
      <p:sp>
        <p:nvSpPr>
          <p:cNvPr id="15364" name="TextBox 5">
            <a:extLst>
              <a:ext uri="{FF2B5EF4-FFF2-40B4-BE49-F238E27FC236}">
                <a16:creationId xmlns:a16="http://schemas.microsoft.com/office/drawing/2014/main" id="{F8EA153D-F5C9-ABB1-6C78-204ACE6422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636838"/>
            <a:ext cx="79930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К учению о вирусной природе ревматизма : [труды Новосибирского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государственного медицинского института. Т.XLVII] / Новосибирский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государственный медицинский институт ; ред. Г. Д. Залесский. –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Новосибирск : [б. и.], 1966. – 332 с. : ил.</a:t>
            </a:r>
          </a:p>
        </p:txBody>
      </p:sp>
      <p:sp>
        <p:nvSpPr>
          <p:cNvPr id="15365" name="TextBox 6">
            <a:extLst>
              <a:ext uri="{FF2B5EF4-FFF2-40B4-BE49-F238E27FC236}">
                <a16:creationId xmlns:a16="http://schemas.microsoft.com/office/drawing/2014/main" id="{5DCB52DF-E67F-9369-D02E-BD8D1728DB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005263"/>
            <a:ext cx="79930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ревматизма : труды Новосибирского государственного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медицинского института. Т.XXVII / Новосибирский государственный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медицинский институт ; ред. Г. Д. Залесский . – Новосибирск :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[б. и.], 1957. – 416 с. : ил.</a:t>
            </a:r>
          </a:p>
        </p:txBody>
      </p:sp>
      <p:sp>
        <p:nvSpPr>
          <p:cNvPr id="15366" name="TextBox 7">
            <a:extLst>
              <a:ext uri="{FF2B5EF4-FFF2-40B4-BE49-F238E27FC236}">
                <a16:creationId xmlns:a16="http://schemas.microsoft.com/office/drawing/2014/main" id="{F2D07540-74AC-AE17-1760-0E31301FEB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373688"/>
            <a:ext cx="7848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Залесский, Григорий Денисович. Проницаемость кровеносных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капилляров в патологии и клинике ревматизма : дис. ... д-ра мед. Наук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/ Г. Д. Залесский. – Омск : [б. и.], 1945. – 325 с. </a:t>
            </a:r>
            <a:br>
              <a:rPr lang="ru-RU" altLang="en-US"/>
            </a:br>
            <a:endParaRPr lang="ru-RU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>
            <a:extLst>
              <a:ext uri="{FF2B5EF4-FFF2-40B4-BE49-F238E27FC236}">
                <a16:creationId xmlns:a16="http://schemas.microsoft.com/office/drawing/2014/main" id="{C9D6397A-6C0E-9DD8-0A13-597357956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Из фонда библиотеки НГМУ</a:t>
            </a:r>
            <a:endParaRPr lang="ru-RU" altLang="en-US"/>
          </a:p>
        </p:txBody>
      </p:sp>
      <p:pic>
        <p:nvPicPr>
          <p:cNvPr id="16387" name="Picture 2" descr="C:\Users\user\Desktop\5.jpg">
            <a:extLst>
              <a:ext uri="{FF2B5EF4-FFF2-40B4-BE49-F238E27FC236}">
                <a16:creationId xmlns:a16="http://schemas.microsoft.com/office/drawing/2014/main" id="{11335BA8-2964-916A-1573-0E044150B9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2160587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3" descr="C:\Users\user\Desktop\6.jpg">
            <a:extLst>
              <a:ext uri="{FF2B5EF4-FFF2-40B4-BE49-F238E27FC236}">
                <a16:creationId xmlns:a16="http://schemas.microsoft.com/office/drawing/2014/main" id="{E4F957D6-80D1-40FB-7325-4D979BA41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933825"/>
            <a:ext cx="3286125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Box 5">
            <a:extLst>
              <a:ext uri="{FF2B5EF4-FFF2-40B4-BE49-F238E27FC236}">
                <a16:creationId xmlns:a16="http://schemas.microsoft.com/office/drawing/2014/main" id="{53E0E5CB-BA1E-124E-629E-026D7BBF86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1628775"/>
            <a:ext cx="5976938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Авиценна-2012 : материалы III Российской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(итоговой) конкурс-конференции студентов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и молодых ученых, посвященной 110-летию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со дня рождения профессора Г.Д.Залесского.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12 апреля 2012 г. / Новосибирский государственный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медицинский университет. – Новосибирск :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Сибмедиздат НГМУ, 2012. – 746 с. </a:t>
            </a:r>
            <a:br>
              <a:rPr lang="ru-RU" altLang="en-US"/>
            </a:br>
            <a:endParaRPr lang="ru-RU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>
            <a:extLst>
              <a:ext uri="{FF2B5EF4-FFF2-40B4-BE49-F238E27FC236}">
                <a16:creationId xmlns:a16="http://schemas.microsoft.com/office/drawing/2014/main" id="{46770CBA-B6F1-70AA-C40B-ED74FF2C4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Листая времени страницы</a:t>
            </a:r>
            <a:endParaRPr lang="ru-RU" altLang="en-US"/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7B5FBC27-DA69-B089-B497-677A06A96A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63938" y="1484313"/>
            <a:ext cx="5122862" cy="4968875"/>
          </a:xfrm>
        </p:spPr>
        <p:txBody>
          <a:bodyPr rtlCol="0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Игорь Григорьевич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Урсов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был назначен ректором НГМИ в 1980 году. На время руководства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Урсова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И. Г. пришёлся период перестройки, начавшийся в стране с середины 80-х годов. Сказался он и на развитии Новосибирского медицинского института – произошла перестройка учебного процесса, реорганизация структуры института.</a:t>
            </a:r>
          </a:p>
        </p:txBody>
      </p:sp>
      <p:pic>
        <p:nvPicPr>
          <p:cNvPr id="17412" name="Picture 2" descr="C:\Users\user\Desktop\ursov-ig.jpg">
            <a:extLst>
              <a:ext uri="{FF2B5EF4-FFF2-40B4-BE49-F238E27FC236}">
                <a16:creationId xmlns:a16="http://schemas.microsoft.com/office/drawing/2014/main" id="{584C85D5-8697-FDEC-ACCE-3DD8F8145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628775"/>
            <a:ext cx="2581275" cy="377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extBox 5">
            <a:extLst>
              <a:ext uri="{FF2B5EF4-FFF2-40B4-BE49-F238E27FC236}">
                <a16:creationId xmlns:a16="http://schemas.microsoft.com/office/drawing/2014/main" id="{3C9E6AD5-68E2-C0CA-0BE3-7E57970ECB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163" y="5661025"/>
            <a:ext cx="27051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Урсов И. Г.</a:t>
            </a:r>
          </a:p>
          <a:p>
            <a:pPr algn="ctr" eaLnBrk="1" hangingPunct="1"/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(20.01.1927 – 20.06.2002) </a:t>
            </a:r>
            <a:endParaRPr lang="ru-RU" altLang="en-US" b="1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>
            <a:extLst>
              <a:ext uri="{FF2B5EF4-FFF2-40B4-BE49-F238E27FC236}">
                <a16:creationId xmlns:a16="http://schemas.microsoft.com/office/drawing/2014/main" id="{8C5BF106-25FB-E87A-F471-F25C6C69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Листая времени страницы</a:t>
            </a:r>
            <a:endParaRPr lang="ru-RU" altLang="en-US"/>
          </a:p>
        </p:txBody>
      </p:sp>
      <p:sp>
        <p:nvSpPr>
          <p:cNvPr id="18435" name="Содержимое 2">
            <a:extLst>
              <a:ext uri="{FF2B5EF4-FFF2-40B4-BE49-F238E27FC236}">
                <a16:creationId xmlns:a16="http://schemas.microsoft.com/office/drawing/2014/main" id="{9401CF10-3EF9-1ADB-01B3-6A91835EB8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  Игорь Григорьевич в 1953 году  с отличием окончил лечебный факультет 1-го Московского медицинского института. Всю свою научную и практическую деятельность Урсов И.Г. посвятил фтизиатрии.</a:t>
            </a:r>
            <a:r>
              <a:rPr lang="ru-RU" altLang="en-US"/>
              <a:t> </a:t>
            </a: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Длительное время работал практическим врачом.</a:t>
            </a:r>
            <a:b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С 1968 по 1980 гг. занимал пост директора НИИ туберкулеза в г. Новосибирске.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>
            <a:extLst>
              <a:ext uri="{FF2B5EF4-FFF2-40B4-BE49-F238E27FC236}">
                <a16:creationId xmlns:a16="http://schemas.microsoft.com/office/drawing/2014/main" id="{AE861FCD-F6EF-7DE9-EB43-765E53040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Этапы большого пути</a:t>
            </a:r>
            <a:endParaRPr lang="ru-RU" altLang="en-US"/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4C5AE370-60CE-69D9-4257-3773C7BF9B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1600200"/>
            <a:ext cx="8748712" cy="4525963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1982 – создан здравпункт НГМИ.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1983 – состоялся первый выпуск стоматологического факультета (108 человек).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1983 – НГМИ успешно прошел первую государственную аттестацию.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1985 – НГМИ награждён орденом Трудового Красного Знамени.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1993 – образован факультет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довузовской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подготовки.</a:t>
            </a:r>
          </a:p>
          <a:p>
            <a:pPr fontAlgn="auto">
              <a:spcAft>
                <a:spcPts val="0"/>
              </a:spcAft>
              <a:defRPr/>
            </a:pPr>
            <a:endParaRPr lang="ru-RU" dirty="0"/>
          </a:p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>
            <a:extLst>
              <a:ext uri="{FF2B5EF4-FFF2-40B4-BE49-F238E27FC236}">
                <a16:creationId xmlns:a16="http://schemas.microsoft.com/office/drawing/2014/main" id="{3B794D87-52BF-EE49-FB15-DFB84AE14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Этапы большого пути</a:t>
            </a:r>
            <a:endParaRPr lang="ru-RU" altLang="en-US"/>
          </a:p>
        </p:txBody>
      </p:sp>
      <p:sp>
        <p:nvSpPr>
          <p:cNvPr id="20483" name="Содержимое 2">
            <a:extLst>
              <a:ext uri="{FF2B5EF4-FFF2-40B4-BE49-F238E27FC236}">
                <a16:creationId xmlns:a16="http://schemas.microsoft.com/office/drawing/2014/main" id="{DAEB782A-2E8C-88F6-8B1D-485C4E0524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en-US"/>
              <a:t>   </a:t>
            </a: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Уникальный талант  Урсова И. Г. как ученого и педагога нашел свое выражение в многочисленных научных трудах. Он является автором: 9 монографий, 2 учебных пособий, 5 сборников научных работ, свыше 200 публикаций. Под его руководством выполнено более 30 кандидатских и докторских диссертаций.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>
            <a:extLst>
              <a:ext uri="{FF2B5EF4-FFF2-40B4-BE49-F238E27FC236}">
                <a16:creationId xmlns:a16="http://schemas.microsoft.com/office/drawing/2014/main" id="{096F7460-2C97-C1D1-F5B2-132937E5E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Награды</a:t>
            </a:r>
          </a:p>
        </p:txBody>
      </p:sp>
      <p:sp>
        <p:nvSpPr>
          <p:cNvPr id="21507" name="Содержимое 2">
            <a:extLst>
              <a:ext uri="{FF2B5EF4-FFF2-40B4-BE49-F238E27FC236}">
                <a16:creationId xmlns:a16="http://schemas.microsoft.com/office/drawing/2014/main" id="{B1352E6E-FBC6-696A-15C9-11BC3664AD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  Урсов Игорь Григорьевич награжден орденом «Знак Почета» и медалью «За доблестный труд».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Член – корреспондент АМН СССР, заслуженный врач РФ, почетный профессор НГМУ.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>
            <a:extLst>
              <a:ext uri="{FF2B5EF4-FFF2-40B4-BE49-F238E27FC236}">
                <a16:creationId xmlns:a16="http://schemas.microsoft.com/office/drawing/2014/main" id="{C934ADDC-9F8F-7106-90D8-58FC91218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Из фонда библиотеки НГМУ</a:t>
            </a:r>
            <a:endParaRPr lang="ru-RU" altLang="en-US"/>
          </a:p>
        </p:txBody>
      </p:sp>
      <p:pic>
        <p:nvPicPr>
          <p:cNvPr id="22531" name="Picture 2" descr="C:\Users\user\Desktop\7.jpg">
            <a:extLst>
              <a:ext uri="{FF2B5EF4-FFF2-40B4-BE49-F238E27FC236}">
                <a16:creationId xmlns:a16="http://schemas.microsoft.com/office/drawing/2014/main" id="{601A2938-6C57-41ED-BEB3-2B6968FC8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1798637" cy="257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3" descr="C:\Users\user\Desktop\8.jpg">
            <a:extLst>
              <a:ext uri="{FF2B5EF4-FFF2-40B4-BE49-F238E27FC236}">
                <a16:creationId xmlns:a16="http://schemas.microsoft.com/office/drawing/2014/main" id="{7EDEFD42-45CB-187B-6B41-8142CC3D7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789363"/>
            <a:ext cx="1873250" cy="263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4" descr="C:\Users\user\Desktop\9.jpg">
            <a:extLst>
              <a:ext uri="{FF2B5EF4-FFF2-40B4-BE49-F238E27FC236}">
                <a16:creationId xmlns:a16="http://schemas.microsoft.com/office/drawing/2014/main" id="{A95F2951-109E-E7A6-6320-6089BECA5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628775"/>
            <a:ext cx="1793875" cy="256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TextBox 15">
            <a:extLst>
              <a:ext uri="{FF2B5EF4-FFF2-40B4-BE49-F238E27FC236}">
                <a16:creationId xmlns:a16="http://schemas.microsoft.com/office/drawing/2014/main" id="{E9CFDF70-F897-8046-C7CE-2C152531B4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271963"/>
            <a:ext cx="3673475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Урсов, Игорь Григорьевич. Эпидемиология туберкулеза и диспансеризация населения /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И. Г. Урсов ; Новосибирская государственная медицинская академия. – Новосибирск :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ГП Новосибирский полиграфкомбинат, 2003. – 182 с</a:t>
            </a:r>
            <a:r>
              <a:rPr lang="ru-RU" altLang="en-US"/>
              <a:t>. </a:t>
            </a:r>
            <a:br>
              <a:rPr lang="ru-RU" altLang="en-US"/>
            </a:br>
            <a:endParaRPr lang="ru-RU" altLang="en-US"/>
          </a:p>
        </p:txBody>
      </p:sp>
      <p:sp>
        <p:nvSpPr>
          <p:cNvPr id="22535" name="TextBox 21">
            <a:extLst>
              <a:ext uri="{FF2B5EF4-FFF2-40B4-BE49-F238E27FC236}">
                <a16:creationId xmlns:a16="http://schemas.microsoft.com/office/drawing/2014/main" id="{3C9E71C5-DE2B-9BA4-5D96-0BAD10C9B6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575" y="2133600"/>
            <a:ext cx="309721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Бактерицидная терапия туберкулеза легких / И. Г. Урсов, Т. А. Боровинская. – Новосибирск : [б. и.], 1994. – 153 с. </a:t>
            </a:r>
            <a:br>
              <a:rPr lang="ru-RU" altLang="en-US"/>
            </a:br>
            <a:endParaRPr lang="ru-RU" altLang="en-US"/>
          </a:p>
        </p:txBody>
      </p:sp>
      <p:sp>
        <p:nvSpPr>
          <p:cNvPr id="22536" name="TextBox 27">
            <a:extLst>
              <a:ext uri="{FF2B5EF4-FFF2-40B4-BE49-F238E27FC236}">
                <a16:creationId xmlns:a16="http://schemas.microsoft.com/office/drawing/2014/main" id="{6341121E-E84B-4FAA-6F59-DD5E6121A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3913" y="4292600"/>
            <a:ext cx="324008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Урсов, Игорь Григорьевич.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Современная концепция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ускоренного излечения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больных деструктивным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туберкулезом легких / И. Г. Урсов,  А. И. Боровинский. –  Новосибирск : Издательство НГУ, 1993. –  206 с.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>
            <a:extLst>
              <a:ext uri="{FF2B5EF4-FFF2-40B4-BE49-F238E27FC236}">
                <a16:creationId xmlns:a16="http://schemas.microsoft.com/office/drawing/2014/main" id="{294D6586-0F2B-C1D0-486A-406E2CF27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Из фонда библиотеки НГМУ</a:t>
            </a:r>
            <a:endParaRPr lang="ru-RU" altLang="en-US"/>
          </a:p>
        </p:txBody>
      </p:sp>
      <p:pic>
        <p:nvPicPr>
          <p:cNvPr id="23555" name="Picture 3" descr="C:\Users\user\Desktop\11.jpg">
            <a:extLst>
              <a:ext uri="{FF2B5EF4-FFF2-40B4-BE49-F238E27FC236}">
                <a16:creationId xmlns:a16="http://schemas.microsoft.com/office/drawing/2014/main" id="{339AB82C-870B-443D-861C-C6D5B5F377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12875"/>
            <a:ext cx="1728788" cy="242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5" descr="C:\Users\user\Desktop\13.jpg">
            <a:extLst>
              <a:ext uri="{FF2B5EF4-FFF2-40B4-BE49-F238E27FC236}">
                <a16:creationId xmlns:a16="http://schemas.microsoft.com/office/drawing/2014/main" id="{FA946A91-7ED2-AC2F-3D13-2356926E5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76700"/>
            <a:ext cx="1728788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Box 13">
            <a:extLst>
              <a:ext uri="{FF2B5EF4-FFF2-40B4-BE49-F238E27FC236}">
                <a16:creationId xmlns:a16="http://schemas.microsoft.com/office/drawing/2014/main" id="{DDF3B00E-6A8D-E31E-363A-0E6A66487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338" y="4724400"/>
            <a:ext cx="6083300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Урсов, Игорь Григорьевич. Предупреждение туберкулеза (в помощь лектору) / И. Г. Урсов. – Новосибирск : Обл.центр мед. профилактики, 1998. – 24 с</a:t>
            </a:r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ru-RU" altLang="en-US"/>
            </a:br>
            <a:endParaRPr lang="ru-RU" altLang="en-US"/>
          </a:p>
        </p:txBody>
      </p:sp>
      <p:sp>
        <p:nvSpPr>
          <p:cNvPr id="23558" name="TextBox 14">
            <a:extLst>
              <a:ext uri="{FF2B5EF4-FFF2-40B4-BE49-F238E27FC236}">
                <a16:creationId xmlns:a16="http://schemas.microsoft.com/office/drawing/2014/main" id="{3F564802-A81F-F3CF-0D77-546D0EA2BF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1844675"/>
            <a:ext cx="60483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Урсов, Игорь Григорьевич. Современные проблемы экзогенных реинфекций человека микобактериями бычьего вида / И. Г. Урсов, В. А. Краснов, Г. С. Мурашкина ; Новосибирская государственная медицинская академия. – Новосибирск : [б. и.], 2000. - 93 с.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>
            <a:extLst>
              <a:ext uri="{FF2B5EF4-FFF2-40B4-BE49-F238E27FC236}">
                <a16:creationId xmlns:a16="http://schemas.microsoft.com/office/drawing/2014/main" id="{3FB29B78-4BEC-7C82-1325-977A95ADD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Из фонда библиотеки НГМУ</a:t>
            </a:r>
            <a:endParaRPr lang="ru-RU" altLang="en-US"/>
          </a:p>
        </p:txBody>
      </p:sp>
      <p:pic>
        <p:nvPicPr>
          <p:cNvPr id="24579" name="Picture 4" descr="C:\Users\user\Desktop\16.jpg">
            <a:extLst>
              <a:ext uri="{FF2B5EF4-FFF2-40B4-BE49-F238E27FC236}">
                <a16:creationId xmlns:a16="http://schemas.microsoft.com/office/drawing/2014/main" id="{84D10C07-0AD1-03DE-B9EA-138A90A8A3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628775"/>
            <a:ext cx="1944688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extBox 6">
            <a:extLst>
              <a:ext uri="{FF2B5EF4-FFF2-40B4-BE49-F238E27FC236}">
                <a16:creationId xmlns:a16="http://schemas.microsoft.com/office/drawing/2014/main" id="{83133037-F2D1-7588-A556-468DB917F3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4797425"/>
            <a:ext cx="3168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Врач. Учитель. Ученый . – Новосибирск : [б. и.], 2004. - 98 с. </a:t>
            </a:r>
            <a:br>
              <a:rPr lang="ru-RU" altLang="en-US"/>
            </a:br>
            <a:endParaRPr lang="ru-RU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>
            <a:extLst>
              <a:ext uri="{FF2B5EF4-FFF2-40B4-BE49-F238E27FC236}">
                <a16:creationId xmlns:a16="http://schemas.microsoft.com/office/drawing/2014/main" id="{8A1CD15C-2478-4048-AF57-5A47FF334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</p:txBody>
      </p:sp>
      <p:sp>
        <p:nvSpPr>
          <p:cNvPr id="25603" name="Содержимое 2">
            <a:extLst>
              <a:ext uri="{FF2B5EF4-FFF2-40B4-BE49-F238E27FC236}">
                <a16:creationId xmlns:a16="http://schemas.microsoft.com/office/drawing/2014/main" id="{8EAD60B3-B199-91F2-B5A4-27B33D76B2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700213"/>
            <a:ext cx="8229600" cy="4525962"/>
          </a:xfrm>
        </p:spPr>
        <p:txBody>
          <a:bodyPr/>
          <a:lstStyle/>
          <a:p>
            <a:pPr algn="ctr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Хочется завершить презентацию словами, которые любил повторять Григорий Денисович Залесский: «Учитель продолжает жить в своих учениках».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6C7FB5-3121-0033-1738-ABC70FCA6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9215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Список использованных источников</a:t>
            </a:r>
            <a:br>
              <a:rPr lang="ru-RU" b="1" dirty="0"/>
            </a:br>
            <a:endParaRPr lang="ru-RU" dirty="0"/>
          </a:p>
        </p:txBody>
      </p:sp>
      <p:sp>
        <p:nvSpPr>
          <p:cNvPr id="26627" name="Содержимое 2">
            <a:extLst>
              <a:ext uri="{FF2B5EF4-FFF2-40B4-BE49-F238E27FC236}">
                <a16:creationId xmlns:a16="http://schemas.microsoft.com/office/drawing/2014/main" id="{CC9C3B26-562A-CCF1-6975-73CFBA0C1E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775"/>
            <a:ext cx="8291513" cy="4497388"/>
          </a:xfrm>
        </p:spPr>
        <p:txBody>
          <a:bodyPr/>
          <a:lstStyle/>
          <a:p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Новосибирский государственный медицинский университет : сайт. – Новосибирск,1997. –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URL</a:t>
            </a: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http://ngmu.ru/department/2643</a:t>
            </a: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    (дата обращения : 18.01.2022). – Текст : электронный.</a:t>
            </a:r>
          </a:p>
          <a:p>
            <a:endParaRPr lang="ru-RU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Ефремов, А. В. Ученые Новосибирского медицинского института в ХХ веке / А. В. Ефремов, В. Д. Новиков, А. Н. Евстропов ; Новосиб. гос. мед. академия. –  Новосибирск : Издательство НГМА, 2001. –  265 с.</a:t>
            </a:r>
          </a:p>
          <a:p>
            <a:endParaRPr lang="ru-RU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Новосибирский государственный медицинский университет (1935 – 2020): Время и люди: Сохраняя традиции и созидая настоящее, стремимся в будущее! – Новосибирск :ИПЦ НГМУ, 2020.-512 с.</a:t>
            </a:r>
          </a:p>
          <a:p>
            <a:endParaRPr lang="ru-RU" altLang="en-US" sz="20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6C74E5A-D2B3-F4DB-8409-1B0000A2C91A}"/>
              </a:ext>
            </a:extLst>
          </p:cNvPr>
          <p:cNvSpPr/>
          <p:nvPr/>
        </p:nvSpPr>
        <p:spPr>
          <a:xfrm>
            <a:off x="899592" y="2132856"/>
            <a:ext cx="7776863" cy="1787425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</a:effectLst>
        </p:spPr>
        <p:txBody>
          <a:bodyPr>
            <a:prstTxWarp prst="textCanUp">
              <a:avLst>
                <a:gd name="adj" fmla="val 7967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1208</TotalTime>
  <Words>1454</Words>
  <Application>Microsoft Office PowerPoint</Application>
  <PresentationFormat>Экран (4:3)</PresentationFormat>
  <Paragraphs>123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Приумножая лучшие традиции отечественного медицинского образования</vt:lpstr>
      <vt:lpstr>Презентация PowerPoint</vt:lpstr>
      <vt:lpstr>Презентация PowerPoint</vt:lpstr>
      <vt:lpstr>Листая времени страницы</vt:lpstr>
      <vt:lpstr>Листая времени страницы</vt:lpstr>
      <vt:lpstr>Листая времени страницы</vt:lpstr>
      <vt:lpstr>Этапы большого пути</vt:lpstr>
      <vt:lpstr>Этапы большого пути</vt:lpstr>
      <vt:lpstr>Этапы большого пути</vt:lpstr>
      <vt:lpstr>Этапы большого пути</vt:lpstr>
      <vt:lpstr>Награды</vt:lpstr>
      <vt:lpstr>Из фонда библиотеки НГМУ</vt:lpstr>
      <vt:lpstr>Из фонда библиотеки НГМУ</vt:lpstr>
      <vt:lpstr>Из фонда библиотеки НГМУ</vt:lpstr>
      <vt:lpstr>Из фонда библиотеки НГМУ</vt:lpstr>
      <vt:lpstr>Листая времени страницы</vt:lpstr>
      <vt:lpstr>Листая времени страницы</vt:lpstr>
      <vt:lpstr>Этапы большого пути</vt:lpstr>
      <vt:lpstr>Этапы большого пути</vt:lpstr>
      <vt:lpstr>Награды</vt:lpstr>
      <vt:lpstr>Из фонда библиотеки НГМУ</vt:lpstr>
      <vt:lpstr>Из фонда библиотеки НГМУ</vt:lpstr>
      <vt:lpstr>Из фонда библиотеки НГМУ</vt:lpstr>
      <vt:lpstr>Заключение</vt:lpstr>
      <vt:lpstr>Список использованных источников 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Приумножая лучшие традиции отечественного медицинского образования</dc:title>
  <dc:creator>user</dc:creator>
  <cp:lastModifiedBy>user</cp:lastModifiedBy>
  <cp:revision>127</cp:revision>
  <dcterms:created xsi:type="dcterms:W3CDTF">2022-01-19T02:50:29Z</dcterms:created>
  <dcterms:modified xsi:type="dcterms:W3CDTF">2023-11-27T04:25:43Z</dcterms:modified>
</cp:coreProperties>
</file>