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4" r:id="rId1"/>
  </p:sldMasterIdLst>
  <p:sldIdLst>
    <p:sldId id="256" r:id="rId2"/>
    <p:sldId id="260" r:id="rId3"/>
    <p:sldId id="257" r:id="rId4"/>
    <p:sldId id="258" r:id="rId5"/>
    <p:sldId id="259" r:id="rId6"/>
    <p:sldId id="261" r:id="rId7"/>
    <p:sldId id="262" r:id="rId8"/>
    <p:sldId id="263" r:id="rId9"/>
    <p:sldId id="264" r:id="rId10"/>
    <p:sldId id="273" r:id="rId11"/>
    <p:sldId id="274" r:id="rId12"/>
    <p:sldId id="265" r:id="rId13"/>
    <p:sldId id="275" r:id="rId14"/>
    <p:sldId id="268" r:id="rId15"/>
    <p:sldId id="276" r:id="rId16"/>
    <p:sldId id="272" r:id="rId17"/>
    <p:sldId id="266" r:id="rId18"/>
    <p:sldId id="270" r:id="rId19"/>
    <p:sldId id="278" r:id="rId20"/>
    <p:sldId id="277" r:id="rId21"/>
    <p:sldId id="269" r:id="rId22"/>
    <p:sldId id="271" r:id="rId2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FF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330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0128CF83-9CB0-E7C5-6B0F-ECE0AEEE88FF}"/>
              </a:ext>
            </a:extLst>
          </p:cNvPr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ая соединительная линия 4">
            <a:extLst>
              <a:ext uri="{FF2B5EF4-FFF2-40B4-BE49-F238E27FC236}">
                <a16:creationId xmlns:a16="http://schemas.microsoft.com/office/drawing/2014/main" id="{65D8698B-E34D-35B1-9B2C-531B436EC16D}"/>
              </a:ext>
            </a:extLst>
          </p:cNvPr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>
            <a:noAutofit/>
          </a:bodyPr>
          <a:lstStyle>
            <a:lvl1pPr algn="r">
              <a:defRPr sz="4200" b="1"/>
            </a:lvl1pPr>
            <a:extLst/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30">
            <a:extLst>
              <a:ext uri="{FF2B5EF4-FFF2-40B4-BE49-F238E27FC236}">
                <a16:creationId xmlns:a16="http://schemas.microsoft.com/office/drawing/2014/main" id="{714CF3E6-9F01-D49B-91CF-DA60EED2EA1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870575" y="6557963"/>
            <a:ext cx="2003425" cy="227012"/>
          </a:xfrm>
        </p:spPr>
        <p:txBody>
          <a:bodyPr/>
          <a:lstStyle>
            <a:lvl1pPr>
              <a:defRPr lang="en-US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D091816E-596D-4EF0-94FA-5CC84075E9D6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7" name="Нижний колонтитул 17">
            <a:extLst>
              <a:ext uri="{FF2B5EF4-FFF2-40B4-BE49-F238E27FC236}">
                <a16:creationId xmlns:a16="http://schemas.microsoft.com/office/drawing/2014/main" id="{A261F45A-419A-DDF0-73FD-08D7C4D4EA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819400" y="6557963"/>
            <a:ext cx="2927350" cy="228600"/>
          </a:xfrm>
        </p:spPr>
        <p:txBody>
          <a:bodyPr/>
          <a:lstStyle>
            <a:lvl1pPr>
              <a:defRPr lang="en-US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28">
            <a:extLst>
              <a:ext uri="{FF2B5EF4-FFF2-40B4-BE49-F238E27FC236}">
                <a16:creationId xmlns:a16="http://schemas.microsoft.com/office/drawing/2014/main" id="{2C9E9E3E-F27E-672F-54EF-0431C07C45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880350" y="6556375"/>
            <a:ext cx="588963" cy="22860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DDB3DC7-DE7C-46BB-A0AC-0F4E1C66ABAB}" type="slidenum">
              <a:rPr lang="ru-RU" altLang="de-DE"/>
              <a:pPr/>
              <a:t>‹#›</a:t>
            </a:fld>
            <a:endParaRPr lang="ru-RU" altLang="de-DE"/>
          </a:p>
        </p:txBody>
      </p:sp>
    </p:spTree>
    <p:extLst>
      <p:ext uri="{BB962C8B-B14F-4D97-AF65-F5344CB8AC3E}">
        <p14:creationId xmlns:p14="http://schemas.microsoft.com/office/powerpoint/2010/main" val="21139593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26">
            <a:extLst>
              <a:ext uri="{FF2B5EF4-FFF2-40B4-BE49-F238E27FC236}">
                <a16:creationId xmlns:a16="http://schemas.microsoft.com/office/drawing/2014/main" id="{BF560EE1-2F9F-EB6F-ACCF-CEF51CDA82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BCDAAB-A819-4D81-8F86-45D94D7B8C2A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5" name="Нижний колонтитул 3">
            <a:extLst>
              <a:ext uri="{FF2B5EF4-FFF2-40B4-BE49-F238E27FC236}">
                <a16:creationId xmlns:a16="http://schemas.microsoft.com/office/drawing/2014/main" id="{E53CB0BA-1230-8B10-1C18-C4DF68C09C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5">
            <a:extLst>
              <a:ext uri="{FF2B5EF4-FFF2-40B4-BE49-F238E27FC236}">
                <a16:creationId xmlns:a16="http://schemas.microsoft.com/office/drawing/2014/main" id="{2D9B4656-AC10-B233-E8F9-64147A3C9C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D516CD-33CD-4419-832D-8B138B7413AA}" type="slidenum">
              <a:rPr lang="ru-RU" altLang="de-DE"/>
              <a:pPr/>
              <a:t>‹#›</a:t>
            </a:fld>
            <a:endParaRPr lang="ru-RU" altLang="de-DE"/>
          </a:p>
        </p:txBody>
      </p:sp>
    </p:spTree>
    <p:extLst>
      <p:ext uri="{BB962C8B-B14F-4D97-AF65-F5344CB8AC3E}">
        <p14:creationId xmlns:p14="http://schemas.microsoft.com/office/powerpoint/2010/main" val="7114241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anchor="t"/>
          <a:lstStyle>
            <a:lvl1pPr algn="r">
              <a:buNone/>
              <a:defRPr sz="4200" b="1" cap="all"/>
            </a:lvl1pPr>
            <a:extLst/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77A6C1B-4F75-663C-8EEF-139CCB6CE88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24400" y="6556375"/>
            <a:ext cx="2001838" cy="227013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A2BD4857-B7D1-44CD-82B5-70CAF26FBC25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C3C833E-4C34-B414-66DA-314EFBD035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35138" y="6556375"/>
            <a:ext cx="2895600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1C500AC-82F5-18CB-6A1D-52C8C4E905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734175" y="6554788"/>
            <a:ext cx="587375" cy="228600"/>
          </a:xfrm>
        </p:spPr>
        <p:txBody>
          <a:bodyPr/>
          <a:lstStyle>
            <a:lvl1pPr>
              <a:defRPr/>
            </a:lvl1pPr>
          </a:lstStyle>
          <a:p>
            <a:fld id="{35BD9EA7-B1ED-41BA-924D-F6AF74BC6D46}" type="slidenum">
              <a:rPr lang="ru-RU" altLang="de-DE"/>
              <a:pPr/>
              <a:t>‹#›</a:t>
            </a:fld>
            <a:endParaRPr lang="ru-RU" altLang="de-DE"/>
          </a:p>
        </p:txBody>
      </p:sp>
    </p:spTree>
    <p:extLst>
      <p:ext uri="{BB962C8B-B14F-4D97-AF65-F5344CB8AC3E}">
        <p14:creationId xmlns:p14="http://schemas.microsoft.com/office/powerpoint/2010/main" val="333980568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26">
            <a:extLst>
              <a:ext uri="{FF2B5EF4-FFF2-40B4-BE49-F238E27FC236}">
                <a16:creationId xmlns:a16="http://schemas.microsoft.com/office/drawing/2014/main" id="{E9B61A9B-6487-4237-9F04-D0E3333835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FABA99-4AF0-4D9C-B1CE-28CE0D3D5EC6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6" name="Нижний колонтитул 3">
            <a:extLst>
              <a:ext uri="{FF2B5EF4-FFF2-40B4-BE49-F238E27FC236}">
                <a16:creationId xmlns:a16="http://schemas.microsoft.com/office/drawing/2014/main" id="{8F3AB257-8B4E-7ACD-56DE-4E0ABD41A2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5">
            <a:extLst>
              <a:ext uri="{FF2B5EF4-FFF2-40B4-BE49-F238E27FC236}">
                <a16:creationId xmlns:a16="http://schemas.microsoft.com/office/drawing/2014/main" id="{D427007A-BF2D-24C7-2F61-05426A8912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2CD4DA-99D2-4831-A3B3-79F20A8646A1}" type="slidenum">
              <a:rPr lang="ru-RU" altLang="de-DE"/>
              <a:pPr/>
              <a:t>‹#›</a:t>
            </a:fld>
            <a:endParaRPr lang="ru-RU" altLang="de-DE"/>
          </a:p>
        </p:txBody>
      </p:sp>
    </p:spTree>
    <p:extLst>
      <p:ext uri="{BB962C8B-B14F-4D97-AF65-F5344CB8AC3E}">
        <p14:creationId xmlns:p14="http://schemas.microsoft.com/office/powerpoint/2010/main" val="20640402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26">
            <a:extLst>
              <a:ext uri="{FF2B5EF4-FFF2-40B4-BE49-F238E27FC236}">
                <a16:creationId xmlns:a16="http://schemas.microsoft.com/office/drawing/2014/main" id="{B700F5DE-6172-5AD3-CB8C-89E4BC102D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D65A43-B172-4F73-AF2C-1E86FDE71C59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8" name="Нижний колонтитул 3">
            <a:extLst>
              <a:ext uri="{FF2B5EF4-FFF2-40B4-BE49-F238E27FC236}">
                <a16:creationId xmlns:a16="http://schemas.microsoft.com/office/drawing/2014/main" id="{F2F08988-24CE-57AD-1B54-BDAD67B293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5">
            <a:extLst>
              <a:ext uri="{FF2B5EF4-FFF2-40B4-BE49-F238E27FC236}">
                <a16:creationId xmlns:a16="http://schemas.microsoft.com/office/drawing/2014/main" id="{691FA04D-6556-61CA-FA04-55D92CE5D2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836E7D-BDE3-40B4-85E8-6CD5105D7D07}" type="slidenum">
              <a:rPr lang="ru-RU" altLang="de-DE"/>
              <a:pPr/>
              <a:t>‹#›</a:t>
            </a:fld>
            <a:endParaRPr lang="ru-RU" altLang="de-DE"/>
          </a:p>
        </p:txBody>
      </p:sp>
    </p:spTree>
    <p:extLst>
      <p:ext uri="{BB962C8B-B14F-4D97-AF65-F5344CB8AC3E}">
        <p14:creationId xmlns:p14="http://schemas.microsoft.com/office/powerpoint/2010/main" val="42630807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26">
            <a:extLst>
              <a:ext uri="{FF2B5EF4-FFF2-40B4-BE49-F238E27FC236}">
                <a16:creationId xmlns:a16="http://schemas.microsoft.com/office/drawing/2014/main" id="{E5DB2F26-8888-71F9-0713-5F06A2997E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5E12CA-ECF8-45BE-B12E-ECF9A813B018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68B5ECFC-94EC-F6D5-266F-54565D03A7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5">
            <a:extLst>
              <a:ext uri="{FF2B5EF4-FFF2-40B4-BE49-F238E27FC236}">
                <a16:creationId xmlns:a16="http://schemas.microsoft.com/office/drawing/2014/main" id="{5BD690F2-433E-0F11-7B6E-FF8E465B5D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FF30F1-80B5-42B2-A371-81C164660B44}" type="slidenum">
              <a:rPr lang="ru-RU" altLang="de-DE"/>
              <a:pPr/>
              <a:t>‹#›</a:t>
            </a:fld>
            <a:endParaRPr lang="ru-RU" altLang="de-DE"/>
          </a:p>
        </p:txBody>
      </p:sp>
    </p:spTree>
    <p:extLst>
      <p:ext uri="{BB962C8B-B14F-4D97-AF65-F5344CB8AC3E}">
        <p14:creationId xmlns:p14="http://schemas.microsoft.com/office/powerpoint/2010/main" val="268729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26">
            <a:extLst>
              <a:ext uri="{FF2B5EF4-FFF2-40B4-BE49-F238E27FC236}">
                <a16:creationId xmlns:a16="http://schemas.microsoft.com/office/drawing/2014/main" id="{6887F4B4-E1B5-0B5D-7DE9-A156BEF7B8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230B9B-B011-405C-A175-BE2DF9C183E9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3" name="Нижний колонтитул 3">
            <a:extLst>
              <a:ext uri="{FF2B5EF4-FFF2-40B4-BE49-F238E27FC236}">
                <a16:creationId xmlns:a16="http://schemas.microsoft.com/office/drawing/2014/main" id="{6448B744-5DAF-D065-4EAE-BAD37D0CFC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5">
            <a:extLst>
              <a:ext uri="{FF2B5EF4-FFF2-40B4-BE49-F238E27FC236}">
                <a16:creationId xmlns:a16="http://schemas.microsoft.com/office/drawing/2014/main" id="{784EE960-88E9-9E95-23CF-AAE0AE366A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9138D6-ED11-417D-9DFF-F3DA46C5F3B1}" type="slidenum">
              <a:rPr lang="ru-RU" altLang="de-DE"/>
              <a:pPr/>
              <a:t>‹#›</a:t>
            </a:fld>
            <a:endParaRPr lang="ru-RU" altLang="de-DE"/>
          </a:p>
        </p:txBody>
      </p:sp>
    </p:spTree>
    <p:extLst>
      <p:ext uri="{BB962C8B-B14F-4D97-AF65-F5344CB8AC3E}">
        <p14:creationId xmlns:p14="http://schemas.microsoft.com/office/powerpoint/2010/main" val="4104943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lIns="45720" tIns="0" rIns="0" bIns="0" spcCol="0" rtlCol="0" fromWordArt="0" forceAA="0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26">
            <a:extLst>
              <a:ext uri="{FF2B5EF4-FFF2-40B4-BE49-F238E27FC236}">
                <a16:creationId xmlns:a16="http://schemas.microsoft.com/office/drawing/2014/main" id="{4F92DA44-29AD-20E7-5686-7537F3074E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6BFA8D-3196-486E-8565-4A483A12D791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6" name="Нижний колонтитул 3">
            <a:extLst>
              <a:ext uri="{FF2B5EF4-FFF2-40B4-BE49-F238E27FC236}">
                <a16:creationId xmlns:a16="http://schemas.microsoft.com/office/drawing/2014/main" id="{BCBD373F-4D40-04BE-F2ED-3B89FBA7EA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5">
            <a:extLst>
              <a:ext uri="{FF2B5EF4-FFF2-40B4-BE49-F238E27FC236}">
                <a16:creationId xmlns:a16="http://schemas.microsoft.com/office/drawing/2014/main" id="{005F90C8-2E46-BF00-4CB7-8C157168A0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5A2F40-0706-40D4-B89E-CE3658DCAA3F}" type="slidenum">
              <a:rPr lang="ru-RU" altLang="de-DE"/>
              <a:pPr/>
              <a:t>‹#›</a:t>
            </a:fld>
            <a:endParaRPr lang="ru-RU" altLang="de-DE"/>
          </a:p>
        </p:txBody>
      </p:sp>
    </p:spTree>
    <p:extLst>
      <p:ext uri="{BB962C8B-B14F-4D97-AF65-F5344CB8AC3E}">
        <p14:creationId xmlns:p14="http://schemas.microsoft.com/office/powerpoint/2010/main" val="38673448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15658A89-A0A2-2B9B-0BAF-B76357E71BC0}"/>
              </a:ext>
            </a:extLst>
          </p:cNvPr>
          <p:cNvSpPr/>
          <p:nvPr/>
        </p:nvSpPr>
        <p:spPr>
          <a:xfrm rot="21240000">
            <a:off x="598488" y="1004888"/>
            <a:ext cx="4319587" cy="4311650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F1CB8764-6FF9-7219-7736-829B87CB1776}"/>
              </a:ext>
            </a:extLst>
          </p:cNvPr>
          <p:cNvSpPr/>
          <p:nvPr/>
        </p:nvSpPr>
        <p:spPr>
          <a:xfrm rot="21420000">
            <a:off x="596900" y="998538"/>
            <a:ext cx="4319588" cy="4313237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lIns="82296" tIns="0" rIns="0" bIns="0" spcCol="0" rtlCol="0" fromWordArt="0" forceAA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7" name="Дата 4">
            <a:extLst>
              <a:ext uri="{FF2B5EF4-FFF2-40B4-BE49-F238E27FC236}">
                <a16:creationId xmlns:a16="http://schemas.microsoft.com/office/drawing/2014/main" id="{57AD4BAC-B2F8-7248-5A67-AD53153346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AEF697F-004D-478D-976A-A49715BA54C8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8" name="Нижний колонтитул 5">
            <a:extLst>
              <a:ext uri="{FF2B5EF4-FFF2-40B4-BE49-F238E27FC236}">
                <a16:creationId xmlns:a16="http://schemas.microsoft.com/office/drawing/2014/main" id="{890EE8AE-18FF-B7A0-AD94-D10542C71C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6">
            <a:extLst>
              <a:ext uri="{FF2B5EF4-FFF2-40B4-BE49-F238E27FC236}">
                <a16:creationId xmlns:a16="http://schemas.microsoft.com/office/drawing/2014/main" id="{97135DEB-013B-204C-567B-BA96EA942B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EE6536-BBB2-44AA-9793-D192085BD9AB}" type="slidenum">
              <a:rPr lang="ru-RU" altLang="de-DE"/>
              <a:pPr/>
              <a:t>‹#›</a:t>
            </a:fld>
            <a:endParaRPr lang="ru-RU" altLang="de-DE"/>
          </a:p>
        </p:txBody>
      </p:sp>
    </p:spTree>
    <p:extLst>
      <p:ext uri="{BB962C8B-B14F-4D97-AF65-F5344CB8AC3E}">
        <p14:creationId xmlns:p14="http://schemas.microsoft.com/office/powerpoint/2010/main" val="34239899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26">
            <a:extLst>
              <a:ext uri="{FF2B5EF4-FFF2-40B4-BE49-F238E27FC236}">
                <a16:creationId xmlns:a16="http://schemas.microsoft.com/office/drawing/2014/main" id="{DA2D0B01-DE2A-CC0F-1B1B-5EAEA72F4D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64B06E-B566-44FA-BB0E-B8AD93DA1D72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5" name="Нижний колонтитул 3">
            <a:extLst>
              <a:ext uri="{FF2B5EF4-FFF2-40B4-BE49-F238E27FC236}">
                <a16:creationId xmlns:a16="http://schemas.microsoft.com/office/drawing/2014/main" id="{875A8E3A-9832-7D51-BC9A-84D6FB724F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5">
            <a:extLst>
              <a:ext uri="{FF2B5EF4-FFF2-40B4-BE49-F238E27FC236}">
                <a16:creationId xmlns:a16="http://schemas.microsoft.com/office/drawing/2014/main" id="{5167386D-A68B-8BF7-9A8A-BD03B2EA8D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DFE4FB-8C6C-437C-B9A9-A18F7A2BFA3D}" type="slidenum">
              <a:rPr lang="ru-RU" altLang="de-DE"/>
              <a:pPr/>
              <a:t>‹#›</a:t>
            </a:fld>
            <a:endParaRPr lang="ru-RU" altLang="de-DE"/>
          </a:p>
        </p:txBody>
      </p:sp>
    </p:spTree>
    <p:extLst>
      <p:ext uri="{BB962C8B-B14F-4D97-AF65-F5344CB8AC3E}">
        <p14:creationId xmlns:p14="http://schemas.microsoft.com/office/powerpoint/2010/main" val="24209482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2B31AAE-3327-BA93-4CD7-E2D0E934C63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43388" y="6557963"/>
            <a:ext cx="2001837" cy="227012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53DE9C2-3D00-49C4-A2DD-657D9E38DC6E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E1B188C-753A-C400-E78C-0C5CF05CE4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57200" y="6556375"/>
            <a:ext cx="3657600" cy="22860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FACFF94-5F79-9079-0145-3EC8352AF7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54750" y="6553200"/>
            <a:ext cx="587375" cy="228600"/>
          </a:xfrm>
        </p:spPr>
        <p:txBody>
          <a:bodyPr/>
          <a:lstStyle>
            <a:lvl1pPr>
              <a:defRPr/>
            </a:lvl1pPr>
          </a:lstStyle>
          <a:p>
            <a:fld id="{09B4C6F0-97AC-457C-B6C0-36A1076F1168}" type="slidenum">
              <a:rPr lang="ru-RU" altLang="de-DE"/>
              <a:pPr/>
              <a:t>‹#›</a:t>
            </a:fld>
            <a:endParaRPr lang="ru-RU" altLang="de-DE"/>
          </a:p>
        </p:txBody>
      </p:sp>
    </p:spTree>
    <p:extLst>
      <p:ext uri="{BB962C8B-B14F-4D97-AF65-F5344CB8AC3E}">
        <p14:creationId xmlns:p14="http://schemas.microsoft.com/office/powerpoint/2010/main" val="17605424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4F7A22D2-B564-45E7-127A-FFFDDF860D32}"/>
              </a:ext>
            </a:extLst>
          </p:cNvPr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5EB9F77D-40B9-E03E-4A21-F2A842674B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20675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30" name="Текст 30">
            <a:extLst>
              <a:ext uri="{FF2B5EF4-FFF2-40B4-BE49-F238E27FC236}">
                <a16:creationId xmlns:a16="http://schemas.microsoft.com/office/drawing/2014/main" id="{C5235741-A2FA-0DEF-FCCF-AC95DF44978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9725"/>
            <a:ext cx="7239000" cy="4846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de-DE"/>
              <a:t>Образец текста</a:t>
            </a:r>
          </a:p>
          <a:p>
            <a:pPr lvl="1"/>
            <a:r>
              <a:rPr lang="ru-RU" altLang="de-DE"/>
              <a:t>Второй уровень</a:t>
            </a:r>
          </a:p>
          <a:p>
            <a:pPr lvl="2"/>
            <a:r>
              <a:rPr lang="ru-RU" altLang="de-DE"/>
              <a:t>Третий уровень</a:t>
            </a:r>
          </a:p>
          <a:p>
            <a:pPr lvl="3"/>
            <a:r>
              <a:rPr lang="ru-RU" altLang="de-DE"/>
              <a:t>Четвертый уровень</a:t>
            </a:r>
          </a:p>
          <a:p>
            <a:pPr lvl="4"/>
            <a:r>
              <a:rPr lang="ru-RU" altLang="de-DE"/>
              <a:t>Пятый уровень</a:t>
            </a:r>
            <a:endParaRPr lang="en-US" altLang="de-DE"/>
          </a:p>
        </p:txBody>
      </p:sp>
      <p:sp>
        <p:nvSpPr>
          <p:cNvPr id="27" name="Дата 26">
            <a:extLst>
              <a:ext uri="{FF2B5EF4-FFF2-40B4-BE49-F238E27FC236}">
                <a16:creationId xmlns:a16="http://schemas.microsoft.com/office/drawing/2014/main" id="{68AC8900-89CD-FB0B-D678-FD3A07284E4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246563" y="6557963"/>
            <a:ext cx="2001837" cy="22701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  <a:latin typeface="Arial" charset="0"/>
                <a:cs typeface="Arial" charset="0"/>
              </a:defRPr>
            </a:lvl1pPr>
            <a:extLst/>
          </a:lstStyle>
          <a:p>
            <a:pPr>
              <a:defRPr/>
            </a:pPr>
            <a:fld id="{0726C1FA-C0D2-4163-8689-5BFD10219ECE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1A3D29A0-A286-EB8E-7290-5888DF3B994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57200" y="6557963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  <a:latin typeface="Arial" charset="0"/>
                <a:cs typeface="Arial" charset="0"/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6" name="Номер слайда 15">
            <a:extLst>
              <a:ext uri="{FF2B5EF4-FFF2-40B4-BE49-F238E27FC236}">
                <a16:creationId xmlns:a16="http://schemas.microsoft.com/office/drawing/2014/main" id="{508E9441-0365-8CB1-E179-5AFD71039D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51575" y="6556375"/>
            <a:ext cx="588963" cy="228600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0AC485E8-CC73-4F17-91EC-7951D3CB9971}" type="slidenum">
              <a:rPr lang="ru-RU" altLang="de-DE"/>
              <a:pPr/>
              <a:t>‹#›</a:t>
            </a:fld>
            <a:endParaRPr lang="ru-RU" alt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2" r:id="rId1"/>
    <p:sldLayoutId id="2147483935" r:id="rId2"/>
    <p:sldLayoutId id="2147483943" r:id="rId3"/>
    <p:sldLayoutId id="2147483936" r:id="rId4"/>
    <p:sldLayoutId id="2147483937" r:id="rId5"/>
    <p:sldLayoutId id="2147483938" r:id="rId6"/>
    <p:sldLayoutId id="2147483939" r:id="rId7"/>
    <p:sldLayoutId id="2147483940" r:id="rId8"/>
    <p:sldLayoutId id="2147483944" r:id="rId9"/>
    <p:sldLayoutId id="2147483941" r:id="rId10"/>
    <p:sldLayoutId id="2147483945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 kern="1200" cap="all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9pPr>
      <a:extLst/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tx2"/>
        </a:buClr>
        <a:buSzPct val="73000"/>
        <a:buFont typeface="Wingdings 2" panose="05020102010507070707" pitchFamily="18" charset="2"/>
        <a:buChar char="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20700" indent="-228600" algn="l" rtl="0" eaLnBrk="0" fontAlgn="base" hangingPunct="0">
        <a:spcBef>
          <a:spcPts val="500"/>
        </a:spcBef>
        <a:spcAft>
          <a:spcPct val="0"/>
        </a:spcAft>
        <a:buClr>
          <a:srgbClr val="F9B639"/>
        </a:buClr>
        <a:buSzPct val="80000"/>
        <a:buFont typeface="Wingdings 2" panose="05020102010507070707" pitchFamily="18" charset="2"/>
        <a:buChar char=""/>
        <a:defRPr sz="2300" kern="1200">
          <a:solidFill>
            <a:srgbClr val="6C6C6C"/>
          </a:solidFill>
          <a:latin typeface="+mn-lt"/>
          <a:ea typeface="+mn-ea"/>
          <a:cs typeface="+mn-cs"/>
        </a:defRPr>
      </a:lvl2pPr>
      <a:lvl3pPr marL="758825" indent="-228600" algn="l" rtl="0" eaLnBrk="0" fontAlgn="base" hangingPunct="0">
        <a:spcBef>
          <a:spcPts val="400"/>
        </a:spcBef>
        <a:spcAft>
          <a:spcPct val="0"/>
        </a:spcAft>
        <a:buClr>
          <a:srgbClr val="F9B639"/>
        </a:buClr>
        <a:buSzPct val="60000"/>
        <a:buFont typeface="Wingdings" panose="05000000000000000000" pitchFamily="2" charset="2"/>
        <a:buChar char="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4888" indent="-228600" algn="l" rtl="0" eaLnBrk="0" fontAlgn="base" hangingPunct="0">
        <a:spcBef>
          <a:spcPct val="20000"/>
        </a:spcBef>
        <a:spcAft>
          <a:spcPct val="0"/>
        </a:spcAft>
        <a:buClr>
          <a:srgbClr val="F9B639"/>
        </a:buClr>
        <a:buSzPct val="80000"/>
        <a:buFont typeface="Wingdings 2" panose="05020102010507070707" pitchFamily="18" charset="2"/>
        <a:buChar char=""/>
        <a:defRPr sz="2000" kern="1200">
          <a:solidFill>
            <a:srgbClr val="6C6C6C"/>
          </a:solidFill>
          <a:latin typeface="+mn-lt"/>
          <a:ea typeface="+mn-ea"/>
          <a:cs typeface="+mn-cs"/>
        </a:defRPr>
      </a:lvl4pPr>
      <a:lvl5pPr marL="1279525" indent="-228600" algn="l" rtl="0" eaLnBrk="0" fontAlgn="base" hangingPunct="0">
        <a:spcBef>
          <a:spcPts val="400"/>
        </a:spcBef>
        <a:spcAft>
          <a:spcPct val="0"/>
        </a:spcAft>
        <a:buClr>
          <a:srgbClr val="F9B639"/>
        </a:buClr>
        <a:buSzPct val="70000"/>
        <a:buFont typeface="Wingdings" panose="05000000000000000000" pitchFamily="2" charset="2"/>
        <a:buChar char="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ngmu.ru/department/2643" TargetMode="External"/><Relationship Id="rId2" Type="http://schemas.openxmlformats.org/officeDocument/2006/relationships/hyperlink" Target="http://elibrary.ru/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3A15687-982D-266A-4956-E751AC6404F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31840" y="2420888"/>
            <a:ext cx="6012160" cy="2736304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400" i="1" dirty="0">
                <a:latin typeface="Arial Narrow" pitchFamily="34" charset="0"/>
                <a:cs typeface="Arial" pitchFamily="34" charset="0"/>
              </a:rPr>
              <a:t>Профессору</a:t>
            </a:r>
            <a:br>
              <a:rPr lang="ru-RU" sz="4400" i="1" dirty="0">
                <a:latin typeface="Arial Narrow" pitchFamily="34" charset="0"/>
                <a:cs typeface="Arial" pitchFamily="34" charset="0"/>
              </a:rPr>
            </a:br>
            <a:r>
              <a:rPr lang="ru-RU" sz="4400" i="1" dirty="0" err="1">
                <a:latin typeface="Arial Narrow" pitchFamily="34" charset="0"/>
                <a:cs typeface="Arial" pitchFamily="34" charset="0"/>
              </a:rPr>
              <a:t>Дивногорскому</a:t>
            </a:r>
            <a:r>
              <a:rPr lang="ru-RU" sz="4400" i="1" dirty="0">
                <a:latin typeface="Arial Narrow" pitchFamily="34" charset="0"/>
                <a:cs typeface="Arial" pitchFamily="34" charset="0"/>
              </a:rPr>
              <a:t> Б.Ф. – </a:t>
            </a:r>
            <a:br>
              <a:rPr lang="ru-RU" sz="4400" i="1" dirty="0">
                <a:latin typeface="Arial Narrow" pitchFamily="34" charset="0"/>
                <a:cs typeface="Arial" pitchFamily="34" charset="0"/>
              </a:rPr>
            </a:br>
            <a:r>
              <a:rPr lang="ru-RU" sz="4400" i="1" dirty="0">
                <a:latin typeface="Arial Narrow" pitchFamily="34" charset="0"/>
                <a:cs typeface="Arial" pitchFamily="34" charset="0"/>
              </a:rPr>
              <a:t>130 лет</a:t>
            </a:r>
            <a:br>
              <a:rPr lang="ru-RU" sz="4400" i="1" dirty="0">
                <a:latin typeface="Arial Narrow" pitchFamily="34" charset="0"/>
                <a:cs typeface="Arial" pitchFamily="34" charset="0"/>
              </a:rPr>
            </a:br>
            <a:r>
              <a:rPr lang="ru-RU" sz="4400" i="1" dirty="0">
                <a:latin typeface="Arial Narrow" pitchFamily="34" charset="0"/>
                <a:cs typeface="Arial" pitchFamily="34" charset="0"/>
              </a:rPr>
              <a:t>со дня рождения</a:t>
            </a:r>
            <a:br>
              <a:rPr lang="ru-RU" sz="4400" dirty="0"/>
            </a:br>
            <a:endParaRPr lang="ru-RU" sz="4400" dirty="0"/>
          </a:p>
        </p:txBody>
      </p:sp>
      <p:sp>
        <p:nvSpPr>
          <p:cNvPr id="6147" name="Подзаголовок 2">
            <a:extLst>
              <a:ext uri="{FF2B5EF4-FFF2-40B4-BE49-F238E27FC236}">
                <a16:creationId xmlns:a16="http://schemas.microsoft.com/office/drawing/2014/main" id="{9DA309FF-43F6-697D-153C-E2EA20FDDEA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384550" y="6165850"/>
            <a:ext cx="2374900" cy="503238"/>
          </a:xfrm>
        </p:spPr>
        <p:txBody>
          <a:bodyPr/>
          <a:lstStyle/>
          <a:p>
            <a:pPr eaLnBrk="1" hangingPunct="1"/>
            <a:r>
              <a:rPr lang="ru-RU" altLang="de-DE" sz="2000">
                <a:latin typeface="Arial" panose="020B0604020202020204" pitchFamily="34" charset="0"/>
                <a:cs typeface="Arial" panose="020B0604020202020204" pitchFamily="34" charset="0"/>
              </a:rPr>
              <a:t>Новосибирск, 2022</a:t>
            </a:r>
          </a:p>
        </p:txBody>
      </p:sp>
      <p:pic>
        <p:nvPicPr>
          <p:cNvPr id="6148" name="Picture 2" descr="C:\Users\user\Desktop\59a15ff063a16bd680b051af6291f072.jpg">
            <a:extLst>
              <a:ext uri="{FF2B5EF4-FFF2-40B4-BE49-F238E27FC236}">
                <a16:creationId xmlns:a16="http://schemas.microsoft.com/office/drawing/2014/main" id="{1856EFBB-80F3-F12D-E6A4-A82702F90B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844675"/>
            <a:ext cx="2887663" cy="432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9" name="Прямоугольник 4">
            <a:extLst>
              <a:ext uri="{FF2B5EF4-FFF2-40B4-BE49-F238E27FC236}">
                <a16:creationId xmlns:a16="http://schemas.microsoft.com/office/drawing/2014/main" id="{655E7569-F8BE-C615-0A68-4915EA987A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de-DE">
                <a:solidFill>
                  <a:schemeClr val="bg1"/>
                </a:solidFill>
              </a:rPr>
              <a:t>Федеральное государственное бюджетное образовательное учреждение </a:t>
            </a:r>
          </a:p>
          <a:p>
            <a:pPr algn="ctr" eaLnBrk="1" hangingPunct="1"/>
            <a:r>
              <a:rPr lang="ru-RU" altLang="de-DE">
                <a:solidFill>
                  <a:schemeClr val="bg1"/>
                </a:solidFill>
              </a:rPr>
              <a:t>высшего образования</a:t>
            </a:r>
            <a:br>
              <a:rPr lang="ru-RU" altLang="de-DE">
                <a:solidFill>
                  <a:schemeClr val="bg1"/>
                </a:solidFill>
              </a:rPr>
            </a:br>
            <a:r>
              <a:rPr lang="ru-RU" altLang="de-DE">
                <a:solidFill>
                  <a:schemeClr val="bg1"/>
                </a:solidFill>
              </a:rPr>
              <a:t>«Новосибирский государственный медицинский университет»</a:t>
            </a:r>
            <a:br>
              <a:rPr lang="ru-RU" altLang="de-DE">
                <a:solidFill>
                  <a:schemeClr val="bg1"/>
                </a:solidFill>
              </a:rPr>
            </a:br>
            <a:r>
              <a:rPr lang="ru-RU" altLang="de-DE">
                <a:solidFill>
                  <a:schemeClr val="bg1"/>
                </a:solidFill>
              </a:rPr>
              <a:t>Министерства здравоохранения Российской Федерации</a:t>
            </a:r>
            <a:br>
              <a:rPr lang="ru-RU" altLang="de-DE">
                <a:solidFill>
                  <a:schemeClr val="bg1"/>
                </a:solidFill>
              </a:rPr>
            </a:br>
            <a:r>
              <a:rPr lang="ru-RU" altLang="de-DE">
                <a:solidFill>
                  <a:schemeClr val="bg1"/>
                </a:solidFill>
              </a:rPr>
              <a:t>(ФГБОУ ВО НГМУ Минздрава России)</a:t>
            </a:r>
          </a:p>
          <a:p>
            <a:pPr algn="ctr" eaLnBrk="1" hangingPunct="1"/>
            <a:r>
              <a:rPr lang="ru-RU" altLang="de-DE">
                <a:solidFill>
                  <a:schemeClr val="bg1"/>
                </a:solidFill>
              </a:rPr>
              <a:t>БИБЛИОТЕКА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Содержимое 1">
            <a:extLst>
              <a:ext uri="{FF2B5EF4-FFF2-40B4-BE49-F238E27FC236}">
                <a16:creationId xmlns:a16="http://schemas.microsoft.com/office/drawing/2014/main" id="{2250C3F4-BF03-ACCE-86CC-B3F831818E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8313" y="1125538"/>
            <a:ext cx="7239000" cy="4846637"/>
          </a:xfrm>
        </p:spPr>
        <p:txBody>
          <a:bodyPr>
            <a:normAutofit fontScale="92500" lnSpcReduction="10000"/>
          </a:bodyPr>
          <a:lstStyle/>
          <a:p>
            <a:pPr marL="274320" indent="-274320"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3200" dirty="0" err="1">
                <a:latin typeface="Arial" charset="0"/>
                <a:cs typeface="Arial" charset="0"/>
              </a:rPr>
              <a:t>Дивногорский</a:t>
            </a:r>
            <a:r>
              <a:rPr lang="ru-RU" sz="3200" dirty="0">
                <a:latin typeface="Arial" charset="0"/>
                <a:cs typeface="Arial" charset="0"/>
              </a:rPr>
              <a:t> Борис Фёдорович — полковник медицинской службы, хирург, педагог, доктор медицинских наук (1934), профессор, заведующий кафедрой госпитальной хирургии </a:t>
            </a:r>
            <a:r>
              <a:rPr lang="ru-RU" sz="3200" dirty="0">
                <a:latin typeface="Arial" pitchFamily="34" charset="0"/>
                <a:cs typeface="Arial" pitchFamily="34" charset="0"/>
              </a:rPr>
              <a:t>Новосибирского медицинского института (1937</a:t>
            </a:r>
            <a:r>
              <a:rPr lang="ru-RU" sz="3200" dirty="0">
                <a:latin typeface="Arial" charset="0"/>
                <a:cs typeface="Arial" charset="0"/>
              </a:rPr>
              <a:t>—</a:t>
            </a:r>
            <a:r>
              <a:rPr lang="ru-RU" sz="3200" dirty="0">
                <a:latin typeface="Arial" pitchFamily="34" charset="0"/>
                <a:cs typeface="Arial" pitchFamily="34" charset="0"/>
              </a:rPr>
              <a:t>1943). С 1953 по 1965 гг. работал профессором на кафедре госпитальной хирургии Воронежского государственного медицинского института.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209DD54C-39E8-3500-55A0-3D81A0F02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/>
              <a:t>Биография</a:t>
            </a:r>
          </a:p>
        </p:txBody>
      </p:sp>
      <p:sp>
        <p:nvSpPr>
          <p:cNvPr id="8195" name="Содержимое 1">
            <a:extLst>
              <a:ext uri="{FF2B5EF4-FFF2-40B4-BE49-F238E27FC236}">
                <a16:creationId xmlns:a16="http://schemas.microsoft.com/office/drawing/2014/main" id="{8731E6EF-D263-99F3-2176-85D6D8B9C7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5288" y="2011363"/>
            <a:ext cx="7239000" cy="3938587"/>
          </a:xfrm>
        </p:spPr>
        <p:txBody>
          <a:bodyPr/>
          <a:lstStyle/>
          <a:p>
            <a:pPr algn="ctr" eaLnBrk="1" hangingPunct="1">
              <a:buFont typeface="Wingdings 2" panose="05020102010507070707" pitchFamily="18" charset="2"/>
              <a:buNone/>
            </a:pPr>
            <a:r>
              <a:rPr lang="ru-RU" altLang="de-DE" sz="2800">
                <a:latin typeface="Arial" panose="020B0604020202020204" pitchFamily="34" charset="0"/>
                <a:cs typeface="Arial" panose="020B0604020202020204" pitchFamily="34" charset="0"/>
              </a:rPr>
              <a:t>Родился Борис Фёдорович 4 апреля 1892 года в городе Симбирске (Ульяновске) Средне-Волжской области. </a:t>
            </a:r>
          </a:p>
          <a:p>
            <a:pPr algn="ctr" eaLnBrk="1" hangingPunct="1">
              <a:buFont typeface="Wingdings 2" panose="05020102010507070707" pitchFamily="18" charset="2"/>
              <a:buNone/>
            </a:pPr>
            <a:r>
              <a:rPr lang="ru-RU" altLang="de-DE" sz="2800">
                <a:latin typeface="Arial" panose="020B0604020202020204" pitchFamily="34" charset="0"/>
                <a:cs typeface="Arial" panose="020B0604020202020204" pitchFamily="34" charset="0"/>
              </a:rPr>
              <a:t>В 1910 году, после окончания Симбирской классической гимназии, поступил в Казанский медицинский институт на лечебный факультет, который закончил в 1914 году.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Содержимое 1">
            <a:extLst>
              <a:ext uri="{FF2B5EF4-FFF2-40B4-BE49-F238E27FC236}">
                <a16:creationId xmlns:a16="http://schemas.microsoft.com/office/drawing/2014/main" id="{9A04DD47-6C65-8170-4EFC-302163AC89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8313" y="981075"/>
            <a:ext cx="7239000" cy="4846638"/>
          </a:xfrm>
        </p:spPr>
        <p:txBody>
          <a:bodyPr/>
          <a:lstStyle/>
          <a:p>
            <a:pPr algn="ctr" eaLnBrk="1" hangingPunct="1">
              <a:buFont typeface="Wingdings 2" panose="05020102010507070707" pitchFamily="18" charset="2"/>
              <a:buNone/>
            </a:pPr>
            <a:r>
              <a:rPr lang="ru-RU" altLang="de-DE">
                <a:latin typeface="Arial" panose="020B0604020202020204" pitchFamily="34" charset="0"/>
                <a:cs typeface="Arial" panose="020B0604020202020204" pitchFamily="34" charset="0"/>
              </a:rPr>
              <a:t>После окончания медицинского института , был принят на работу в военный госпиталь города Ташкент, на должность младшего ординатора.</a:t>
            </a:r>
          </a:p>
          <a:p>
            <a:pPr algn="ctr" eaLnBrk="1" hangingPunct="1">
              <a:buFont typeface="Wingdings 2" panose="05020102010507070707" pitchFamily="18" charset="2"/>
              <a:buNone/>
            </a:pPr>
            <a:r>
              <a:rPr lang="ru-RU" altLang="de-DE">
                <a:latin typeface="Arial" panose="020B0604020202020204" pitchFamily="34" charset="0"/>
                <a:cs typeface="Arial" panose="020B0604020202020204" pitchFamily="34" charset="0"/>
              </a:rPr>
              <a:t>С 1916 года по1918 год занимал должность младшего, а затем старшего ординатора в дивизионном лазарете №47 и  дивизионном лазарете Симбирской железной дороги.</a:t>
            </a:r>
          </a:p>
          <a:p>
            <a:pPr algn="ctr" eaLnBrk="1" hangingPunct="1">
              <a:buFont typeface="Wingdings 2" panose="05020102010507070707" pitchFamily="18" charset="2"/>
              <a:buNone/>
            </a:pPr>
            <a:r>
              <a:rPr lang="ru-RU" altLang="de-DE">
                <a:latin typeface="Arial" panose="020B0604020202020204" pitchFamily="34" charset="0"/>
                <a:cs typeface="Arial" panose="020B0604020202020204" pitchFamily="34" charset="0"/>
              </a:rPr>
              <a:t>1918 – 1922 гг. – ординатор хирургического отделения в больнице города Симбирск.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Содержимое 1">
            <a:extLst>
              <a:ext uri="{FF2B5EF4-FFF2-40B4-BE49-F238E27FC236}">
                <a16:creationId xmlns:a16="http://schemas.microsoft.com/office/drawing/2014/main" id="{3F45BC66-5C0D-554B-DC42-666C9D97D3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8313" y="1052513"/>
            <a:ext cx="7239000" cy="4846637"/>
          </a:xfrm>
        </p:spPr>
        <p:txBody>
          <a:bodyPr/>
          <a:lstStyle/>
          <a:p>
            <a:pPr algn="ctr" eaLnBrk="1" hangingPunct="1">
              <a:buFont typeface="Wingdings 2" panose="05020102010507070707" pitchFamily="18" charset="2"/>
              <a:buNone/>
            </a:pPr>
            <a:r>
              <a:rPr lang="ru-RU" altLang="de-DE">
                <a:latin typeface="Arial" panose="020B0604020202020204" pitchFamily="34" charset="0"/>
                <a:cs typeface="Arial" panose="020B0604020202020204" pitchFamily="34" charset="0"/>
              </a:rPr>
              <a:t>1922 – 1926 гг. – ординатор, а затем ассистент факультетской хирургической клиники Восточно-Сибирского медицинского института (город Иркутск).</a:t>
            </a:r>
          </a:p>
        </p:txBody>
      </p:sp>
      <p:pic>
        <p:nvPicPr>
          <p:cNvPr id="10243" name="Picture 4" descr="C:\Users\user\Desktop\651.jpg">
            <a:extLst>
              <a:ext uri="{FF2B5EF4-FFF2-40B4-BE49-F238E27FC236}">
                <a16:creationId xmlns:a16="http://schemas.microsoft.com/office/drawing/2014/main" id="{D771BF44-A2BA-F233-2840-7D47670E48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-10000" contrast="30000"/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313" y="3068638"/>
            <a:ext cx="3721100" cy="264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4" name="TextBox 4">
            <a:extLst>
              <a:ext uri="{FF2B5EF4-FFF2-40B4-BE49-F238E27FC236}">
                <a16:creationId xmlns:a16="http://schemas.microsoft.com/office/drawing/2014/main" id="{1D3409B3-A12A-904B-64F4-E4E140E0F7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55875" y="6021388"/>
            <a:ext cx="38703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de-DE" sz="1600"/>
              <a:t>Медицинский институт. Город Иркутск.</a:t>
            </a:r>
          </a:p>
          <a:p>
            <a:pPr algn="ctr" eaLnBrk="1" hangingPunct="1"/>
            <a:r>
              <a:rPr lang="ru-RU" altLang="de-DE" sz="1600"/>
              <a:t>1924 год.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>
            <a:extLst>
              <a:ext uri="{FF2B5EF4-FFF2-40B4-BE49-F238E27FC236}">
                <a16:creationId xmlns:a16="http://schemas.microsoft.com/office/drawing/2014/main" id="{B942D48D-60A7-46AD-C528-61CB2CBB4B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76600" y="1125538"/>
            <a:ext cx="4824413" cy="4572000"/>
          </a:xfrm>
        </p:spPr>
        <p:txBody>
          <a:bodyPr>
            <a:normAutofit fontScale="85000" lnSpcReduction="10000"/>
          </a:bodyPr>
          <a:lstStyle/>
          <a:p>
            <a:pPr marL="274320" indent="-274320"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dirty="0"/>
              <a:t>  </a:t>
            </a:r>
            <a:r>
              <a:rPr lang="ru-RU" dirty="0">
                <a:latin typeface="Arial" pitchFamily="34" charset="0"/>
                <a:cs typeface="Arial" pitchFamily="34" charset="0"/>
              </a:rPr>
              <a:t>Борис Федорович был одним из любимых учеников профессора Владимира Семеновича Левита, у которого работал в факультетской хирургической клинике Иркутского университета в качестве ассистента. И в 1926 году он вместе со своим учителем переехал в Москву, где работал ассистентом в госпитальной хирургической клинике 2-го Московского государственного университета вплоть до 1934 года.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ru-RU" dirty="0"/>
          </a:p>
        </p:txBody>
      </p:sp>
      <p:pic>
        <p:nvPicPr>
          <p:cNvPr id="11267" name="Picture 3" descr="C:\Users\user\Desktop\Levit_VS.jpg">
            <a:extLst>
              <a:ext uri="{FF2B5EF4-FFF2-40B4-BE49-F238E27FC236}">
                <a16:creationId xmlns:a16="http://schemas.microsoft.com/office/drawing/2014/main" id="{9640100B-05F3-0ABC-1987-68427B1EAC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052513"/>
            <a:ext cx="3016250" cy="406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8" name="TextBox 5">
            <a:extLst>
              <a:ext uri="{FF2B5EF4-FFF2-40B4-BE49-F238E27FC236}">
                <a16:creationId xmlns:a16="http://schemas.microsoft.com/office/drawing/2014/main" id="{50923F33-D437-0F5F-B0AF-231E6D4C46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5373688"/>
            <a:ext cx="2919412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de-DE" sz="1600"/>
              <a:t>Левит Владимир Семёнович</a:t>
            </a:r>
          </a:p>
          <a:p>
            <a:pPr algn="ctr" eaLnBrk="1" hangingPunct="1"/>
            <a:r>
              <a:rPr lang="ru-RU" altLang="de-DE" sz="1600"/>
              <a:t>(1883-1961)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Содержимое 1">
            <a:extLst>
              <a:ext uri="{FF2B5EF4-FFF2-40B4-BE49-F238E27FC236}">
                <a16:creationId xmlns:a16="http://schemas.microsoft.com/office/drawing/2014/main" id="{4E498206-463C-E00F-3864-1324354DD7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8313" y="1125538"/>
            <a:ext cx="7239000" cy="4846637"/>
          </a:xfrm>
        </p:spPr>
        <p:txBody>
          <a:bodyPr/>
          <a:lstStyle/>
          <a:p>
            <a:pPr algn="ctr" eaLnBrk="1" hangingPunct="1">
              <a:buFont typeface="Wingdings 2" panose="05020102010507070707" pitchFamily="18" charset="2"/>
              <a:buNone/>
            </a:pPr>
            <a:r>
              <a:rPr lang="ru-RU" altLang="de-DE">
                <a:latin typeface="Arial" panose="020B0604020202020204" pitchFamily="34" charset="0"/>
                <a:cs typeface="Arial" panose="020B0604020202020204" pitchFamily="34" charset="0"/>
              </a:rPr>
              <a:t>В 1934 году Борис Фёдорович защитил диссертацию и в том же году был утвержден в звании профессора. </a:t>
            </a:r>
          </a:p>
          <a:p>
            <a:pPr algn="ctr" eaLnBrk="1" hangingPunct="1">
              <a:buFont typeface="Wingdings 2" panose="05020102010507070707" pitchFamily="18" charset="2"/>
              <a:buNone/>
            </a:pPr>
            <a:r>
              <a:rPr lang="ru-RU" altLang="de-DE">
                <a:latin typeface="Arial" panose="020B0604020202020204" pitchFamily="34" charset="0"/>
                <a:cs typeface="Arial" panose="020B0604020202020204" pitchFamily="34" charset="0"/>
              </a:rPr>
              <a:t>С 1934 по 1937 гг. занимал пост заведующего кафедрой общей хирургии Иркутского медицинского института. </a:t>
            </a:r>
          </a:p>
          <a:p>
            <a:pPr algn="ctr" eaLnBrk="1" hangingPunct="1">
              <a:buFont typeface="Wingdings 2" panose="05020102010507070707" pitchFamily="18" charset="2"/>
              <a:buNone/>
            </a:pPr>
            <a:r>
              <a:rPr lang="ru-RU" altLang="de-DE">
                <a:latin typeface="Arial" panose="020B0604020202020204" pitchFamily="34" charset="0"/>
                <a:cs typeface="Arial" panose="020B0604020202020204" pitchFamily="34" charset="0"/>
              </a:rPr>
              <a:t>В 1937 году профессор Дивногорский Борис Фёдорович был переведён в Новосибирский медицинский институт.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>
            <a:extLst>
              <a:ext uri="{FF2B5EF4-FFF2-40B4-BE49-F238E27FC236}">
                <a16:creationId xmlns:a16="http://schemas.microsoft.com/office/drawing/2014/main" id="{AAB383F9-3111-C0BC-BFED-66DE71415A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36613"/>
            <a:ext cx="5435600" cy="5400675"/>
          </a:xfrm>
        </p:spPr>
        <p:txBody>
          <a:bodyPr>
            <a:normAutofit fontScale="85000" lnSpcReduction="10000"/>
          </a:bodyPr>
          <a:lstStyle/>
          <a:p>
            <a:pPr marL="274320" indent="-274320"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dirty="0">
                <a:latin typeface="Arial" pitchFamily="34" charset="0"/>
                <a:cs typeface="Arial" pitchFamily="34" charset="0"/>
              </a:rPr>
              <a:t>В Новосибирске первым заведующим кафедрой хирургии медицинского института был назначен профессор Б. Ф.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Дивногорский</a:t>
            </a:r>
            <a:r>
              <a:rPr lang="ru-RU" dirty="0">
                <a:latin typeface="Arial" pitchFamily="34" charset="0"/>
                <a:cs typeface="Arial" pitchFamily="34" charset="0"/>
              </a:rPr>
              <a:t>, приехавший из Иркутска вместе с ассистентом Валерием Павловичем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Радушкевичем</a:t>
            </a:r>
            <a:r>
              <a:rPr lang="ru-RU" dirty="0">
                <a:latin typeface="Arial" pitchFamily="34" charset="0"/>
                <a:cs typeface="Arial" pitchFamily="34" charset="0"/>
              </a:rPr>
              <a:t>. </a:t>
            </a:r>
          </a:p>
          <a:p>
            <a:pPr marL="274320" indent="-274320"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dirty="0">
                <a:latin typeface="Arial" pitchFamily="34" charset="0"/>
                <a:cs typeface="Arial" pitchFamily="34" charset="0"/>
              </a:rPr>
              <a:t>Первая хирургическая кафедра располагалась в 40-коечном онкологическом отделении 1-й городской клинической больницы. В 1938 г. кафедра перебазировалась в железнодорожную больницу. Также 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Дивногорский</a:t>
            </a:r>
            <a:r>
              <a:rPr lang="ru-RU" dirty="0">
                <a:latin typeface="Arial" pitchFamily="34" charset="0"/>
                <a:cs typeface="Arial" pitchFamily="34" charset="0"/>
              </a:rPr>
              <a:t> Б.Ф. занимал пост научного руководителя (по совместительству) Новосибирской станции переливания крови.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ru-RU" dirty="0"/>
          </a:p>
        </p:txBody>
      </p:sp>
      <p:pic>
        <p:nvPicPr>
          <p:cNvPr id="13315" name="Picture 4" descr="C:\Users\user\Desktop\Radushkevich.jpg">
            <a:extLst>
              <a:ext uri="{FF2B5EF4-FFF2-40B4-BE49-F238E27FC236}">
                <a16:creationId xmlns:a16="http://schemas.microsoft.com/office/drawing/2014/main" id="{DC557365-FFBF-AF9F-82FD-9FFB1D48C6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37" t="9537" r="19540" b="32568"/>
          <a:stretch>
            <a:fillRect/>
          </a:stretch>
        </p:blipFill>
        <p:spPr bwMode="auto">
          <a:xfrm>
            <a:off x="5508625" y="1125538"/>
            <a:ext cx="2808288" cy="387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6" name="TextBox 4">
            <a:extLst>
              <a:ext uri="{FF2B5EF4-FFF2-40B4-BE49-F238E27FC236}">
                <a16:creationId xmlns:a16="http://schemas.microsoft.com/office/drawing/2014/main" id="{74A61A23-8B5E-2732-7BCD-E365764D4A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11863" y="5229225"/>
            <a:ext cx="2005012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de-DE" sz="1600"/>
              <a:t>Радушкевич </a:t>
            </a:r>
          </a:p>
          <a:p>
            <a:pPr algn="ctr" eaLnBrk="1" hangingPunct="1"/>
            <a:r>
              <a:rPr lang="ru-RU" altLang="de-DE" sz="1600"/>
              <a:t>Валерий Павлович</a:t>
            </a:r>
          </a:p>
          <a:p>
            <a:pPr algn="ctr" eaLnBrk="1" hangingPunct="1"/>
            <a:r>
              <a:rPr lang="ru-RU" altLang="de-DE" sz="1600"/>
              <a:t>(1908 -1976)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Содержимое 1">
            <a:extLst>
              <a:ext uri="{FF2B5EF4-FFF2-40B4-BE49-F238E27FC236}">
                <a16:creationId xmlns:a16="http://schemas.microsoft.com/office/drawing/2014/main" id="{A5497A83-B8D8-0DA6-D9C1-434D5C7DE4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750" y="1916113"/>
            <a:ext cx="7239000" cy="3722687"/>
          </a:xfrm>
        </p:spPr>
        <p:txBody>
          <a:bodyPr/>
          <a:lstStyle/>
          <a:p>
            <a:pPr algn="ctr" eaLnBrk="1" hangingPunct="1">
              <a:buFont typeface="Wingdings 2" panose="05020102010507070707" pitchFamily="18" charset="2"/>
              <a:buNone/>
            </a:pPr>
            <a:r>
              <a:rPr lang="ru-RU" altLang="de-DE">
                <a:latin typeface="Arial" panose="020B0604020202020204" pitchFamily="34" charset="0"/>
                <a:cs typeface="Arial" panose="020B0604020202020204" pitchFamily="34" charset="0"/>
              </a:rPr>
              <a:t>Во время Великой Отечественной войны на фронт из больниц города Новосибирска и мединститута уходили лучшие специалисты, среди них был и Дивногорский Б.Ф. После окончания Великой Отечественной войны в Новосибирск он не вернулся. </a:t>
            </a:r>
          </a:p>
          <a:p>
            <a:pPr algn="ctr" eaLnBrk="1" hangingPunct="1">
              <a:buFont typeface="Wingdings 2" panose="05020102010507070707" pitchFamily="18" charset="2"/>
              <a:buNone/>
            </a:pPr>
            <a:r>
              <a:rPr lang="ru-RU" altLang="de-DE">
                <a:latin typeface="Arial" panose="020B0604020202020204" pitchFamily="34" charset="0"/>
                <a:cs typeface="Arial" panose="020B0604020202020204" pitchFamily="34" charset="0"/>
              </a:rPr>
              <a:t>До 1941 года Борис Фёдорович опубликовал 18 научных работ. </a:t>
            </a:r>
          </a:p>
          <a:p>
            <a:pPr eaLnBrk="1" hangingPunct="1"/>
            <a:endParaRPr lang="ru-RU" altLang="de-DE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>
            <a:extLst>
              <a:ext uri="{FF2B5EF4-FFF2-40B4-BE49-F238E27FC236}">
                <a16:creationId xmlns:a16="http://schemas.microsoft.com/office/drawing/2014/main" id="{421F9A82-5AAC-6210-F378-FF1654DC71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8313" y="1052513"/>
            <a:ext cx="7239000" cy="4846637"/>
          </a:xfrm>
        </p:spPr>
        <p:txBody>
          <a:bodyPr>
            <a:normAutofit fontScale="92500" lnSpcReduction="20000"/>
          </a:bodyPr>
          <a:lstStyle/>
          <a:p>
            <a:pPr marL="274320" indent="-274320" algn="ctr" eaLnBrk="1" fontAlgn="auto" hangingPunct="1"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ru-RU" dirty="0">
                <a:latin typeface="Arial" pitchFamily="34" charset="0"/>
                <a:cs typeface="Arial" pitchFamily="34" charset="0"/>
              </a:rPr>
              <a:t>Борис Фёдорович был призван на службу в вооружённые силы в городе Новосибирске. С февраля 1942 г. участвовал в работе Госпитальных баз фронта в должностях: старшего инспектора-хирурга Управления </a:t>
            </a:r>
            <a:r>
              <a:rPr lang="ru-RU" dirty="0"/>
              <a:t>распределительного </a:t>
            </a:r>
            <a:r>
              <a:rPr lang="ru-RU" dirty="0">
                <a:latin typeface="Arial" pitchFamily="34" charset="0"/>
                <a:cs typeface="Arial" pitchFamily="34" charset="0"/>
              </a:rPr>
              <a:t>эвакуационного пункта № 62 (УРЭП-62) Сибирского военного округа (г. Новосибирск, январь 1942 – сентябрь 1943) и Управления фронтового эвакуационного пункта № 77 (УФЭП-77) 49-ой Армии Западного фронта (сентябрь 1943 – апрель 1944). Затем проходил службу в должности Главного хирурга 2-го Белорусского фронта (апрель 1944 – май 1945). Уволен из вооружённых сил в 1946 году.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Содержимое 1">
            <a:extLst>
              <a:ext uri="{FF2B5EF4-FFF2-40B4-BE49-F238E27FC236}">
                <a16:creationId xmlns:a16="http://schemas.microsoft.com/office/drawing/2014/main" id="{7303BB5D-7134-1253-9514-A0F428AECB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052513"/>
            <a:ext cx="5435600" cy="5059362"/>
          </a:xfrm>
        </p:spPr>
        <p:txBody>
          <a:bodyPr>
            <a:normAutofit fontScale="92500" lnSpcReduction="10000"/>
          </a:bodyPr>
          <a:lstStyle/>
          <a:p>
            <a:pPr marL="274320" indent="-274320" algn="ctr" eaLnBrk="1" fontAlgn="auto" hangingPunct="1"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ru-RU" dirty="0">
                <a:latin typeface="Arial" pitchFamily="34" charset="0"/>
                <a:cs typeface="Arial" pitchFamily="34" charset="0"/>
              </a:rPr>
              <a:t>После окончания Великой Отечественной войны работал вторым профессором на кафедре госпитальной хирургии в Воронежском медицинском институте.</a:t>
            </a:r>
          </a:p>
          <a:p>
            <a:pPr marL="274320" indent="-274320" algn="ctr" eaLnBrk="1" fontAlgn="auto" hangingPunct="1"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ru-RU" dirty="0">
                <a:latin typeface="Arial" pitchFamily="34" charset="0"/>
                <a:cs typeface="Arial" pitchFamily="34" charset="0"/>
              </a:rPr>
              <a:t>Основными учениками Б.Ф.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Дивногорского</a:t>
            </a:r>
            <a:r>
              <a:rPr lang="ru-RU" dirty="0">
                <a:latin typeface="Arial" pitchFamily="34" charset="0"/>
                <a:cs typeface="Arial" pitchFamily="34" charset="0"/>
              </a:rPr>
              <a:t> были профессор В.П.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Радушкевич</a:t>
            </a:r>
            <a:r>
              <a:rPr lang="ru-RU" dirty="0">
                <a:latin typeface="Arial" pitchFamily="34" charset="0"/>
                <a:cs typeface="Arial" pitchFamily="34" charset="0"/>
              </a:rPr>
              <a:t>, заведовавший кафедрой госпитальной хирургии в Воронеже, и профессор Б.А. Полянский, возглавлявший кафедру общей хирургии в Новосибирске.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endParaRPr lang="ru-RU" dirty="0"/>
          </a:p>
        </p:txBody>
      </p:sp>
      <p:pic>
        <p:nvPicPr>
          <p:cNvPr id="16387" name="Picture 4" descr="C:\Users\user\Desktop\Polynskiy.jpg">
            <a:extLst>
              <a:ext uri="{FF2B5EF4-FFF2-40B4-BE49-F238E27FC236}">
                <a16:creationId xmlns:a16="http://schemas.microsoft.com/office/drawing/2014/main" id="{9FC04147-C3F6-3977-D41B-789DEDE1B3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08" t="8038" r="21222" b="32475"/>
          <a:stretch>
            <a:fillRect/>
          </a:stretch>
        </p:blipFill>
        <p:spPr bwMode="auto">
          <a:xfrm>
            <a:off x="5508625" y="1125538"/>
            <a:ext cx="2736850" cy="404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8" name="TextBox 4">
            <a:extLst>
              <a:ext uri="{FF2B5EF4-FFF2-40B4-BE49-F238E27FC236}">
                <a16:creationId xmlns:a16="http://schemas.microsoft.com/office/drawing/2014/main" id="{A60B98C8-C38F-2AFC-DA7E-812788C4BC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95963" y="5300663"/>
            <a:ext cx="2295525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de-DE" sz="1600"/>
              <a:t>Полянский </a:t>
            </a:r>
          </a:p>
          <a:p>
            <a:pPr algn="ctr" eaLnBrk="1" hangingPunct="1"/>
            <a:r>
              <a:rPr lang="ru-RU" altLang="de-DE" sz="1600"/>
              <a:t>Борис Александрович</a:t>
            </a:r>
          </a:p>
          <a:p>
            <a:pPr algn="ctr" eaLnBrk="1" hangingPunct="1"/>
            <a:r>
              <a:rPr lang="ru-RU" altLang="de-DE" sz="1600"/>
              <a:t>(1911-1987)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Содержимое 1">
            <a:extLst>
              <a:ext uri="{FF2B5EF4-FFF2-40B4-BE49-F238E27FC236}">
                <a16:creationId xmlns:a16="http://schemas.microsoft.com/office/drawing/2014/main" id="{2A86D640-F9E6-E4C2-604C-0D2438AFA6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750" y="981075"/>
            <a:ext cx="7239000" cy="4846638"/>
          </a:xfrm>
        </p:spPr>
        <p:txBody>
          <a:bodyPr>
            <a:normAutofit fontScale="92500"/>
          </a:bodyPr>
          <a:lstStyle/>
          <a:p>
            <a:pPr marL="274320" indent="-274320" algn="ctr" eaLnBrk="1" fontAlgn="auto" hangingPunct="1"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ru-RU" dirty="0">
                <a:latin typeface="Arial" pitchFamily="34" charset="0"/>
                <a:cs typeface="Arial" pitchFamily="34" charset="0"/>
              </a:rPr>
              <a:t>Борис Федорович во время операций проявлял исключительную заботу о больных, постоянно подчеркивая, что хирургическое вмешательство должно облегчать страдания больного и не причинять вреда его здоровью. Поэтому он стремился выработать у своих учеников единую тактику основных оперативных пособий и требовал четкого ее выполнения; прежде чем доверить молодому хирургу производство той или иной операции, он проверял его теоретическую подготовку к ней и лично ассистировал каждому во время операции.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>
            <a:extLst>
              <a:ext uri="{FF2B5EF4-FFF2-40B4-BE49-F238E27FC236}">
                <a16:creationId xmlns:a16="http://schemas.microsoft.com/office/drawing/2014/main" id="{218F1382-3473-37AF-431C-FE5838C43A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850" y="692150"/>
            <a:ext cx="7704138" cy="2736850"/>
          </a:xfrm>
        </p:spPr>
        <p:txBody>
          <a:bodyPr>
            <a:normAutofit fontScale="92500" lnSpcReduction="20000"/>
          </a:bodyPr>
          <a:lstStyle/>
          <a:p>
            <a:pPr marL="274320" indent="-274320"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2800" dirty="0">
                <a:latin typeface="Arial" pitchFamily="34" charset="0"/>
                <a:cs typeface="Arial" pitchFamily="34" charset="0"/>
              </a:rPr>
              <a:t>Борис Фёдорович придавал большое значение развитию у врача клинического мышления и часто подчеркивал, что научить врача технике операции проще, чем клиническому мышлению. Для этого нужно много работать над собой, много читать и посещать заседания хирургического общества, которые он считал второй академией.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endParaRPr lang="ru-RU" dirty="0"/>
          </a:p>
        </p:txBody>
      </p:sp>
      <p:pic>
        <p:nvPicPr>
          <p:cNvPr id="18435" name="Picture 4" descr="C:\Users\user\Desktop\Дивногорский Б.Ф\84f220a6ca9e8d1f524ee6f180b24f4d.jpg">
            <a:extLst>
              <a:ext uri="{FF2B5EF4-FFF2-40B4-BE49-F238E27FC236}">
                <a16:creationId xmlns:a16="http://schemas.microsoft.com/office/drawing/2014/main" id="{9D35EE8E-D9F0-D66E-5179-2D62EC3BA4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041"/>
          <a:stretch>
            <a:fillRect/>
          </a:stretch>
        </p:blipFill>
        <p:spPr bwMode="auto">
          <a:xfrm>
            <a:off x="1544638" y="3644900"/>
            <a:ext cx="6056312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6" name="TextBox 8">
            <a:extLst>
              <a:ext uri="{FF2B5EF4-FFF2-40B4-BE49-F238E27FC236}">
                <a16:creationId xmlns:a16="http://schemas.microsoft.com/office/drawing/2014/main" id="{3A022D03-2148-5BCD-38AF-383C4FF35E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84438" y="6021388"/>
            <a:ext cx="370205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de-DE" sz="1600"/>
              <a:t>Заседание хирургического общества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>
            <a:extLst>
              <a:ext uri="{FF2B5EF4-FFF2-40B4-BE49-F238E27FC236}">
                <a16:creationId xmlns:a16="http://schemas.microsoft.com/office/drawing/2014/main" id="{0130D245-20ED-C7FF-EDF0-D9907AEFD9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333375"/>
            <a:ext cx="8101013" cy="3382963"/>
          </a:xfrm>
        </p:spPr>
        <p:txBody>
          <a:bodyPr>
            <a:normAutofit fontScale="25000" lnSpcReduction="20000"/>
          </a:bodyPr>
          <a:lstStyle/>
          <a:p>
            <a:pPr marL="274320" indent="-274320"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9600" dirty="0">
                <a:latin typeface="Arial" pitchFamily="34" charset="0"/>
                <a:cs typeface="Arial" pitchFamily="34" charset="0"/>
              </a:rPr>
              <a:t>Борис Фёдорович был человеком высокой культуры. Он владел несколькими иностранными языками, хорошо знал литературу, живопись, музыку, стремился воспитывать у своих учеников любовь к классической музыке, в частности русских композиторов. Большое внимание  уделял внешнему виду врача, подчеркивая, что хирург должен отличаться особой опрятностью и чистотой. Сам ежедневно приходил в клинику в свежей белой накрахмаленной сорочке, безукоризненно чистом накрахмаленном халате.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ru-RU" dirty="0"/>
          </a:p>
        </p:txBody>
      </p:sp>
      <p:pic>
        <p:nvPicPr>
          <p:cNvPr id="19459" name="Picture 2" descr="C:\Users\user\Desktop\Дивногорский Б.Ф\891f2feb86036a8ff5153a1e6746e845.jpg">
            <a:extLst>
              <a:ext uri="{FF2B5EF4-FFF2-40B4-BE49-F238E27FC236}">
                <a16:creationId xmlns:a16="http://schemas.microsoft.com/office/drawing/2014/main" id="{5CA4898E-D7AF-BF76-8722-655CB892C8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253" b="8844"/>
          <a:stretch>
            <a:fillRect/>
          </a:stretch>
        </p:blipFill>
        <p:spPr bwMode="auto">
          <a:xfrm>
            <a:off x="2339975" y="3716338"/>
            <a:ext cx="4464050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0" name="TextBox 4">
            <a:extLst>
              <a:ext uri="{FF2B5EF4-FFF2-40B4-BE49-F238E27FC236}">
                <a16:creationId xmlns:a16="http://schemas.microsoft.com/office/drawing/2014/main" id="{922F63F1-E6D6-9E7C-5F1F-B7E5E817F5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43213" y="6381750"/>
            <a:ext cx="381635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de-DE" sz="1600"/>
              <a:t>Дивногорский Б.Ф. и Радушкевич В.П.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Содержимое 2">
            <a:extLst>
              <a:ext uri="{FF2B5EF4-FFF2-40B4-BE49-F238E27FC236}">
                <a16:creationId xmlns:a16="http://schemas.microsoft.com/office/drawing/2014/main" id="{5381433C-D648-9CF1-92DD-FD46F8BB81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8313" y="1125538"/>
            <a:ext cx="7239000" cy="4845050"/>
          </a:xfrm>
        </p:spPr>
        <p:txBody>
          <a:bodyPr/>
          <a:lstStyle/>
          <a:p>
            <a:pPr algn="ctr" eaLnBrk="1" hangingPunct="1">
              <a:buFont typeface="Wingdings 2" panose="05020102010507070707" pitchFamily="18" charset="2"/>
              <a:buNone/>
            </a:pPr>
            <a:r>
              <a:rPr lang="ru-RU" altLang="de-DE" sz="2800">
                <a:latin typeface="Arial" panose="020B0604020202020204" pitchFamily="34" charset="0"/>
                <a:cs typeface="Arial" panose="020B0604020202020204" pitchFamily="34" charset="0"/>
              </a:rPr>
              <a:t>Дивногорский Б.Ф. с большим уважением относился к хирургам старшего поколения. Он высоко ценил их большой опыт и прислушивался к  советам. К сестрам и нянечкам всегда обращался на «Вы», не допуская повелительного тона и учил молодых врачей внимательно присматриваться к работе нянечек, чтобы учиться у них уходу за больными.</a:t>
            </a:r>
          </a:p>
          <a:p>
            <a:pPr eaLnBrk="1" hangingPunct="1"/>
            <a:endParaRPr lang="ru-RU" altLang="de-DE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CE7068-8C71-38A9-55A9-41DE91F777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/>
              <a:t>награды</a:t>
            </a:r>
          </a:p>
        </p:txBody>
      </p:sp>
      <p:sp>
        <p:nvSpPr>
          <p:cNvPr id="21507" name="Содержимое 2">
            <a:extLst>
              <a:ext uri="{FF2B5EF4-FFF2-40B4-BE49-F238E27FC236}">
                <a16:creationId xmlns:a16="http://schemas.microsoft.com/office/drawing/2014/main" id="{C2AF0304-AC58-F11A-96FA-F8BDEBAAED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8313" y="2276475"/>
            <a:ext cx="7239000" cy="3908425"/>
          </a:xfrm>
        </p:spPr>
        <p:txBody>
          <a:bodyPr/>
          <a:lstStyle/>
          <a:p>
            <a:pPr algn="ctr" eaLnBrk="1" hangingPunct="1">
              <a:buFont typeface="Wingdings 2" panose="05020102010507070707" pitchFamily="18" charset="2"/>
              <a:buNone/>
            </a:pPr>
            <a:r>
              <a:rPr lang="ru-RU" altLang="de-DE">
                <a:latin typeface="Arial" panose="020B0604020202020204" pitchFamily="34" charset="0"/>
                <a:cs typeface="Arial" panose="020B0604020202020204" pitchFamily="34" charset="0"/>
              </a:rPr>
              <a:t>Как учёный, Дивногорский Б.Ф. внёс большой вклад в отечественную хирургию, особенно по проблемам переливания крови. </a:t>
            </a:r>
          </a:p>
          <a:p>
            <a:pPr algn="ctr" eaLnBrk="1" hangingPunct="1">
              <a:buFont typeface="Wingdings 2" panose="05020102010507070707" pitchFamily="18" charset="2"/>
              <a:buNone/>
            </a:pPr>
            <a:r>
              <a:rPr lang="ru-RU" altLang="de-DE">
                <a:latin typeface="Arial" panose="020B0604020202020204" pitchFamily="34" charset="0"/>
                <a:cs typeface="Arial" panose="020B0604020202020204" pitchFamily="34" charset="0"/>
              </a:rPr>
              <a:t>Награжден орденом Красной Звезды (25.07.1944), медалью «За победу над Германией в Великой Отечественной войне 1941-1945 гг.» и др. медалями.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Содержимое 1">
            <a:extLst>
              <a:ext uri="{FF2B5EF4-FFF2-40B4-BE49-F238E27FC236}">
                <a16:creationId xmlns:a16="http://schemas.microsoft.com/office/drawing/2014/main" id="{CA892DE4-A738-C546-A890-1DBB3BA046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8313" y="908050"/>
            <a:ext cx="7239000" cy="4846638"/>
          </a:xfrm>
        </p:spPr>
        <p:txBody>
          <a:bodyPr/>
          <a:lstStyle/>
          <a:p>
            <a:pPr algn="ctr" eaLnBrk="1" hangingPunct="1">
              <a:buFont typeface="Wingdings 2" panose="05020102010507070707" pitchFamily="18" charset="2"/>
              <a:buNone/>
            </a:pPr>
            <a:r>
              <a:rPr lang="ru-RU" altLang="de-DE" sz="2400">
                <a:latin typeface="Arial" panose="020B0604020202020204" pitchFamily="34" charset="0"/>
                <a:cs typeface="Arial" panose="020B0604020202020204" pitchFamily="34" charset="0"/>
              </a:rPr>
              <a:t>Умер Борис Фёдорович Дивногорский в Воронеже в январе 1965 г., где и был похоронен.</a:t>
            </a:r>
          </a:p>
          <a:p>
            <a:pPr algn="ctr" eaLnBrk="1" hangingPunct="1">
              <a:buFont typeface="Wingdings 2" panose="05020102010507070707" pitchFamily="18" charset="2"/>
              <a:buNone/>
            </a:pPr>
            <a:r>
              <a:rPr lang="ru-RU" altLang="de-DE" sz="2400">
                <a:latin typeface="Arial" panose="020B0604020202020204" pitchFamily="34" charset="0"/>
                <a:cs typeface="Arial" panose="020B0604020202020204" pitchFamily="34" charset="0"/>
              </a:rPr>
              <a:t>В Ульяновске, в школе № 1 есть музей и экспозиция, посвященная жизни и деятельности Б.Ф. Дивногорского</a:t>
            </a:r>
            <a:r>
              <a:rPr lang="ru-RU" altLang="de-DE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eaLnBrk="1" hangingPunct="1"/>
            <a:endParaRPr lang="ru-RU" altLang="de-DE"/>
          </a:p>
        </p:txBody>
      </p:sp>
      <p:pic>
        <p:nvPicPr>
          <p:cNvPr id="22531" name="Picture 4" descr="C:\Users\user\Desktop\2gLeJWIxx25s.jpg">
            <a:extLst>
              <a:ext uri="{FF2B5EF4-FFF2-40B4-BE49-F238E27FC236}">
                <a16:creationId xmlns:a16="http://schemas.microsoft.com/office/drawing/2014/main" id="{B194028E-79E1-4CAC-18C6-EFA9801E09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3500438"/>
            <a:ext cx="3292475" cy="2316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2" name="TextBox 4">
            <a:extLst>
              <a:ext uri="{FF2B5EF4-FFF2-40B4-BE49-F238E27FC236}">
                <a16:creationId xmlns:a16="http://schemas.microsoft.com/office/drawing/2014/main" id="{141ECEF0-D8AA-46D6-C401-96E100B5E1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43213" y="6021388"/>
            <a:ext cx="3371850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de-DE" sz="1600"/>
              <a:t>Ульяновская школа №1. 1969 год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502CC2-77E4-F6DD-E01D-0D0B3BD5A9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/>
              <a:t>заключение</a:t>
            </a:r>
          </a:p>
        </p:txBody>
      </p:sp>
      <p:sp>
        <p:nvSpPr>
          <p:cNvPr id="23555" name="Содержимое 2">
            <a:extLst>
              <a:ext uri="{FF2B5EF4-FFF2-40B4-BE49-F238E27FC236}">
                <a16:creationId xmlns:a16="http://schemas.microsoft.com/office/drawing/2014/main" id="{ADDA1FE5-29A8-9C42-A0DC-1F7D61E30E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35375" y="1773238"/>
            <a:ext cx="4392613" cy="4654550"/>
          </a:xfrm>
        </p:spPr>
        <p:txBody>
          <a:bodyPr/>
          <a:lstStyle/>
          <a:p>
            <a:pPr algn="ctr" eaLnBrk="1" hangingPunct="1">
              <a:buFont typeface="Wingdings 2" panose="05020102010507070707" pitchFamily="18" charset="2"/>
              <a:buNone/>
            </a:pPr>
            <a:r>
              <a:rPr lang="ru-RU" altLang="de-DE"/>
              <a:t>Память об этом замечательном человеке, прекрасном хирурге и выдающемся педагоге сохранится на долгие годы у всех, кто когда-либо встречался и имел возможность работать с Борисом Федоровичем Дивногорским.</a:t>
            </a:r>
          </a:p>
          <a:p>
            <a:pPr eaLnBrk="1" hangingPunct="1">
              <a:buFont typeface="Wingdings 2" panose="05020102010507070707" pitchFamily="18" charset="2"/>
              <a:buNone/>
            </a:pPr>
            <a:endParaRPr lang="ru-RU" altLang="de-DE"/>
          </a:p>
        </p:txBody>
      </p:sp>
      <p:pic>
        <p:nvPicPr>
          <p:cNvPr id="23556" name="Рисунок 3">
            <a:extLst>
              <a:ext uri="{FF2B5EF4-FFF2-40B4-BE49-F238E27FC236}">
                <a16:creationId xmlns:a16="http://schemas.microsoft.com/office/drawing/2014/main" id="{4B9D4A48-8F2F-B30E-3E34-91B253BDB7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484" t="28947" r="38498" b="8459"/>
          <a:stretch>
            <a:fillRect/>
          </a:stretch>
        </p:blipFill>
        <p:spPr bwMode="auto">
          <a:xfrm>
            <a:off x="539750" y="1773238"/>
            <a:ext cx="2879725" cy="4319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7" name="TextBox 4">
            <a:extLst>
              <a:ext uri="{FF2B5EF4-FFF2-40B4-BE49-F238E27FC236}">
                <a16:creationId xmlns:a16="http://schemas.microsoft.com/office/drawing/2014/main" id="{16BBD187-0B18-D759-BA53-4B3FC523F4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113" y="6237288"/>
            <a:ext cx="19669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de-DE" sz="1600"/>
              <a:t>Дивногорский Б.Ф</a:t>
            </a:r>
            <a:r>
              <a:rPr lang="ru-RU" altLang="de-DE"/>
              <a:t>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F18930A-1BA8-408D-EA9A-1E70E126A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dirty="0"/>
              <a:t>Издание из фонда библиотеки НГМУ</a:t>
            </a:r>
          </a:p>
        </p:txBody>
      </p:sp>
      <p:sp>
        <p:nvSpPr>
          <p:cNvPr id="24579" name="Содержимое 2">
            <a:extLst>
              <a:ext uri="{FF2B5EF4-FFF2-40B4-BE49-F238E27FC236}">
                <a16:creationId xmlns:a16="http://schemas.microsoft.com/office/drawing/2014/main" id="{A741CBE5-A09A-6456-2D4D-C12F300207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750" y="2420938"/>
            <a:ext cx="7239000" cy="3240087"/>
          </a:xfrm>
        </p:spPr>
        <p:txBody>
          <a:bodyPr/>
          <a:lstStyle/>
          <a:p>
            <a:pPr eaLnBrk="1" hangingPunct="1">
              <a:buFont typeface="Wingdings 2" panose="05020102010507070707" pitchFamily="18" charset="2"/>
              <a:buNone/>
            </a:pPr>
            <a:r>
              <a:rPr lang="ru-RU" altLang="de-DE"/>
              <a:t>   </a:t>
            </a:r>
            <a:r>
              <a:rPr lang="ru-RU" altLang="de-DE">
                <a:latin typeface="Arial" panose="020B0604020202020204" pitchFamily="34" charset="0"/>
                <a:cs typeface="Arial" panose="020B0604020202020204" pitchFamily="34" charset="0"/>
              </a:rPr>
              <a:t>Сборник трудов Новосибирской областной станции переливания крови / ред. В. П. Радушкевич, Б. Ф. Дивногорский.</a:t>
            </a:r>
            <a:r>
              <a:rPr lang="en-US" altLang="de-DE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de-DE" sz="2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ru-RU" altLang="de-DE">
                <a:latin typeface="Arial" panose="020B0604020202020204" pitchFamily="34" charset="0"/>
                <a:cs typeface="Arial" panose="020B0604020202020204" pitchFamily="34" charset="0"/>
              </a:rPr>
              <a:t>Новосибирск : [б. и.], 1941. </a:t>
            </a:r>
            <a:r>
              <a:rPr lang="ru-RU" altLang="de-DE" sz="2800"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ru-RU" altLang="de-DE">
                <a:latin typeface="Arial" panose="020B0604020202020204" pitchFamily="34" charset="0"/>
                <a:cs typeface="Arial" panose="020B0604020202020204" pitchFamily="34" charset="0"/>
              </a:rPr>
              <a:t> Т. 1. -162 с.  </a:t>
            </a:r>
          </a:p>
          <a:p>
            <a:pPr eaLnBrk="1" hangingPunct="1">
              <a:buFont typeface="Wingdings 2" panose="05020102010507070707" pitchFamily="18" charset="2"/>
              <a:buNone/>
            </a:pPr>
            <a:br>
              <a:rPr lang="ru-RU" altLang="de-DE"/>
            </a:br>
            <a:endParaRPr lang="ru-RU" altLang="de-DE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C7C2F04-C239-EA09-AD1E-669C7B7005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dirty="0"/>
              <a:t>Статьи </a:t>
            </a:r>
            <a:r>
              <a:rPr lang="ru-RU"/>
              <a:t>в журналах</a:t>
            </a:r>
          </a:p>
        </p:txBody>
      </p:sp>
      <p:sp>
        <p:nvSpPr>
          <p:cNvPr id="25603" name="Содержимое 2">
            <a:extLst>
              <a:ext uri="{FF2B5EF4-FFF2-40B4-BE49-F238E27FC236}">
                <a16:creationId xmlns:a16="http://schemas.microsoft.com/office/drawing/2014/main" id="{92DF4038-6B6B-FC4C-11C4-8EB01A67F5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 2" panose="05020102010507070707" pitchFamily="18" charset="2"/>
              <a:buNone/>
            </a:pPr>
            <a:r>
              <a:rPr lang="ru-RU" altLang="de-DE" sz="2000">
                <a:latin typeface="Arial" panose="020B0604020202020204" pitchFamily="34" charset="0"/>
                <a:cs typeface="Arial" panose="020B0604020202020204" pitchFamily="34" charset="0"/>
              </a:rPr>
              <a:t>    Закуткин, А. К. О переливании крови детям / А. К. Закуткин , Б. Ф. Дивногорский // Педиатрия. – 1942. –    № 1-2. – С. 45-50.</a:t>
            </a:r>
            <a:br>
              <a:rPr lang="ru-RU" altLang="de-DE" sz="200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altLang="de-DE" sz="20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ru-RU" altLang="de-DE" sz="2000">
                <a:latin typeface="Arial" panose="020B0604020202020204" pitchFamily="34" charset="0"/>
                <a:cs typeface="Arial" panose="020B0604020202020204" pitchFamily="34" charset="0"/>
              </a:rPr>
              <a:t>    Дивногорский, Б. Ф. О показаниях и противопоказаниях к переливанию крови в детском возрасте / Б. Ф. Дивногорский // Советская медицина. – 1941. – № 1. –  С. 30-31.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ru-RU" altLang="de-DE" sz="200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ru-RU" altLang="de-DE" sz="2000">
                <a:latin typeface="Arial" panose="020B0604020202020204" pitchFamily="34" charset="0"/>
                <a:cs typeface="Arial" panose="020B0604020202020204" pitchFamily="34" charset="0"/>
              </a:rPr>
              <a:t>    Дивногорский, Б. Ф. Последствия и осложнения проникающих ранений грудной клетки и принципы их терапии в условиях тылового госпиталя / Б. Ф. Дивногорский , Р. Н. Вьюкова, И. К. Иванов // Хирургия. – 1943. – № 10. – С. 57-61.</a:t>
            </a:r>
            <a:br>
              <a:rPr lang="ru-RU" altLang="de-DE"/>
            </a:br>
            <a:endParaRPr lang="ru-RU" altLang="de-DE"/>
          </a:p>
          <a:p>
            <a:pPr eaLnBrk="1" hangingPunct="1">
              <a:buFont typeface="Wingdings 2" panose="05020102010507070707" pitchFamily="18" charset="2"/>
              <a:buNone/>
            </a:pPr>
            <a:br>
              <a:rPr lang="ru-RU" altLang="de-DE"/>
            </a:br>
            <a:r>
              <a:rPr lang="ru-RU" altLang="de-DE"/>
              <a:t> </a:t>
            </a:r>
            <a:br>
              <a:rPr lang="ru-RU" altLang="de-DE"/>
            </a:br>
            <a:br>
              <a:rPr lang="ru-RU" altLang="de-DE"/>
            </a:br>
            <a:endParaRPr lang="ru-RU" altLang="de-DE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3D31189-1B92-F4ED-B347-90818A0D7A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/>
              <a:t>Список источников</a:t>
            </a:r>
          </a:p>
        </p:txBody>
      </p:sp>
      <p:sp>
        <p:nvSpPr>
          <p:cNvPr id="26627" name="Содержимое 6">
            <a:extLst>
              <a:ext uri="{FF2B5EF4-FFF2-40B4-BE49-F238E27FC236}">
                <a16:creationId xmlns:a16="http://schemas.microsoft.com/office/drawing/2014/main" id="{B146ABA0-2BD8-88FC-A281-402E1C39E0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5288" y="2133600"/>
            <a:ext cx="7239000" cy="4175125"/>
          </a:xfrm>
        </p:spPr>
        <p:txBody>
          <a:bodyPr/>
          <a:lstStyle/>
          <a:p>
            <a:pPr eaLnBrk="1" hangingPunct="1">
              <a:buFont typeface="Wingdings 2" panose="05020102010507070707" pitchFamily="18" charset="2"/>
              <a:buNone/>
            </a:pPr>
            <a:r>
              <a:rPr lang="ru-RU" altLang="de-DE" sz="2000">
                <a:latin typeface="Arial" panose="020B0604020202020204" pitchFamily="34" charset="0"/>
                <a:cs typeface="Arial" panose="020B0604020202020204" pitchFamily="34" charset="0"/>
              </a:rPr>
              <a:t>1. eLIBRARY.RU : научная электронная библиотека : сайт. – Москва, 2000. – URL: </a:t>
            </a:r>
            <a:r>
              <a:rPr lang="en-US" altLang="de-DE" sz="2000" u="sng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elibrary.ru</a:t>
            </a:r>
            <a:r>
              <a:rPr lang="ru-RU" altLang="de-DE" sz="2000">
                <a:latin typeface="Arial" panose="020B0604020202020204" pitchFamily="34" charset="0"/>
                <a:cs typeface="Arial" panose="020B0604020202020204" pitchFamily="34" charset="0"/>
              </a:rPr>
              <a:t> (дата обращения : 28.03.2022). – Текст : электронный.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ru-RU" altLang="de-DE" sz="2000">
                <a:latin typeface="Arial" panose="020B0604020202020204" pitchFamily="34" charset="0"/>
                <a:cs typeface="Arial" panose="020B0604020202020204" pitchFamily="34" charset="0"/>
              </a:rPr>
              <a:t>2. Новосибирский государственный медицинский университет : сайт. – Новосибирск,1997. – </a:t>
            </a:r>
            <a:r>
              <a:rPr lang="en-US" altLang="de-DE" sz="2000">
                <a:latin typeface="Arial" panose="020B0604020202020204" pitchFamily="34" charset="0"/>
                <a:cs typeface="Arial" panose="020B0604020202020204" pitchFamily="34" charset="0"/>
              </a:rPr>
              <a:t>URL</a:t>
            </a:r>
            <a:r>
              <a:rPr lang="ru-RU" altLang="de-DE" sz="200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altLang="de-DE" sz="200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ngmu.ru</a:t>
            </a:r>
            <a:r>
              <a:rPr lang="ru-RU" altLang="de-DE" sz="2000">
                <a:latin typeface="Arial" panose="020B0604020202020204" pitchFamily="34" charset="0"/>
                <a:cs typeface="Arial" panose="020B0604020202020204" pitchFamily="34" charset="0"/>
              </a:rPr>
              <a:t>  ( дата обращения : 28.03.2022). – Текст : электронный.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ru-RU" altLang="de-DE" sz="2000">
                <a:latin typeface="Arial" panose="020B0604020202020204" pitchFamily="34" charset="0"/>
                <a:cs typeface="Arial" panose="020B0604020202020204" pitchFamily="34" charset="0"/>
              </a:rPr>
              <a:t>3. Ефремов, А. В. Ученые Новосибирского медицинского института в ХХ веке / А. В. Ефремов, В. Д. Новиков, А. Н. Евстропов ; Новосиб. гос. мед. академия. –  Новосибирск : Издательство НГМА, 2001. –  265 с.</a:t>
            </a:r>
          </a:p>
          <a:p>
            <a:pPr eaLnBrk="1" hangingPunct="1"/>
            <a:endParaRPr lang="ru-RU" altLang="de-DE" sz="20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endParaRPr lang="ru-RU" altLang="de-DE" sz="20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endParaRPr lang="ru-RU" altLang="de-DE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3D765DE0-69A0-5BFF-26C3-67593C2F1394}"/>
              </a:ext>
            </a:extLst>
          </p:cNvPr>
          <p:cNvSpPr/>
          <p:nvPr/>
        </p:nvSpPr>
        <p:spPr>
          <a:xfrm>
            <a:off x="1475656" y="1772816"/>
            <a:ext cx="5397631" cy="313932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66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rial" charset="0"/>
                <a:cs typeface="Arial" charset="0"/>
              </a:rPr>
              <a:t>Спасибо </a:t>
            </a:r>
          </a:p>
          <a:p>
            <a:pPr algn="ctr">
              <a:defRPr/>
            </a:pPr>
            <a:r>
              <a:rPr lang="ru-RU" sz="66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rial" charset="0"/>
                <a:cs typeface="Arial" charset="0"/>
              </a:rPr>
              <a:t>за </a:t>
            </a:r>
          </a:p>
          <a:p>
            <a:pPr algn="ctr">
              <a:defRPr/>
            </a:pPr>
            <a:r>
              <a:rPr lang="ru-RU" sz="66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rial" charset="0"/>
                <a:cs typeface="Arial" charset="0"/>
              </a:rPr>
              <a:t>внимание!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Изящная">
    <a:dk1>
      <a:sysClr val="windowText" lastClr="000000"/>
    </a:dk1>
    <a:lt1>
      <a:sysClr val="window" lastClr="FFFFFF"/>
    </a:lt1>
    <a:dk2>
      <a:srgbClr val="B13F9A"/>
    </a:dk2>
    <a:lt2>
      <a:srgbClr val="F4E7ED"/>
    </a:lt2>
    <a:accent1>
      <a:srgbClr val="B83D68"/>
    </a:accent1>
    <a:accent2>
      <a:srgbClr val="AC66BB"/>
    </a:accent2>
    <a:accent3>
      <a:srgbClr val="DE6C36"/>
    </a:accent3>
    <a:accent4>
      <a:srgbClr val="F9B639"/>
    </a:accent4>
    <a:accent5>
      <a:srgbClr val="CF6DA4"/>
    </a:accent5>
    <a:accent6>
      <a:srgbClr val="FA8D3D"/>
    </a:accent6>
    <a:hlink>
      <a:srgbClr val="FFDE66"/>
    </a:hlink>
    <a:folHlink>
      <a:srgbClr val="D490C5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1966</TotalTime>
  <Words>1151</Words>
  <Application>Microsoft Office PowerPoint</Application>
  <PresentationFormat>Экран (4:3)</PresentationFormat>
  <Paragraphs>66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Изящная</vt:lpstr>
      <vt:lpstr>Профессору Дивногорскому Б.Ф. –  130 лет со дня рождения </vt:lpstr>
      <vt:lpstr>Презентация PowerPoint</vt:lpstr>
      <vt:lpstr>Биография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награды</vt:lpstr>
      <vt:lpstr>Презентация PowerPoint</vt:lpstr>
      <vt:lpstr>заключение</vt:lpstr>
      <vt:lpstr>Издание из фонда библиотеки НГМУ</vt:lpstr>
      <vt:lpstr>Статьи в журналах</vt:lpstr>
      <vt:lpstr>Список источников</vt:lpstr>
      <vt:lpstr>Презентация PowerPoint</vt:lpstr>
    </vt:vector>
  </TitlesOfParts>
  <Company>ГОУ ВПО НГМУ Росздрава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Профессору Дивногорскому Б. Ф. –  130 лет со дня рождения (1892-1965)</dc:title>
  <dc:creator>user</dc:creator>
  <cp:lastModifiedBy>user</cp:lastModifiedBy>
  <cp:revision>202</cp:revision>
  <dcterms:created xsi:type="dcterms:W3CDTF">2022-03-22T04:27:44Z</dcterms:created>
  <dcterms:modified xsi:type="dcterms:W3CDTF">2023-11-27T04:27:52Z</dcterms:modified>
</cp:coreProperties>
</file>