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6" r:id="rId3"/>
    <p:sldId id="267" r:id="rId4"/>
    <p:sldId id="268" r:id="rId5"/>
    <p:sldId id="269" r:id="rId6"/>
    <p:sldId id="270" r:id="rId7"/>
    <p:sldId id="290" r:id="rId8"/>
    <p:sldId id="271" r:id="rId9"/>
    <p:sldId id="272" r:id="rId10"/>
    <p:sldId id="273" r:id="rId11"/>
    <p:sldId id="274" r:id="rId12"/>
    <p:sldId id="276" r:id="rId13"/>
    <p:sldId id="277" r:id="rId14"/>
    <p:sldId id="278" r:id="rId15"/>
    <p:sldId id="292" r:id="rId16"/>
    <p:sldId id="279" r:id="rId17"/>
    <p:sldId id="261" r:id="rId18"/>
    <p:sldId id="262" r:id="rId19"/>
    <p:sldId id="263" r:id="rId20"/>
    <p:sldId id="264" r:id="rId21"/>
    <p:sldId id="265" r:id="rId22"/>
    <p:sldId id="266" r:id="rId23"/>
    <p:sldId id="281" r:id="rId24"/>
    <p:sldId id="298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B050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4802B0-07E1-4DA7-8D9B-3F728C8EC3E2}" v="1" dt="2023-02-07T09:29:05.2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59" autoAdjust="0"/>
    <p:restoredTop sz="86380" autoAdjust="0"/>
  </p:normalViewPr>
  <p:slideViewPr>
    <p:cSldViewPr>
      <p:cViewPr>
        <p:scale>
          <a:sx n="80" d="100"/>
          <a:sy n="80" d="100"/>
        </p:scale>
        <p:origin x="-1464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1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CF6029-D4AD-46F4-8911-C0119F33C975}" type="datetimeFigureOut">
              <a:rPr lang="ru-RU" smtClean="0"/>
              <a:pPr/>
              <a:t>26.11.2023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8E77C0F-11F1-478D-A09B-88170E0505B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836712"/>
            <a:ext cx="8385112" cy="2160240"/>
          </a:xfrm>
        </p:spPr>
        <p:txBody>
          <a:bodyPr>
            <a:normAutofit/>
          </a:bodyPr>
          <a:lstStyle/>
          <a:p>
            <a:pPr algn="ctr"/>
            <a:r>
              <a:rPr lang="ru-RU" sz="4500" dirty="0">
                <a:solidFill>
                  <a:schemeClr val="accent3"/>
                </a:solidFill>
                <a:cs typeface="Times New Roman"/>
              </a:rPr>
              <a:t>Академику	</a:t>
            </a:r>
            <a:br>
              <a:rPr lang="ru-RU" sz="4000" dirty="0">
                <a:cs typeface="Times New Roman" pitchFamily="18" charset="0"/>
              </a:rPr>
            </a:br>
            <a:r>
              <a:rPr lang="ru-RU" sz="4000" dirty="0">
                <a:solidFill>
                  <a:schemeClr val="accent3"/>
                </a:solidFill>
                <a:cs typeface="Times New Roman"/>
              </a:rPr>
              <a:t> </a:t>
            </a:r>
            <a:r>
              <a:rPr lang="ru-RU" sz="4500" dirty="0">
                <a:solidFill>
                  <a:schemeClr val="accent3"/>
                </a:solidFill>
                <a:cs typeface="Times New Roman"/>
              </a:rPr>
              <a:t>Юрию Ивановичу Бородину – </a:t>
            </a:r>
            <a:br>
              <a:rPr lang="ru-RU" sz="4500" dirty="0">
                <a:cs typeface="Times New Roman" pitchFamily="18" charset="0"/>
              </a:rPr>
            </a:br>
            <a:r>
              <a:rPr lang="ru-RU" sz="4500">
                <a:solidFill>
                  <a:schemeClr val="accent3"/>
                </a:solidFill>
                <a:cs typeface="Times New Roman"/>
              </a:rPr>
              <a:t> 90 лет</a:t>
            </a:r>
          </a:p>
        </p:txBody>
      </p:sp>
      <p:pic>
        <p:nvPicPr>
          <p:cNvPr id="5" name="Рисунок 4" descr="195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97500" y="3212977"/>
            <a:ext cx="4839019" cy="322278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3240" y="642918"/>
            <a:ext cx="6000760" cy="4429156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b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4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4500" b="1" dirty="0">
                <a:solidFill>
                  <a:srgbClr val="002060"/>
                </a:solidFill>
                <a:ea typeface="Times New Roman" pitchFamily="18" charset="0"/>
                <a:cs typeface="Times New Roman" pitchFamily="18" charset="0"/>
              </a:rPr>
            </a:br>
            <a:endParaRPr lang="ru-RU" sz="4500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43240" y="1071546"/>
            <a:ext cx="5715040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Юрий  Иванович Бородин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+mj-lt"/>
                <a:ea typeface="Times New Roman" pitchFamily="18" charset="0"/>
                <a:cs typeface="Times New Roman" pitchFamily="18" charset="0"/>
              </a:rPr>
              <a:t> (</a:t>
            </a:r>
            <a:r>
              <a:rPr lang="ru-RU" sz="2800" b="1" dirty="0">
                <a:solidFill>
                  <a:schemeClr val="accent3">
                    <a:lumMod val="75000"/>
                  </a:schemeClr>
                </a:solidFill>
                <a:latin typeface="+mj-lt"/>
                <a:cs typeface="Times New Roman" pitchFamily="18" charset="0"/>
              </a:rPr>
              <a:t>22 марта 1929 — 9 ноября 2018)</a:t>
            </a:r>
            <a:endParaRPr lang="ru-RU" sz="2800" b="1" dirty="0">
              <a:solidFill>
                <a:schemeClr val="accent3">
                  <a:lumMod val="75000"/>
                </a:schemeClr>
              </a:solidFill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Академик РАН, профессор, доктор медицинских наук, заслуженный деятель науки РФ, заведующий кафедрой нормальной анатомии НГМИ с 1964 по 1988 гг.,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ректор НГМИ с 1971  по 1980 гг.,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председатель СО РАМН с 1980 по 1989 гг.,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директор </a:t>
            </a:r>
            <a:r>
              <a:rPr lang="ru-RU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НИИКиЭЛ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с 1991 по 2004г.,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председатель ассоциации выпускников НГМИ-НГМА-НГМУ,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Лауреат премии Правительства РФ в области науки и техники,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Лауреат премии им. Н.И.Пирогова,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Лауреат номинаций «Золотой фонд НГМУ», «За вклад в развитие НГМУ», «Наш учитель» и «Легенда вуза»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Почетный профессор НГМУ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Почетный житель города Новосибирска</a:t>
            </a:r>
            <a:endParaRPr lang="ru-RU" dirty="0"/>
          </a:p>
        </p:txBody>
      </p:sp>
      <p:pic>
        <p:nvPicPr>
          <p:cNvPr id="9" name="Рисунок 8" descr="borodin-vasilij-stepanovich-68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14422"/>
            <a:ext cx="2863472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4282" y="1142984"/>
            <a:ext cx="871543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Юрий Иванович Бородин родился 22 марта 1929 года в Благовещенске Амурской области, в семье служащих.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Отец – Бородин Иван Васильевич (1899-1980), мать – Юркевич Любовь Степановна (1903-1988).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Родители Юрия Ивановича окончили Дальневосточный университет, работали агрономами. 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1941 году семья эвакуировалась в Новосибирск, где Юрий стал учиться в средней школе № 57.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Еще на школьной скамье он решил стать врачом, посвятив свою жизнь людям. Поэтому после успешного окончания школы в 1947 году Юрий поступил в Новосибирский государственный медицинский институт.</a:t>
            </a: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  <p:pic>
        <p:nvPicPr>
          <p:cNvPr id="8" name="Рисунок 7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573017"/>
            <a:ext cx="4371975" cy="2736304"/>
          </a:xfrm>
          <a:prstGeom prst="rect">
            <a:avLst/>
          </a:prstGeom>
        </p:spPr>
      </p:pic>
      <p:pic>
        <p:nvPicPr>
          <p:cNvPr id="9" name="Рисунок 8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3429000"/>
            <a:ext cx="2131666" cy="312898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ru-RU" dirty="0"/>
              <a:t>		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Студенческие годы </a:t>
            </a:r>
            <a:br>
              <a:rPr lang="ru-RU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	Юрия</a:t>
            </a:r>
            <a:r>
              <a:rPr lang="en-US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3">
                    <a:lumMod val="75000"/>
                  </a:schemeClr>
                </a:solidFill>
              </a:rPr>
              <a:t>Ивановича Бородина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71538" y="2643182"/>
            <a:ext cx="7500990" cy="34290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1953 г. он с отличием окончил Новосибирский медицинский институт, по специальности «врач-лечебник» затем аспирантуру при кафедре нормальной анатомии НГМИ и успешно защитил в 1956 г. кандидатскую диссертацию «Иннервация подколенного лимфатического узла кошки и влияние нервов на ток жидкости через узел». 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Работая на кафедре профессора К. В. Ромодановского, сначала в качестве ассистента, затем доцента (1956-1962 гг.),  Ю. Бородин активно занимался исследованиями по проблемам экспериментальной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 – направлением, которому Юрий Иванович посвятил впоследствии всю свою научную жизнь.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4105272" cy="3000396"/>
          </a:xfrm>
          <a:prstGeom prst="rect">
            <a:avLst/>
          </a:prstGeom>
        </p:spPr>
      </p:pic>
      <p:pic>
        <p:nvPicPr>
          <p:cNvPr id="6" name="Рисунок 5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3" y="3071810"/>
            <a:ext cx="4429156" cy="27250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44" y="4357694"/>
            <a:ext cx="4214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Ю.И. Бородин студент 3 курса НГМИ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00562" y="5929330"/>
            <a:ext cx="46434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Коллектив кафедры нормальной анатомии НГМИ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14282" y="1142984"/>
            <a:ext cx="8715436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1962-1964 гг. Ю. И. Бородин работал и. о. директора Института экспериментальной биологии и медицины АН СССР. Здесь проявился его талант организатора – демократичного и бережного к людям.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Возглавив в 1964 г. кафедру нормальной анатомии НГМИ, Ю. И. Бородин сплотил вокруг себя коллектив единомышленников. Были разработаны представления об анатомических и функциональных механизмах сосудистой компенсации, пластичности лимфатического русла, о роли лимфатических узлов в регуляции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лимфотока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кровотока. Было положено начало изучению гематолимфатического обмена в регионарных лимфатических узлах.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1964 году возглавил кафедру нормальной анатомии Новосибирского медицинского института. </a:t>
            </a:r>
            <a:endParaRPr lang="en-US" sz="1600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1969 году защитил докторскую диссертацию «Анатомо-экспериментальное исследование лимфатических путей и вен в нормальных условиях гемодинамики и при венозном застое». </a:t>
            </a:r>
            <a:endParaRPr lang="en-US" sz="1600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Наряду с научной деятельностью, профессор (с 1970 г.) Ю. Бородин активно занимается педагогической, организационной и общественной работой.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Работая в качестве проректора (1970), а затем ректора (1971-1980 гг.) Новосибирского медицинского института, он успешно решал весь спектр задач: от новаторских разработок по оптимизации педагогического процесса до строительства новых учебных корпусов и общежитий для студентов.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rgbClr val="000000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500175"/>
            <a:ext cx="6572296" cy="407196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28728" y="5715016"/>
            <a:ext cx="72152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Учебно-лабораторный корпус НГМИ, 1972 г.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5520" y="1214422"/>
            <a:ext cx="7064066" cy="42433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0100" y="5643578"/>
            <a:ext cx="7143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Ю. И. Бородин на практическом занятии по анатомии , 70-е годы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428596" y="1071546"/>
            <a:ext cx="850112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1975 году Ю.И Бородин был избран членом-корреспондентом, а в 1980 году – академиком АМН СССР. С 1980 по 1989 гг. он возглавлял Сибирское отделение АМН СССР.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Находясь на этом посту, Ю.И. Бородин показал себя талантливым организатором науки.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Сибирском отделении в этот период было создано 15 новых институтов, разработана программа «Здоровье человека в Сибири».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период с 1989 по 1991 год Ю.И.Бородин работал в Верховном Совете СССР в должности председателя комитета по охране здоровья народа.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1991 году Ю.И.Бородин организовал первый в мире Научно-исследовательский институт клинической и экспериментальной </a:t>
            </a:r>
            <a:r>
              <a:rPr kumimoji="0" lang="ru-RU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лимфологии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СО РАМН и был его директором до 2004 года.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573016"/>
            <a:ext cx="3888432" cy="30765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44008" y="5517232"/>
            <a:ext cx="42857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Академики РАМН  В. П.  Казначеев и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Ю. И. Бородин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857232"/>
            <a:ext cx="814393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Юрий Иванович Бородин занимался исследованиями в области экспериментальной, клинической и профилактической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Сформулировал новое направление в экспериментальной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лимфоаденологию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Руководил работами по выявлению путей управления транспортной и иммунной функциями лимфатической системы с помощью радоновых и речных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бальнеопроцедур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полифенольных соединений из местных лекарственных растений, за что был удостоен премии Правительства Российской Федерации.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Основными направлениями научной деятельности Ю.И.Бородина являются: изучение структурно-функциональных основ организации лимфатической системы, выявление закономерностей компенсаторно-приспособительных и адаптивных изменений лимфатической системы в условиях воздействия факторов внешней среды и при различных патологических состояниях.</a:t>
            </a:r>
            <a:endParaRPr lang="ru-RU" sz="16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Ю.И.Бородин разработал новое направление в науке о лимфатической системе – экологическую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лимфологию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доказал, что лимфатическая система играет существенную роль в реализации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саногенных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патогенных влияний окружающей среды на жизнедеятельность организма; показал возможность использования лимфатических узлов в качестве органов-маркеров экологического прессинга на организм.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928670"/>
            <a:ext cx="4572032" cy="2773288"/>
          </a:xfrm>
          <a:prstGeom prst="rect">
            <a:avLst/>
          </a:prstGeom>
        </p:spPr>
      </p:pic>
      <p:pic>
        <p:nvPicPr>
          <p:cNvPr id="5" name="Рисунок 4" descr="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214554"/>
            <a:ext cx="3714776" cy="290626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3857629"/>
            <a:ext cx="43577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НИИ клинической и экспериментальной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СО РАМН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57818" y="5229200"/>
            <a:ext cx="364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Ю. И. Бородин на международном конгрессе, 1977 г.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1571612"/>
            <a:ext cx="3324225" cy="3371850"/>
          </a:xfrm>
          <a:prstGeom prst="rect">
            <a:avLst/>
          </a:prstGeom>
        </p:spPr>
      </p:pic>
      <p:pic>
        <p:nvPicPr>
          <p:cNvPr id="4" name="Рисунок 3" descr="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72816"/>
            <a:ext cx="3857625" cy="29523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1868" y="4941169"/>
            <a:ext cx="53578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 25-летнем юбилее СО РАН, 1997 г. </a:t>
            </a:r>
          </a:p>
          <a:p>
            <a:pPr algn="just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Слева направо: чл.-корр. АМН Д. Г.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Кнорре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академик РАМН Ю. И. Бородин, зам. Председателя Совета Министров РФ А. И. Трубилин, академик, Президент АН СССР А. П. Александров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500" y="1004887"/>
            <a:ext cx="7239000" cy="484822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43042" y="2357430"/>
            <a:ext cx="62865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Премия Правительства Российской Федерации в области науки и техники (1998)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Заслуженный деятель науки Российской Федерации (1999)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Премия имени Н. И. Пирогова РАМН (2000)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Почетный гражданин города  Новосибирска (2000)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Орден Трудового Красного Знамени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Орден «Знак Почёта»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Орден Дружбы народов (1994)</a:t>
            </a:r>
          </a:p>
        </p:txBody>
      </p:sp>
      <p:pic>
        <p:nvPicPr>
          <p:cNvPr id="7" name="Рисунок 6" descr="Premiya_Pravitelstva_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4572008"/>
            <a:ext cx="1357314" cy="2035971"/>
          </a:xfrm>
          <a:prstGeom prst="rect">
            <a:avLst/>
          </a:prstGeom>
        </p:spPr>
      </p:pic>
      <p:pic>
        <p:nvPicPr>
          <p:cNvPr id="8" name="Рисунок 7" descr="150px-Honoured_Science_Worker_of_the_Russian_Federati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57356" y="4572008"/>
            <a:ext cx="1428950" cy="1876687"/>
          </a:xfrm>
          <a:prstGeom prst="rect">
            <a:avLst/>
          </a:prstGeom>
        </p:spPr>
      </p:pic>
      <p:pic>
        <p:nvPicPr>
          <p:cNvPr id="9" name="Рисунок 8" descr="Order_of_Red_Banner_of_Labor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4643446"/>
            <a:ext cx="1428750" cy="1666875"/>
          </a:xfrm>
          <a:prstGeom prst="rect">
            <a:avLst/>
          </a:prstGeom>
        </p:spPr>
      </p:pic>
      <p:pic>
        <p:nvPicPr>
          <p:cNvPr id="10" name="Рисунок 9" descr="OrdenZP.sv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72132" y="4429132"/>
            <a:ext cx="1428750" cy="1971675"/>
          </a:xfrm>
          <a:prstGeom prst="rect">
            <a:avLst/>
          </a:prstGeom>
        </p:spPr>
      </p:pic>
      <p:pic>
        <p:nvPicPr>
          <p:cNvPr id="11" name="Рисунок 10" descr="OrdenDN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29520" y="4572008"/>
            <a:ext cx="1428750" cy="1428750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571472" y="928670"/>
            <a:ext cx="8115328" cy="14287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Награды Юрия Ивановича Бородина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142984"/>
            <a:ext cx="2643206" cy="329305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82" y="4429133"/>
            <a:ext cx="400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Ю. И. Бородин в день своего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80-летнего юбилея , 2009 г.</a:t>
            </a:r>
          </a:p>
        </p:txBody>
      </p:sp>
      <p:pic>
        <p:nvPicPr>
          <p:cNvPr id="8" name="Рисунок 7" descr="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645024"/>
            <a:ext cx="2232247" cy="2885526"/>
          </a:xfrm>
          <a:prstGeom prst="rect">
            <a:avLst/>
          </a:prstGeom>
        </p:spPr>
      </p:pic>
      <p:pic>
        <p:nvPicPr>
          <p:cNvPr id="9" name="Рисунок 8" descr="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5162550"/>
            <a:ext cx="3810000" cy="1695450"/>
          </a:xfrm>
          <a:prstGeom prst="rect">
            <a:avLst/>
          </a:prstGeom>
        </p:spPr>
      </p:pic>
      <p:pic>
        <p:nvPicPr>
          <p:cNvPr id="10" name="Рисунок 9" descr="2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5856" y="1196752"/>
            <a:ext cx="3286148" cy="207569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285860"/>
            <a:ext cx="5938857" cy="38127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5720" y="5286388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Почетные профессора НГМУ  академики РАМН 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Ю.П. Никитин и Ю. И. Бородин, профессор М. И. Лосева, 2005 г.</a:t>
            </a:r>
          </a:p>
        </p:txBody>
      </p:sp>
      <p:pic>
        <p:nvPicPr>
          <p:cNvPr id="7" name="Рисунок 6" descr="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1285860"/>
            <a:ext cx="2647950" cy="381952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858280" cy="114300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Научное наследие академика РАН </a:t>
            </a:r>
            <a:b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Юрия Ивановича Бородина</a:t>
            </a:r>
          </a:p>
        </p:txBody>
      </p:sp>
      <p:pic>
        <p:nvPicPr>
          <p:cNvPr id="7" name="Рисунок 6" descr="Безымянный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2643182"/>
            <a:ext cx="2214578" cy="3429024"/>
          </a:xfrm>
          <a:prstGeom prst="rect">
            <a:avLst/>
          </a:prstGeom>
        </p:spPr>
      </p:pic>
      <p:pic>
        <p:nvPicPr>
          <p:cNvPr id="8" name="Рисунок 7" descr="IMG_20190321_2253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2643182"/>
            <a:ext cx="2286016" cy="3429024"/>
          </a:xfrm>
          <a:prstGeom prst="rect">
            <a:avLst/>
          </a:prstGeom>
        </p:spPr>
      </p:pic>
      <p:pic>
        <p:nvPicPr>
          <p:cNvPr id="9" name="Рисунок 8" descr="IMG_20190321_2253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643182"/>
            <a:ext cx="2286016" cy="342902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190321_2247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1000108"/>
            <a:ext cx="3786182" cy="5072074"/>
          </a:xfrm>
          <a:prstGeom prst="rect">
            <a:avLst/>
          </a:prstGeom>
        </p:spPr>
      </p:pic>
      <p:pic>
        <p:nvPicPr>
          <p:cNvPr id="5" name="Рисунок 4" descr="IMG_20190321_224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3288" y="970956"/>
            <a:ext cx="3583488" cy="504580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20190321_2259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1500174"/>
            <a:ext cx="2622546" cy="4071942"/>
          </a:xfrm>
          <a:prstGeom prst="rect">
            <a:avLst/>
          </a:prstGeom>
        </p:spPr>
      </p:pic>
      <p:pic>
        <p:nvPicPr>
          <p:cNvPr id="6" name="Рисунок 5" descr="IMG_20190321_2246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500175"/>
            <a:ext cx="2500330" cy="4071966"/>
          </a:xfrm>
          <a:prstGeom prst="rect">
            <a:avLst/>
          </a:prstGeom>
        </p:spPr>
      </p:pic>
      <p:pic>
        <p:nvPicPr>
          <p:cNvPr id="7" name="Рисунок 6" descr="IMG_20190321_2253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26" y="1500173"/>
            <a:ext cx="2325810" cy="407196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20190321_2242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428736"/>
            <a:ext cx="2303629" cy="3786190"/>
          </a:xfrm>
          <a:prstGeom prst="rect">
            <a:avLst/>
          </a:prstGeom>
        </p:spPr>
      </p:pic>
      <p:pic>
        <p:nvPicPr>
          <p:cNvPr id="6" name="Рисунок 5" descr="IMG_20190321_2242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1" y="1428736"/>
            <a:ext cx="2475524" cy="3786214"/>
          </a:xfrm>
          <a:prstGeom prst="rect">
            <a:avLst/>
          </a:prstGeom>
        </p:spPr>
      </p:pic>
      <p:pic>
        <p:nvPicPr>
          <p:cNvPr id="7" name="Рисунок 6" descr="IMG_20190321_2242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1428736"/>
            <a:ext cx="2538287" cy="378621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190321_2251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1571612"/>
            <a:ext cx="2776277" cy="3929066"/>
          </a:xfrm>
          <a:prstGeom prst="rect">
            <a:avLst/>
          </a:prstGeom>
        </p:spPr>
      </p:pic>
      <p:pic>
        <p:nvPicPr>
          <p:cNvPr id="5" name="Рисунок 4" descr="IMG_20190321_2252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1571612"/>
            <a:ext cx="2571768" cy="3927862"/>
          </a:xfrm>
          <a:prstGeom prst="rect">
            <a:avLst/>
          </a:prstGeom>
        </p:spPr>
      </p:pic>
      <p:pic>
        <p:nvPicPr>
          <p:cNvPr id="6" name="Рисунок 5" descr="IMG_20190321_2252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1571612"/>
            <a:ext cx="2714612" cy="393895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_20190321_2249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643050"/>
            <a:ext cx="2574479" cy="3857628"/>
          </a:xfrm>
          <a:prstGeom prst="rect">
            <a:avLst/>
          </a:prstGeom>
        </p:spPr>
      </p:pic>
      <p:pic>
        <p:nvPicPr>
          <p:cNvPr id="6" name="Рисунок 5" descr="IMG_20190321_2249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643050"/>
            <a:ext cx="2636397" cy="3857651"/>
          </a:xfrm>
          <a:prstGeom prst="rect">
            <a:avLst/>
          </a:prstGeom>
        </p:spPr>
      </p:pic>
      <p:pic>
        <p:nvPicPr>
          <p:cNvPr id="7" name="Рисунок 6" descr="IMG_20190321_22504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1643050"/>
            <a:ext cx="2379355" cy="385765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G_20190321_2243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7" y="1500174"/>
            <a:ext cx="3335611" cy="4817547"/>
          </a:xfrm>
          <a:prstGeom prst="rect">
            <a:avLst/>
          </a:prstGeom>
        </p:spPr>
      </p:pic>
      <p:pic>
        <p:nvPicPr>
          <p:cNvPr id="4" name="Рисунок 3" descr="IMG_20190321_2244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1500173"/>
            <a:ext cx="3238173" cy="481078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_20190321_2248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861048"/>
            <a:ext cx="1728192" cy="280831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23528" y="908720"/>
            <a:ext cx="80648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Научные  работы  Юрия Ивановича Бородина в области экспериментальной и клинической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лимфологии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широко известны в  стране и за рубежом. Он автор и соавтор 881 публикаций, в том числе  50 монографий и  учебно-методических пособий, имеет   18 патентов на изобретения. </a:t>
            </a: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Под его руководством выполнено 55 кандидатских и 29 докторских диссертаций . </a:t>
            </a: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Труды Ю. И. Бородина имеют большую значимость в научном мире, что подтверждено высоким индексом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Хирша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который равен 21, а число цитирований 3181.</a:t>
            </a: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Полный перечень трудов Ю.И.Бородина представлен в указателе «Научное наследие академика РАН Юрия Ивановича Бородина». </a:t>
            </a:r>
          </a:p>
          <a:p>
            <a:pPr algn="just"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 указателем вы можете ознакомиться в отделе научной литературы  библиотеки НГМУ.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759</TotalTime>
  <Words>770</Words>
  <Application>Microsoft Office PowerPoint</Application>
  <PresentationFormat>Экран (4:3)</PresentationFormat>
  <Paragraphs>70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Академику   Юрию Ивановичу Бородину –   90 лет</vt:lpstr>
      <vt:lpstr>   </vt:lpstr>
      <vt:lpstr>Презентация PowerPoint</vt:lpstr>
      <vt:lpstr>  Студенческие годы   Юрия Ивановича Бородина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Награды Юрия Ивановича Бородина</vt:lpstr>
      <vt:lpstr>Презентация PowerPoint</vt:lpstr>
      <vt:lpstr>Презентация PowerPoint</vt:lpstr>
      <vt:lpstr>Научное наследие академика РАН  Юрия Ивановича Бородина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pom_boss</cp:lastModifiedBy>
  <cp:revision>108</cp:revision>
  <dcterms:created xsi:type="dcterms:W3CDTF">2018-09-18T14:11:09Z</dcterms:created>
  <dcterms:modified xsi:type="dcterms:W3CDTF">2023-11-27T03:59:38Z</dcterms:modified>
</cp:coreProperties>
</file>