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72" r:id="rId4"/>
    <p:sldId id="269" r:id="rId5"/>
    <p:sldId id="270" r:id="rId6"/>
    <p:sldId id="271" r:id="rId7"/>
    <p:sldId id="274" r:id="rId8"/>
    <p:sldId id="275" r:id="rId9"/>
    <p:sldId id="291" r:id="rId10"/>
    <p:sldId id="280" r:id="rId11"/>
    <p:sldId id="290" r:id="rId12"/>
    <p:sldId id="295" r:id="rId13"/>
    <p:sldId id="297" r:id="rId14"/>
    <p:sldId id="296" r:id="rId15"/>
    <p:sldId id="298" r:id="rId16"/>
    <p:sldId id="289" r:id="rId17"/>
    <p:sldId id="276" r:id="rId18"/>
    <p:sldId id="279" r:id="rId19"/>
    <p:sldId id="281" r:id="rId20"/>
    <p:sldId id="299" r:id="rId21"/>
    <p:sldId id="288" r:id="rId22"/>
    <p:sldId id="300" r:id="rId23"/>
    <p:sldId id="278" r:id="rId24"/>
    <p:sldId id="301" r:id="rId25"/>
    <p:sldId id="302" r:id="rId26"/>
    <p:sldId id="266" r:id="rId27"/>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330"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a:extLst>
              <a:ext uri="{FF2B5EF4-FFF2-40B4-BE49-F238E27FC236}">
                <a16:creationId xmlns:a16="http://schemas.microsoft.com/office/drawing/2014/main" id="{7A1C0F29-F728-4F01-BAE1-52D7A7F8D353}"/>
              </a:ext>
            </a:extLst>
          </p:cNvPr>
          <p:cNvSpPr>
            <a:spLocks noGrp="1"/>
          </p:cNvSpPr>
          <p:nvPr>
            <p:ph type="dt" sz="half" idx="10"/>
          </p:nvPr>
        </p:nvSpPr>
        <p:spPr/>
        <p:txBody>
          <a:bodyPr/>
          <a:lstStyle>
            <a:lvl1pPr>
              <a:defRPr/>
            </a:lvl1pPr>
          </a:lstStyle>
          <a:p>
            <a:pPr>
              <a:defRPr/>
            </a:pPr>
            <a:fld id="{BD651227-11DB-417D-B828-7925F580F006}" type="datetimeFigureOut">
              <a:rPr lang="ru-RU"/>
              <a:pPr>
                <a:defRPr/>
              </a:pPr>
              <a:t>27.01.2021</a:t>
            </a:fld>
            <a:endParaRPr lang="ru-RU"/>
          </a:p>
        </p:txBody>
      </p:sp>
      <p:sp>
        <p:nvSpPr>
          <p:cNvPr id="5" name="Нижний колонтитул 4">
            <a:extLst>
              <a:ext uri="{FF2B5EF4-FFF2-40B4-BE49-F238E27FC236}">
                <a16:creationId xmlns:a16="http://schemas.microsoft.com/office/drawing/2014/main" id="{1FBA44DE-7A23-44EB-9B3F-9BD5CCF273C1}"/>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78E26553-20E2-4687-89A5-5D59B5C3B6A1}"/>
              </a:ext>
            </a:extLst>
          </p:cNvPr>
          <p:cNvSpPr>
            <a:spLocks noGrp="1"/>
          </p:cNvSpPr>
          <p:nvPr>
            <p:ph type="sldNum" sz="quarter" idx="12"/>
          </p:nvPr>
        </p:nvSpPr>
        <p:spPr/>
        <p:txBody>
          <a:bodyPr/>
          <a:lstStyle>
            <a:lvl1pPr>
              <a:defRPr/>
            </a:lvl1pPr>
          </a:lstStyle>
          <a:p>
            <a:fld id="{574F3A03-DCAC-4579-8BB5-D6DA94492C21}" type="slidenum">
              <a:rPr lang="ru-RU" altLang="ru-RU"/>
              <a:pPr/>
              <a:t>‹#›</a:t>
            </a:fld>
            <a:endParaRPr lang="ru-RU" altLang="ru-RU"/>
          </a:p>
        </p:txBody>
      </p:sp>
    </p:spTree>
    <p:extLst>
      <p:ext uri="{BB962C8B-B14F-4D97-AF65-F5344CB8AC3E}">
        <p14:creationId xmlns:p14="http://schemas.microsoft.com/office/powerpoint/2010/main" val="4271792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4A40C6D-2F44-4A81-9FB1-474D2BEBD095}"/>
              </a:ext>
            </a:extLst>
          </p:cNvPr>
          <p:cNvSpPr>
            <a:spLocks noGrp="1"/>
          </p:cNvSpPr>
          <p:nvPr>
            <p:ph type="dt" sz="half" idx="10"/>
          </p:nvPr>
        </p:nvSpPr>
        <p:spPr/>
        <p:txBody>
          <a:bodyPr/>
          <a:lstStyle>
            <a:lvl1pPr>
              <a:defRPr/>
            </a:lvl1pPr>
          </a:lstStyle>
          <a:p>
            <a:pPr>
              <a:defRPr/>
            </a:pPr>
            <a:fld id="{ED0B4726-776D-4F8A-B866-8E1772722554}" type="datetimeFigureOut">
              <a:rPr lang="ru-RU"/>
              <a:pPr>
                <a:defRPr/>
              </a:pPr>
              <a:t>27.01.2021</a:t>
            </a:fld>
            <a:endParaRPr lang="ru-RU"/>
          </a:p>
        </p:txBody>
      </p:sp>
      <p:sp>
        <p:nvSpPr>
          <p:cNvPr id="5" name="Нижний колонтитул 4">
            <a:extLst>
              <a:ext uri="{FF2B5EF4-FFF2-40B4-BE49-F238E27FC236}">
                <a16:creationId xmlns:a16="http://schemas.microsoft.com/office/drawing/2014/main" id="{017B1C5C-FF69-4D4A-9D90-0D9DF0E39F97}"/>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BEDED79C-0E13-45EF-BB05-220B4663BB24}"/>
              </a:ext>
            </a:extLst>
          </p:cNvPr>
          <p:cNvSpPr>
            <a:spLocks noGrp="1"/>
          </p:cNvSpPr>
          <p:nvPr>
            <p:ph type="sldNum" sz="quarter" idx="12"/>
          </p:nvPr>
        </p:nvSpPr>
        <p:spPr/>
        <p:txBody>
          <a:bodyPr/>
          <a:lstStyle>
            <a:lvl1pPr>
              <a:defRPr/>
            </a:lvl1pPr>
          </a:lstStyle>
          <a:p>
            <a:fld id="{B2C2FBCC-AA0F-404F-BB55-E7C5DB1F8646}" type="slidenum">
              <a:rPr lang="ru-RU" altLang="ru-RU"/>
              <a:pPr/>
              <a:t>‹#›</a:t>
            </a:fld>
            <a:endParaRPr lang="ru-RU" altLang="ru-RU"/>
          </a:p>
        </p:txBody>
      </p:sp>
    </p:spTree>
    <p:extLst>
      <p:ext uri="{BB962C8B-B14F-4D97-AF65-F5344CB8AC3E}">
        <p14:creationId xmlns:p14="http://schemas.microsoft.com/office/powerpoint/2010/main" val="36698088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BF74D9-0226-4A5B-B272-079B7BD18844}"/>
              </a:ext>
            </a:extLst>
          </p:cNvPr>
          <p:cNvSpPr>
            <a:spLocks noGrp="1"/>
          </p:cNvSpPr>
          <p:nvPr>
            <p:ph type="dt" sz="half" idx="10"/>
          </p:nvPr>
        </p:nvSpPr>
        <p:spPr/>
        <p:txBody>
          <a:bodyPr/>
          <a:lstStyle>
            <a:lvl1pPr>
              <a:defRPr/>
            </a:lvl1pPr>
          </a:lstStyle>
          <a:p>
            <a:pPr>
              <a:defRPr/>
            </a:pPr>
            <a:fld id="{DAB8B853-E72B-4705-931B-57B4BC1E5AC0}" type="datetimeFigureOut">
              <a:rPr lang="ru-RU"/>
              <a:pPr>
                <a:defRPr/>
              </a:pPr>
              <a:t>27.01.2021</a:t>
            </a:fld>
            <a:endParaRPr lang="ru-RU"/>
          </a:p>
        </p:txBody>
      </p:sp>
      <p:sp>
        <p:nvSpPr>
          <p:cNvPr id="5" name="Нижний колонтитул 4">
            <a:extLst>
              <a:ext uri="{FF2B5EF4-FFF2-40B4-BE49-F238E27FC236}">
                <a16:creationId xmlns:a16="http://schemas.microsoft.com/office/drawing/2014/main" id="{84B5AA43-3F91-44B4-AF96-9FA2F2D46E73}"/>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32E82FF4-44F2-4444-A531-86367FC69104}"/>
              </a:ext>
            </a:extLst>
          </p:cNvPr>
          <p:cNvSpPr>
            <a:spLocks noGrp="1"/>
          </p:cNvSpPr>
          <p:nvPr>
            <p:ph type="sldNum" sz="quarter" idx="12"/>
          </p:nvPr>
        </p:nvSpPr>
        <p:spPr/>
        <p:txBody>
          <a:bodyPr/>
          <a:lstStyle>
            <a:lvl1pPr>
              <a:defRPr/>
            </a:lvl1pPr>
          </a:lstStyle>
          <a:p>
            <a:fld id="{18E33399-0969-49F1-BAB6-C4B8DB5DA312}" type="slidenum">
              <a:rPr lang="ru-RU" altLang="ru-RU"/>
              <a:pPr/>
              <a:t>‹#›</a:t>
            </a:fld>
            <a:endParaRPr lang="ru-RU" altLang="ru-RU"/>
          </a:p>
        </p:txBody>
      </p:sp>
    </p:spTree>
    <p:extLst>
      <p:ext uri="{BB962C8B-B14F-4D97-AF65-F5344CB8AC3E}">
        <p14:creationId xmlns:p14="http://schemas.microsoft.com/office/powerpoint/2010/main" val="1676958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3">
            <a:extLst>
              <a:ext uri="{FF2B5EF4-FFF2-40B4-BE49-F238E27FC236}">
                <a16:creationId xmlns:a16="http://schemas.microsoft.com/office/drawing/2014/main" id="{44C7FBED-F1FD-48D7-94DB-01A88C393A1A}"/>
              </a:ext>
            </a:extLst>
          </p:cNvPr>
          <p:cNvSpPr>
            <a:spLocks noGrp="1"/>
          </p:cNvSpPr>
          <p:nvPr>
            <p:ph type="dt" sz="half" idx="10"/>
          </p:nvPr>
        </p:nvSpPr>
        <p:spPr/>
        <p:txBody>
          <a:bodyPr/>
          <a:lstStyle>
            <a:lvl1pPr>
              <a:defRPr/>
            </a:lvl1pPr>
          </a:lstStyle>
          <a:p>
            <a:pPr>
              <a:defRPr/>
            </a:pPr>
            <a:fld id="{C85801BA-E379-4A79-9D3E-E0A2E8CB451E}" type="datetimeFigureOut">
              <a:rPr lang="ru-RU"/>
              <a:pPr>
                <a:defRPr/>
              </a:pPr>
              <a:t>27.01.2021</a:t>
            </a:fld>
            <a:endParaRPr lang="ru-RU"/>
          </a:p>
        </p:txBody>
      </p:sp>
      <p:sp>
        <p:nvSpPr>
          <p:cNvPr id="6" name="Нижний колонтитул 4">
            <a:extLst>
              <a:ext uri="{FF2B5EF4-FFF2-40B4-BE49-F238E27FC236}">
                <a16:creationId xmlns:a16="http://schemas.microsoft.com/office/drawing/2014/main" id="{4B4A247F-FCF6-447A-B75E-B2A3A13A100F}"/>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a16="http://schemas.microsoft.com/office/drawing/2014/main" id="{19BD3DF5-1548-4952-935F-209974FD73C1}"/>
              </a:ext>
            </a:extLst>
          </p:cNvPr>
          <p:cNvSpPr>
            <a:spLocks noGrp="1"/>
          </p:cNvSpPr>
          <p:nvPr>
            <p:ph type="sldNum" sz="quarter" idx="12"/>
          </p:nvPr>
        </p:nvSpPr>
        <p:spPr/>
        <p:txBody>
          <a:bodyPr/>
          <a:lstStyle>
            <a:lvl1pPr>
              <a:defRPr/>
            </a:lvl1pPr>
          </a:lstStyle>
          <a:p>
            <a:fld id="{CBC99364-C89B-4C71-AE72-0A7433B1C0F9}" type="slidenum">
              <a:rPr lang="ru-RU" altLang="ru-RU"/>
              <a:pPr/>
              <a:t>‹#›</a:t>
            </a:fld>
            <a:endParaRPr lang="ru-RU" altLang="ru-RU"/>
          </a:p>
        </p:txBody>
      </p:sp>
    </p:spTree>
    <p:extLst>
      <p:ext uri="{BB962C8B-B14F-4D97-AF65-F5344CB8AC3E}">
        <p14:creationId xmlns:p14="http://schemas.microsoft.com/office/powerpoint/2010/main" val="3111637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3">
            <a:extLst>
              <a:ext uri="{FF2B5EF4-FFF2-40B4-BE49-F238E27FC236}">
                <a16:creationId xmlns:a16="http://schemas.microsoft.com/office/drawing/2014/main" id="{1F784E84-081B-4168-93F8-FADF8D841C8A}"/>
              </a:ext>
            </a:extLst>
          </p:cNvPr>
          <p:cNvSpPr>
            <a:spLocks noGrp="1"/>
          </p:cNvSpPr>
          <p:nvPr>
            <p:ph type="dt" sz="half" idx="10"/>
          </p:nvPr>
        </p:nvSpPr>
        <p:spPr/>
        <p:txBody>
          <a:bodyPr/>
          <a:lstStyle>
            <a:lvl1pPr>
              <a:defRPr/>
            </a:lvl1pPr>
          </a:lstStyle>
          <a:p>
            <a:pPr>
              <a:defRPr/>
            </a:pPr>
            <a:fld id="{566BD1BA-B459-45F9-9802-EA0D067D24E2}" type="datetimeFigureOut">
              <a:rPr lang="ru-RU"/>
              <a:pPr>
                <a:defRPr/>
              </a:pPr>
              <a:t>27.01.2021</a:t>
            </a:fld>
            <a:endParaRPr lang="ru-RU"/>
          </a:p>
        </p:txBody>
      </p:sp>
      <p:sp>
        <p:nvSpPr>
          <p:cNvPr id="8" name="Нижний колонтитул 4">
            <a:extLst>
              <a:ext uri="{FF2B5EF4-FFF2-40B4-BE49-F238E27FC236}">
                <a16:creationId xmlns:a16="http://schemas.microsoft.com/office/drawing/2014/main" id="{C603E83B-6071-4C85-B311-F674A86A6EEC}"/>
              </a:ext>
            </a:extLst>
          </p:cNvPr>
          <p:cNvSpPr>
            <a:spLocks noGrp="1"/>
          </p:cNvSpPr>
          <p:nvPr>
            <p:ph type="ftr" sz="quarter" idx="11"/>
          </p:nvPr>
        </p:nvSpPr>
        <p:spPr/>
        <p:txBody>
          <a:bodyPr/>
          <a:lstStyle>
            <a:lvl1pPr>
              <a:defRPr/>
            </a:lvl1pPr>
          </a:lstStyle>
          <a:p>
            <a:pPr>
              <a:defRPr/>
            </a:pPr>
            <a:endParaRPr lang="ru-RU"/>
          </a:p>
        </p:txBody>
      </p:sp>
      <p:sp>
        <p:nvSpPr>
          <p:cNvPr id="9" name="Номер слайда 5">
            <a:extLst>
              <a:ext uri="{FF2B5EF4-FFF2-40B4-BE49-F238E27FC236}">
                <a16:creationId xmlns:a16="http://schemas.microsoft.com/office/drawing/2014/main" id="{8157BC5E-21BA-4B2D-AB3C-2573A2B957BD}"/>
              </a:ext>
            </a:extLst>
          </p:cNvPr>
          <p:cNvSpPr>
            <a:spLocks noGrp="1"/>
          </p:cNvSpPr>
          <p:nvPr>
            <p:ph type="sldNum" sz="quarter" idx="12"/>
          </p:nvPr>
        </p:nvSpPr>
        <p:spPr/>
        <p:txBody>
          <a:bodyPr/>
          <a:lstStyle>
            <a:lvl1pPr>
              <a:defRPr/>
            </a:lvl1pPr>
          </a:lstStyle>
          <a:p>
            <a:fld id="{9E7D7C37-6F52-413E-A4DD-5CD8BD14B29F}" type="slidenum">
              <a:rPr lang="ru-RU" altLang="ru-RU"/>
              <a:pPr/>
              <a:t>‹#›</a:t>
            </a:fld>
            <a:endParaRPr lang="ru-RU" altLang="ru-RU"/>
          </a:p>
        </p:txBody>
      </p:sp>
    </p:spTree>
    <p:extLst>
      <p:ext uri="{BB962C8B-B14F-4D97-AF65-F5344CB8AC3E}">
        <p14:creationId xmlns:p14="http://schemas.microsoft.com/office/powerpoint/2010/main" val="3864550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3">
            <a:extLst>
              <a:ext uri="{FF2B5EF4-FFF2-40B4-BE49-F238E27FC236}">
                <a16:creationId xmlns:a16="http://schemas.microsoft.com/office/drawing/2014/main" id="{42C9B612-C753-4975-8D60-0D2DD3083AB8}"/>
              </a:ext>
            </a:extLst>
          </p:cNvPr>
          <p:cNvSpPr>
            <a:spLocks noGrp="1"/>
          </p:cNvSpPr>
          <p:nvPr>
            <p:ph type="dt" sz="half" idx="10"/>
          </p:nvPr>
        </p:nvSpPr>
        <p:spPr/>
        <p:txBody>
          <a:bodyPr/>
          <a:lstStyle>
            <a:lvl1pPr>
              <a:defRPr/>
            </a:lvl1pPr>
          </a:lstStyle>
          <a:p>
            <a:pPr>
              <a:defRPr/>
            </a:pPr>
            <a:fld id="{D25ED1CB-DDC7-4049-B9FC-95C533FB45AC}" type="datetimeFigureOut">
              <a:rPr lang="ru-RU"/>
              <a:pPr>
                <a:defRPr/>
              </a:pPr>
              <a:t>27.01.2021</a:t>
            </a:fld>
            <a:endParaRPr lang="ru-RU"/>
          </a:p>
        </p:txBody>
      </p:sp>
      <p:sp>
        <p:nvSpPr>
          <p:cNvPr id="4" name="Нижний колонтитул 4">
            <a:extLst>
              <a:ext uri="{FF2B5EF4-FFF2-40B4-BE49-F238E27FC236}">
                <a16:creationId xmlns:a16="http://schemas.microsoft.com/office/drawing/2014/main" id="{2DB84889-1446-4DD3-8308-D75821F827C1}"/>
              </a:ext>
            </a:extLst>
          </p:cNvPr>
          <p:cNvSpPr>
            <a:spLocks noGrp="1"/>
          </p:cNvSpPr>
          <p:nvPr>
            <p:ph type="ftr" sz="quarter" idx="11"/>
          </p:nvPr>
        </p:nvSpPr>
        <p:spPr/>
        <p:txBody>
          <a:bodyPr/>
          <a:lstStyle>
            <a:lvl1pPr>
              <a:defRPr/>
            </a:lvl1pPr>
          </a:lstStyle>
          <a:p>
            <a:pPr>
              <a:defRPr/>
            </a:pPr>
            <a:endParaRPr lang="ru-RU"/>
          </a:p>
        </p:txBody>
      </p:sp>
      <p:sp>
        <p:nvSpPr>
          <p:cNvPr id="5" name="Номер слайда 5">
            <a:extLst>
              <a:ext uri="{FF2B5EF4-FFF2-40B4-BE49-F238E27FC236}">
                <a16:creationId xmlns:a16="http://schemas.microsoft.com/office/drawing/2014/main" id="{C6A3A222-DC40-44A7-A26A-39FBCF594577}"/>
              </a:ext>
            </a:extLst>
          </p:cNvPr>
          <p:cNvSpPr>
            <a:spLocks noGrp="1"/>
          </p:cNvSpPr>
          <p:nvPr>
            <p:ph type="sldNum" sz="quarter" idx="12"/>
          </p:nvPr>
        </p:nvSpPr>
        <p:spPr/>
        <p:txBody>
          <a:bodyPr/>
          <a:lstStyle>
            <a:lvl1pPr>
              <a:defRPr/>
            </a:lvl1pPr>
          </a:lstStyle>
          <a:p>
            <a:fld id="{8DDB4106-C6CB-4A52-BAFA-281CDE01C90D}" type="slidenum">
              <a:rPr lang="ru-RU" altLang="ru-RU"/>
              <a:pPr/>
              <a:t>‹#›</a:t>
            </a:fld>
            <a:endParaRPr lang="ru-RU" altLang="ru-RU"/>
          </a:p>
        </p:txBody>
      </p:sp>
    </p:spTree>
    <p:extLst>
      <p:ext uri="{BB962C8B-B14F-4D97-AF65-F5344CB8AC3E}">
        <p14:creationId xmlns:p14="http://schemas.microsoft.com/office/powerpoint/2010/main" val="605988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a:extLst>
              <a:ext uri="{FF2B5EF4-FFF2-40B4-BE49-F238E27FC236}">
                <a16:creationId xmlns:a16="http://schemas.microsoft.com/office/drawing/2014/main" id="{52E79BE3-D56A-478E-A877-E8DDFB7368DF}"/>
              </a:ext>
            </a:extLst>
          </p:cNvPr>
          <p:cNvSpPr>
            <a:spLocks noGrp="1"/>
          </p:cNvSpPr>
          <p:nvPr>
            <p:ph type="dt" sz="half" idx="10"/>
          </p:nvPr>
        </p:nvSpPr>
        <p:spPr/>
        <p:txBody>
          <a:bodyPr/>
          <a:lstStyle>
            <a:lvl1pPr>
              <a:defRPr/>
            </a:lvl1pPr>
          </a:lstStyle>
          <a:p>
            <a:pPr>
              <a:defRPr/>
            </a:pPr>
            <a:fld id="{569A0EA0-359A-48AD-B8E8-6CC9B95DB895}" type="datetimeFigureOut">
              <a:rPr lang="ru-RU"/>
              <a:pPr>
                <a:defRPr/>
              </a:pPr>
              <a:t>27.01.2021</a:t>
            </a:fld>
            <a:endParaRPr lang="ru-RU"/>
          </a:p>
        </p:txBody>
      </p:sp>
      <p:sp>
        <p:nvSpPr>
          <p:cNvPr id="3" name="Нижний колонтитул 4">
            <a:extLst>
              <a:ext uri="{FF2B5EF4-FFF2-40B4-BE49-F238E27FC236}">
                <a16:creationId xmlns:a16="http://schemas.microsoft.com/office/drawing/2014/main" id="{92999770-566F-4F6B-9F4F-988E4F20192B}"/>
              </a:ext>
            </a:extLst>
          </p:cNvPr>
          <p:cNvSpPr>
            <a:spLocks noGrp="1"/>
          </p:cNvSpPr>
          <p:nvPr>
            <p:ph type="ftr" sz="quarter" idx="11"/>
          </p:nvPr>
        </p:nvSpPr>
        <p:spPr/>
        <p:txBody>
          <a:bodyPr/>
          <a:lstStyle>
            <a:lvl1pPr>
              <a:defRPr/>
            </a:lvl1pPr>
          </a:lstStyle>
          <a:p>
            <a:pPr>
              <a:defRPr/>
            </a:pPr>
            <a:endParaRPr lang="ru-RU"/>
          </a:p>
        </p:txBody>
      </p:sp>
      <p:sp>
        <p:nvSpPr>
          <p:cNvPr id="4" name="Номер слайда 5">
            <a:extLst>
              <a:ext uri="{FF2B5EF4-FFF2-40B4-BE49-F238E27FC236}">
                <a16:creationId xmlns:a16="http://schemas.microsoft.com/office/drawing/2014/main" id="{CC6824F5-C1EF-4097-A610-D6470DF44503}"/>
              </a:ext>
            </a:extLst>
          </p:cNvPr>
          <p:cNvSpPr>
            <a:spLocks noGrp="1"/>
          </p:cNvSpPr>
          <p:nvPr>
            <p:ph type="sldNum" sz="quarter" idx="12"/>
          </p:nvPr>
        </p:nvSpPr>
        <p:spPr/>
        <p:txBody>
          <a:bodyPr/>
          <a:lstStyle>
            <a:lvl1pPr>
              <a:defRPr/>
            </a:lvl1pPr>
          </a:lstStyle>
          <a:p>
            <a:fld id="{0ED37E16-199F-4786-9F8F-F5801C5441EB}" type="slidenum">
              <a:rPr lang="ru-RU" altLang="ru-RU"/>
              <a:pPr/>
              <a:t>‹#›</a:t>
            </a:fld>
            <a:endParaRPr lang="ru-RU" altLang="ru-RU"/>
          </a:p>
        </p:txBody>
      </p:sp>
    </p:spTree>
    <p:extLst>
      <p:ext uri="{BB962C8B-B14F-4D97-AF65-F5344CB8AC3E}">
        <p14:creationId xmlns:p14="http://schemas.microsoft.com/office/powerpoint/2010/main" val="19998465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a:extLst>
              <a:ext uri="{FF2B5EF4-FFF2-40B4-BE49-F238E27FC236}">
                <a16:creationId xmlns:a16="http://schemas.microsoft.com/office/drawing/2014/main" id="{4BBC0FDA-E014-4E98-B565-10E2A0FF6AAC}"/>
              </a:ext>
            </a:extLst>
          </p:cNvPr>
          <p:cNvSpPr>
            <a:spLocks noGrp="1"/>
          </p:cNvSpPr>
          <p:nvPr>
            <p:ph type="dt" sz="half" idx="10"/>
          </p:nvPr>
        </p:nvSpPr>
        <p:spPr/>
        <p:txBody>
          <a:bodyPr/>
          <a:lstStyle>
            <a:lvl1pPr>
              <a:defRPr/>
            </a:lvl1pPr>
          </a:lstStyle>
          <a:p>
            <a:pPr>
              <a:defRPr/>
            </a:pPr>
            <a:fld id="{6564F41B-9BA6-4EBB-B3E7-F374B0B6502A}" type="datetimeFigureOut">
              <a:rPr lang="ru-RU"/>
              <a:pPr>
                <a:defRPr/>
              </a:pPr>
              <a:t>27.01.2021</a:t>
            </a:fld>
            <a:endParaRPr lang="ru-RU"/>
          </a:p>
        </p:txBody>
      </p:sp>
      <p:sp>
        <p:nvSpPr>
          <p:cNvPr id="6" name="Нижний колонтитул 4">
            <a:extLst>
              <a:ext uri="{FF2B5EF4-FFF2-40B4-BE49-F238E27FC236}">
                <a16:creationId xmlns:a16="http://schemas.microsoft.com/office/drawing/2014/main" id="{2FE40523-B673-4AC1-868C-24024E9C885D}"/>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a16="http://schemas.microsoft.com/office/drawing/2014/main" id="{5A854A18-827D-48A7-B665-08F00AEB5225}"/>
              </a:ext>
            </a:extLst>
          </p:cNvPr>
          <p:cNvSpPr>
            <a:spLocks noGrp="1"/>
          </p:cNvSpPr>
          <p:nvPr>
            <p:ph type="sldNum" sz="quarter" idx="12"/>
          </p:nvPr>
        </p:nvSpPr>
        <p:spPr/>
        <p:txBody>
          <a:bodyPr/>
          <a:lstStyle>
            <a:lvl1pPr>
              <a:defRPr/>
            </a:lvl1pPr>
          </a:lstStyle>
          <a:p>
            <a:fld id="{6B5FD9DF-C726-4422-B491-DA0C1F07D9BB}" type="slidenum">
              <a:rPr lang="ru-RU" altLang="ru-RU"/>
              <a:pPr/>
              <a:t>‹#›</a:t>
            </a:fld>
            <a:endParaRPr lang="ru-RU" altLang="ru-RU"/>
          </a:p>
        </p:txBody>
      </p:sp>
    </p:spTree>
    <p:extLst>
      <p:ext uri="{BB962C8B-B14F-4D97-AF65-F5344CB8AC3E}">
        <p14:creationId xmlns:p14="http://schemas.microsoft.com/office/powerpoint/2010/main" val="3414390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a:extLst>
              <a:ext uri="{FF2B5EF4-FFF2-40B4-BE49-F238E27FC236}">
                <a16:creationId xmlns:a16="http://schemas.microsoft.com/office/drawing/2014/main" id="{C381B45E-FA10-429D-9C40-90694228204B}"/>
              </a:ext>
            </a:extLst>
          </p:cNvPr>
          <p:cNvSpPr>
            <a:spLocks noGrp="1"/>
          </p:cNvSpPr>
          <p:nvPr>
            <p:ph type="dt" sz="half" idx="10"/>
          </p:nvPr>
        </p:nvSpPr>
        <p:spPr/>
        <p:txBody>
          <a:bodyPr/>
          <a:lstStyle>
            <a:lvl1pPr>
              <a:defRPr/>
            </a:lvl1pPr>
          </a:lstStyle>
          <a:p>
            <a:pPr>
              <a:defRPr/>
            </a:pPr>
            <a:fld id="{49524E12-9611-4BDD-AA06-51119B7838DC}" type="datetimeFigureOut">
              <a:rPr lang="ru-RU"/>
              <a:pPr>
                <a:defRPr/>
              </a:pPr>
              <a:t>27.01.2021</a:t>
            </a:fld>
            <a:endParaRPr lang="ru-RU"/>
          </a:p>
        </p:txBody>
      </p:sp>
      <p:sp>
        <p:nvSpPr>
          <p:cNvPr id="6" name="Нижний колонтитул 4">
            <a:extLst>
              <a:ext uri="{FF2B5EF4-FFF2-40B4-BE49-F238E27FC236}">
                <a16:creationId xmlns:a16="http://schemas.microsoft.com/office/drawing/2014/main" id="{413D63AF-A5C4-4280-9DB3-2C566E53325F}"/>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a16="http://schemas.microsoft.com/office/drawing/2014/main" id="{A1908ACB-F195-4286-BBC6-E0AE63FB4764}"/>
              </a:ext>
            </a:extLst>
          </p:cNvPr>
          <p:cNvSpPr>
            <a:spLocks noGrp="1"/>
          </p:cNvSpPr>
          <p:nvPr>
            <p:ph type="sldNum" sz="quarter" idx="12"/>
          </p:nvPr>
        </p:nvSpPr>
        <p:spPr/>
        <p:txBody>
          <a:bodyPr/>
          <a:lstStyle>
            <a:lvl1pPr>
              <a:defRPr/>
            </a:lvl1pPr>
          </a:lstStyle>
          <a:p>
            <a:fld id="{059FA0CB-2C0F-4F8E-B1DC-977FB2FDB899}" type="slidenum">
              <a:rPr lang="ru-RU" altLang="ru-RU"/>
              <a:pPr/>
              <a:t>‹#›</a:t>
            </a:fld>
            <a:endParaRPr lang="ru-RU" altLang="ru-RU"/>
          </a:p>
        </p:txBody>
      </p:sp>
    </p:spTree>
    <p:extLst>
      <p:ext uri="{BB962C8B-B14F-4D97-AF65-F5344CB8AC3E}">
        <p14:creationId xmlns:p14="http://schemas.microsoft.com/office/powerpoint/2010/main" val="3311665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CC7992E-1BD6-49D5-A558-0C0EA4D7946A}"/>
              </a:ext>
            </a:extLst>
          </p:cNvPr>
          <p:cNvSpPr>
            <a:spLocks noGrp="1"/>
          </p:cNvSpPr>
          <p:nvPr>
            <p:ph type="dt" sz="half" idx="10"/>
          </p:nvPr>
        </p:nvSpPr>
        <p:spPr/>
        <p:txBody>
          <a:bodyPr/>
          <a:lstStyle>
            <a:lvl1pPr>
              <a:defRPr/>
            </a:lvl1pPr>
          </a:lstStyle>
          <a:p>
            <a:pPr>
              <a:defRPr/>
            </a:pPr>
            <a:fld id="{573463FE-301B-4C90-AB72-B59DB41771D8}" type="datetimeFigureOut">
              <a:rPr lang="ru-RU"/>
              <a:pPr>
                <a:defRPr/>
              </a:pPr>
              <a:t>27.01.2021</a:t>
            </a:fld>
            <a:endParaRPr lang="ru-RU"/>
          </a:p>
        </p:txBody>
      </p:sp>
      <p:sp>
        <p:nvSpPr>
          <p:cNvPr id="5" name="Нижний колонтитул 4">
            <a:extLst>
              <a:ext uri="{FF2B5EF4-FFF2-40B4-BE49-F238E27FC236}">
                <a16:creationId xmlns:a16="http://schemas.microsoft.com/office/drawing/2014/main" id="{822C36FC-C141-4E86-AADF-D8CFE30F9981}"/>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82330642-1F25-42C4-8946-A817931E114E}"/>
              </a:ext>
            </a:extLst>
          </p:cNvPr>
          <p:cNvSpPr>
            <a:spLocks noGrp="1"/>
          </p:cNvSpPr>
          <p:nvPr>
            <p:ph type="sldNum" sz="quarter" idx="12"/>
          </p:nvPr>
        </p:nvSpPr>
        <p:spPr/>
        <p:txBody>
          <a:bodyPr/>
          <a:lstStyle>
            <a:lvl1pPr>
              <a:defRPr/>
            </a:lvl1pPr>
          </a:lstStyle>
          <a:p>
            <a:fld id="{F4BC834D-1637-4DF7-AFB8-5279A6209306}" type="slidenum">
              <a:rPr lang="ru-RU" altLang="ru-RU"/>
              <a:pPr/>
              <a:t>‹#›</a:t>
            </a:fld>
            <a:endParaRPr lang="ru-RU" altLang="ru-RU"/>
          </a:p>
        </p:txBody>
      </p:sp>
    </p:spTree>
    <p:extLst>
      <p:ext uri="{BB962C8B-B14F-4D97-AF65-F5344CB8AC3E}">
        <p14:creationId xmlns:p14="http://schemas.microsoft.com/office/powerpoint/2010/main" val="3705302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2BAB9C9-8FF6-4A9A-93F2-E6ACDFFA3AC2}"/>
              </a:ext>
            </a:extLst>
          </p:cNvPr>
          <p:cNvSpPr>
            <a:spLocks noGrp="1"/>
          </p:cNvSpPr>
          <p:nvPr>
            <p:ph type="dt" sz="half" idx="10"/>
          </p:nvPr>
        </p:nvSpPr>
        <p:spPr/>
        <p:txBody>
          <a:bodyPr/>
          <a:lstStyle>
            <a:lvl1pPr>
              <a:defRPr/>
            </a:lvl1pPr>
          </a:lstStyle>
          <a:p>
            <a:pPr>
              <a:defRPr/>
            </a:pPr>
            <a:fld id="{6EF5B793-D1FF-402D-B504-D262488AFDEF}" type="datetimeFigureOut">
              <a:rPr lang="ru-RU"/>
              <a:pPr>
                <a:defRPr/>
              </a:pPr>
              <a:t>27.01.2021</a:t>
            </a:fld>
            <a:endParaRPr lang="ru-RU"/>
          </a:p>
        </p:txBody>
      </p:sp>
      <p:sp>
        <p:nvSpPr>
          <p:cNvPr id="5" name="Нижний колонтитул 4">
            <a:extLst>
              <a:ext uri="{FF2B5EF4-FFF2-40B4-BE49-F238E27FC236}">
                <a16:creationId xmlns:a16="http://schemas.microsoft.com/office/drawing/2014/main" id="{2EBAF01B-6BA7-4FC7-9B23-1AA3847C9FD0}"/>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9B4E7A15-A0A6-4FCF-A02F-8B241424BBC9}"/>
              </a:ext>
            </a:extLst>
          </p:cNvPr>
          <p:cNvSpPr>
            <a:spLocks noGrp="1"/>
          </p:cNvSpPr>
          <p:nvPr>
            <p:ph type="sldNum" sz="quarter" idx="12"/>
          </p:nvPr>
        </p:nvSpPr>
        <p:spPr/>
        <p:txBody>
          <a:bodyPr/>
          <a:lstStyle>
            <a:lvl1pPr>
              <a:defRPr/>
            </a:lvl1pPr>
          </a:lstStyle>
          <a:p>
            <a:fld id="{074E037F-15A0-4346-A0E6-052A27980CE1}" type="slidenum">
              <a:rPr lang="ru-RU" altLang="ru-RU"/>
              <a:pPr/>
              <a:t>‹#›</a:t>
            </a:fld>
            <a:endParaRPr lang="ru-RU" altLang="ru-RU"/>
          </a:p>
        </p:txBody>
      </p:sp>
    </p:spTree>
    <p:extLst>
      <p:ext uri="{BB962C8B-B14F-4D97-AF65-F5344CB8AC3E}">
        <p14:creationId xmlns:p14="http://schemas.microsoft.com/office/powerpoint/2010/main" val="1945414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Заголовок 1">
            <a:extLst>
              <a:ext uri="{FF2B5EF4-FFF2-40B4-BE49-F238E27FC236}">
                <a16:creationId xmlns:a16="http://schemas.microsoft.com/office/drawing/2014/main" id="{2CA8C775-539E-4393-A0AE-59ACC05D9661}"/>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a:t>Образец заголовка</a:t>
            </a:r>
          </a:p>
        </p:txBody>
      </p:sp>
      <p:sp>
        <p:nvSpPr>
          <p:cNvPr id="1027" name="Текст 2">
            <a:extLst>
              <a:ext uri="{FF2B5EF4-FFF2-40B4-BE49-F238E27FC236}">
                <a16:creationId xmlns:a16="http://schemas.microsoft.com/office/drawing/2014/main" id="{72EA129B-D8F6-4BA4-AA56-E7B00BC044AC}"/>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p>
        </p:txBody>
      </p:sp>
      <p:sp>
        <p:nvSpPr>
          <p:cNvPr id="4" name="Дата 3">
            <a:extLst>
              <a:ext uri="{FF2B5EF4-FFF2-40B4-BE49-F238E27FC236}">
                <a16:creationId xmlns:a16="http://schemas.microsoft.com/office/drawing/2014/main" id="{4AE14AFD-1887-4476-9750-F07D5818E1FD}"/>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27F5E360-8BDD-4584-A1F2-F7229789A577}" type="datetimeFigureOut">
              <a:rPr lang="ru-RU"/>
              <a:pPr>
                <a:defRPr/>
              </a:pPr>
              <a:t>27.01.2021</a:t>
            </a:fld>
            <a:endParaRPr lang="ru-RU"/>
          </a:p>
        </p:txBody>
      </p:sp>
      <p:sp>
        <p:nvSpPr>
          <p:cNvPr id="5" name="Нижний колонтитул 4">
            <a:extLst>
              <a:ext uri="{FF2B5EF4-FFF2-40B4-BE49-F238E27FC236}">
                <a16:creationId xmlns:a16="http://schemas.microsoft.com/office/drawing/2014/main" id="{6D27967E-ECD9-4157-A4A7-802D96434839}"/>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a:extLst>
              <a:ext uri="{FF2B5EF4-FFF2-40B4-BE49-F238E27FC236}">
                <a16:creationId xmlns:a16="http://schemas.microsoft.com/office/drawing/2014/main" id="{97A71B53-39DB-4066-B54C-6251D0F1B26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3BCD9299-E0FF-4F0B-B930-16967A8F2898}"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ru.wikipedia.org/wiki/%D0%9C%D0%B5%D1%87%D0%BD%D0%B8%D0%BA%D0%BE%D0%B2,_%D0%98%D0%BB%D1%8C%D1%8F_%D0%98%D0%BB%D1%8C%D0%B8%D1%87"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9" descr="C:\Users\user\Desktop\Apendix.ru_background.jpg">
            <a:extLst>
              <a:ext uri="{FF2B5EF4-FFF2-40B4-BE49-F238E27FC236}">
                <a16:creationId xmlns:a16="http://schemas.microsoft.com/office/drawing/2014/main" id="{FBB7D258-D468-40E4-8D6E-1BC91BF1DB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a:extLst>
              <a:ext uri="{FF2B5EF4-FFF2-40B4-BE49-F238E27FC236}">
                <a16:creationId xmlns:a16="http://schemas.microsoft.com/office/drawing/2014/main" id="{EE106541-DD66-4DA0-B115-25762BEEE3E4}"/>
              </a:ext>
            </a:extLst>
          </p:cNvPr>
          <p:cNvSpPr/>
          <p:nvPr/>
        </p:nvSpPr>
        <p:spPr>
          <a:xfrm>
            <a:off x="3923928" y="1988840"/>
            <a:ext cx="4896544" cy="341632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ru-RU"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Илья Ильич Мечников- </a:t>
            </a:r>
          </a:p>
          <a:p>
            <a:pPr algn="ctr" fontAlgn="auto">
              <a:spcBef>
                <a:spcPts val="0"/>
              </a:spcBef>
              <a:spcAft>
                <a:spcPts val="0"/>
              </a:spcAft>
              <a:defRPr/>
            </a:pPr>
            <a:r>
              <a:rPr lang="ru-RU"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отец теории иммунитета</a:t>
            </a:r>
          </a:p>
        </p:txBody>
      </p:sp>
      <p:pic>
        <p:nvPicPr>
          <p:cNvPr id="2054" name="Picture 6" descr="https://cdn.fishki.net/upload/post/2016/05/15/1950879/gotkr15-149.jpg">
            <a:extLst>
              <a:ext uri="{FF2B5EF4-FFF2-40B4-BE49-F238E27FC236}">
                <a16:creationId xmlns:a16="http://schemas.microsoft.com/office/drawing/2014/main" id="{804DDCF0-70D3-454F-95AC-753D7ED937C7}"/>
              </a:ext>
            </a:extLst>
          </p:cNvPr>
          <p:cNvPicPr>
            <a:picLocks noChangeAspect="1" noChangeArrowheads="1"/>
          </p:cNvPicPr>
          <p:nvPr/>
        </p:nvPicPr>
        <p:blipFill>
          <a:blip r:embed="rId3" cstate="print"/>
          <a:srcRect/>
          <a:stretch>
            <a:fillRect/>
          </a:stretch>
        </p:blipFill>
        <p:spPr bwMode="auto">
          <a:xfrm>
            <a:off x="683568" y="1412776"/>
            <a:ext cx="3240360" cy="412143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053" name="Rectangle 6">
            <a:extLst>
              <a:ext uri="{FF2B5EF4-FFF2-40B4-BE49-F238E27FC236}">
                <a16:creationId xmlns:a16="http://schemas.microsoft.com/office/drawing/2014/main" id="{071EE602-2FFD-42B8-B21B-C66BA5D59952}"/>
              </a:ext>
            </a:extLst>
          </p:cNvPr>
          <p:cNvSpPr>
            <a:spLocks noChangeArrowheads="1"/>
          </p:cNvSpPr>
          <p:nvPr/>
        </p:nvSpPr>
        <p:spPr bwMode="auto">
          <a:xfrm>
            <a:off x="827088" y="269875"/>
            <a:ext cx="77057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ru-RU" altLang="ru-RU" sz="1200">
                <a:solidFill>
                  <a:srgbClr val="000000"/>
                </a:solidFill>
                <a:cs typeface="Times New Roman" panose="02020603050405020304" pitchFamily="18" charset="0"/>
              </a:rPr>
              <a:t>ФЕДЕРАЛЬНОЕ ГОСУДАРСТВЕННОЕ БЮДЖЕТНОЕ ОБРАЗОВАТЕЛЬНОЕ УЧРЕЖДЕНИЕ</a:t>
            </a:r>
            <a:endParaRPr lang="ru-RU" altLang="ru-RU" sz="1200"/>
          </a:p>
          <a:p>
            <a:pPr algn="ctr"/>
            <a:r>
              <a:rPr lang="ru-RU" altLang="ru-RU" sz="1200">
                <a:solidFill>
                  <a:srgbClr val="000000"/>
                </a:solidFill>
                <a:cs typeface="Times New Roman" panose="02020603050405020304" pitchFamily="18" charset="0"/>
              </a:rPr>
              <a:t>ВЫСШЕГО ОБРАЗОВАНИЯ </a:t>
            </a:r>
            <a:br>
              <a:rPr lang="ru-RU" altLang="ru-RU" sz="1200">
                <a:solidFill>
                  <a:srgbClr val="000000"/>
                </a:solidFill>
                <a:cs typeface="Times New Roman" panose="02020603050405020304" pitchFamily="18" charset="0"/>
              </a:rPr>
            </a:br>
            <a:r>
              <a:rPr lang="ru-RU" altLang="ru-RU" sz="1200">
                <a:solidFill>
                  <a:srgbClr val="000000"/>
                </a:solidFill>
                <a:cs typeface="Times New Roman" panose="02020603050405020304" pitchFamily="18" charset="0"/>
              </a:rPr>
              <a:t>«НОВОСИБИРСКИЙ ГОСУДАРСТВЕННЫЙ МЕДИЦИНСКИЙ УНИВЕРСИТЕТ» </a:t>
            </a:r>
            <a:br>
              <a:rPr lang="ru-RU" altLang="ru-RU" sz="1200">
                <a:solidFill>
                  <a:srgbClr val="000000"/>
                </a:solidFill>
                <a:cs typeface="Times New Roman" panose="02020603050405020304" pitchFamily="18" charset="0"/>
              </a:rPr>
            </a:br>
            <a:r>
              <a:rPr lang="ru-RU" altLang="ru-RU" sz="1200">
                <a:solidFill>
                  <a:srgbClr val="000000"/>
                </a:solidFill>
                <a:cs typeface="Times New Roman" panose="02020603050405020304" pitchFamily="18" charset="0"/>
              </a:rPr>
              <a:t>МИНИСТЕРСТВА ЗДРАВООХРАНЕНИЯ</a:t>
            </a:r>
            <a:endParaRPr lang="ru-RU" altLang="ru-RU" sz="1200"/>
          </a:p>
          <a:p>
            <a:pPr algn="ctr"/>
            <a:r>
              <a:rPr lang="ru-RU" altLang="ru-RU" sz="1200">
                <a:solidFill>
                  <a:srgbClr val="000000"/>
                </a:solidFill>
                <a:cs typeface="Times New Roman" panose="02020603050405020304" pitchFamily="18" charset="0"/>
              </a:rPr>
              <a:t>РОССИЙСКОЙ ФЕДЕРАЦИИ</a:t>
            </a:r>
            <a:endParaRPr lang="ru-RU" altLang="ru-RU" sz="1200"/>
          </a:p>
        </p:txBody>
      </p:sp>
      <p:sp>
        <p:nvSpPr>
          <p:cNvPr id="2" name="TextBox 7">
            <a:extLst>
              <a:ext uri="{FF2B5EF4-FFF2-40B4-BE49-F238E27FC236}">
                <a16:creationId xmlns:a16="http://schemas.microsoft.com/office/drawing/2014/main" id="{BE450AD2-37C4-4492-9F52-EF00E7B364D4}"/>
              </a:ext>
            </a:extLst>
          </p:cNvPr>
          <p:cNvSpPr txBox="1">
            <a:spLocks noChangeArrowheads="1"/>
          </p:cNvSpPr>
          <p:nvPr/>
        </p:nvSpPr>
        <p:spPr bwMode="auto">
          <a:xfrm>
            <a:off x="3708400" y="6308725"/>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ru-RU" altLang="ru-RU"/>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9" descr="C:\Users\user\Desktop\Apendix.ru_background.jpg">
            <a:extLst>
              <a:ext uri="{FF2B5EF4-FFF2-40B4-BE49-F238E27FC236}">
                <a16:creationId xmlns:a16="http://schemas.microsoft.com/office/drawing/2014/main" id="{38BE3432-7FDE-45BB-8721-1EA8B64617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Прямоугольник 1">
            <a:extLst>
              <a:ext uri="{FF2B5EF4-FFF2-40B4-BE49-F238E27FC236}">
                <a16:creationId xmlns:a16="http://schemas.microsoft.com/office/drawing/2014/main" id="{58303027-18CF-4387-86B7-001B40E04F43}"/>
              </a:ext>
            </a:extLst>
          </p:cNvPr>
          <p:cNvSpPr>
            <a:spLocks noChangeArrowheads="1"/>
          </p:cNvSpPr>
          <p:nvPr/>
        </p:nvSpPr>
        <p:spPr bwMode="auto">
          <a:xfrm>
            <a:off x="611188" y="1557338"/>
            <a:ext cx="7993062" cy="353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3200" b="1">
                <a:latin typeface="Segoe Script" panose="030B0504020000000003" pitchFamily="66" charset="0"/>
              </a:rPr>
              <a:t>Будущее медицины заключается гораздо больше в предупреждении болезней, чем в их лечении. Поэтому изучение причин человеческих болезней </a:t>
            </a:r>
          </a:p>
          <a:p>
            <a:pPr algn="ctr" eaLnBrk="1" hangingPunct="1"/>
            <a:r>
              <a:rPr lang="ru-RU" altLang="ru-RU" sz="3200" b="1">
                <a:latin typeface="Segoe Script" panose="030B0504020000000003" pitchFamily="66" charset="0"/>
              </a:rPr>
              <a:t>должно оказывать большие услуги в борьбе с ними.</a:t>
            </a:r>
          </a:p>
        </p:txBody>
      </p:sp>
      <p:sp>
        <p:nvSpPr>
          <p:cNvPr id="3076" name="TextBox 2">
            <a:extLst>
              <a:ext uri="{FF2B5EF4-FFF2-40B4-BE49-F238E27FC236}">
                <a16:creationId xmlns:a16="http://schemas.microsoft.com/office/drawing/2014/main" id="{317557B5-102D-4D41-8F22-ED919BCA5DA6}"/>
              </a:ext>
            </a:extLst>
          </p:cNvPr>
          <p:cNvSpPr txBox="1">
            <a:spLocks noChangeArrowheads="1"/>
          </p:cNvSpPr>
          <p:nvPr/>
        </p:nvSpPr>
        <p:spPr bwMode="auto">
          <a:xfrm>
            <a:off x="3348038" y="476250"/>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sz="4000" b="1">
                <a:solidFill>
                  <a:schemeClr val="accent2"/>
                </a:solidFill>
              </a:rPr>
              <a:t>Цитата</a:t>
            </a:r>
          </a:p>
        </p:txBody>
      </p:sp>
      <p:sp>
        <p:nvSpPr>
          <p:cNvPr id="3077" name="TextBox 3">
            <a:extLst>
              <a:ext uri="{FF2B5EF4-FFF2-40B4-BE49-F238E27FC236}">
                <a16:creationId xmlns:a16="http://schemas.microsoft.com/office/drawing/2014/main" id="{6CC5B614-A5F2-4B65-BD9F-7DB8668F56F8}"/>
              </a:ext>
            </a:extLst>
          </p:cNvPr>
          <p:cNvSpPr txBox="1">
            <a:spLocks noChangeArrowheads="1"/>
          </p:cNvSpPr>
          <p:nvPr/>
        </p:nvSpPr>
        <p:spPr bwMode="auto">
          <a:xfrm>
            <a:off x="5292725" y="5084763"/>
            <a:ext cx="26289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sz="2800"/>
              <a:t>И.И. Мечников</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9" descr="C:\Users\user\Desktop\Apendix.ru_background.jpg">
            <a:extLst>
              <a:ext uri="{FF2B5EF4-FFF2-40B4-BE49-F238E27FC236}">
                <a16:creationId xmlns:a16="http://schemas.microsoft.com/office/drawing/2014/main" id="{F3CBEBCE-4BCB-4A55-B130-5C1D607B0E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a:extLst>
              <a:ext uri="{FF2B5EF4-FFF2-40B4-BE49-F238E27FC236}">
                <a16:creationId xmlns:a16="http://schemas.microsoft.com/office/drawing/2014/main" id="{811177EB-9D1B-47A3-90D5-3904A70B8A05}"/>
              </a:ext>
            </a:extLst>
          </p:cNvPr>
          <p:cNvSpPr/>
          <p:nvPr/>
        </p:nvSpPr>
        <p:spPr>
          <a:xfrm>
            <a:off x="323528" y="836712"/>
            <a:ext cx="4608512" cy="5493812"/>
          </a:xfrm>
          <a:prstGeom prst="rect">
            <a:avLst/>
          </a:prstGeom>
        </p:spPr>
        <p:txBody>
          <a:bodyPr>
            <a:spAutoFit/>
          </a:bodyPr>
          <a:lstStyle/>
          <a:p>
            <a:pPr algn="just">
              <a:lnSpc>
                <a:spcPct val="150000"/>
              </a:lnSpc>
              <a:defRPr/>
            </a:pPr>
            <a:r>
              <a:rPr lang="ru-RU" dirty="0">
                <a:ln>
                  <a:solidFill>
                    <a:srgbClr val="002060"/>
                  </a:solidFill>
                </a:ln>
                <a:latin typeface="Arial" charset="0"/>
                <a:cs typeface="Arial" charset="0"/>
              </a:rPr>
              <a:t>	Илья Ильич Мечников – выдающийся ученый, чье имя вписано золотыми буквами в историю ряда дисциплин от цитологии до физиологии. Блестящий биолог, «отец» фагоцитарной теории иммунитета, превыше всего ценил рационализм и науку, утверждая: если нельзя </a:t>
            </a:r>
            <a:r>
              <a:rPr lang="ru-RU" b="1" dirty="0">
                <a:ln>
                  <a:solidFill>
                    <a:srgbClr val="002060"/>
                  </a:solidFill>
                </a:ln>
                <a:latin typeface="Arial" charset="0"/>
                <a:cs typeface="Arial" charset="0"/>
              </a:rPr>
              <a:t>«жить без веры, то последняя не может быть иной, как верой во всемогущество знания».</a:t>
            </a:r>
            <a:r>
              <a:rPr lang="ru-RU" dirty="0">
                <a:latin typeface="Arial" charset="0"/>
                <a:cs typeface="Arial" charset="0"/>
              </a:rPr>
              <a:t> </a:t>
            </a:r>
          </a:p>
          <a:p>
            <a:pPr algn="just">
              <a:lnSpc>
                <a:spcPct val="150000"/>
              </a:lnSpc>
              <a:defRPr/>
            </a:pPr>
            <a:r>
              <a:rPr lang="ru-RU" dirty="0">
                <a:ln>
                  <a:solidFill>
                    <a:srgbClr val="002060"/>
                  </a:solidFill>
                </a:ln>
                <a:latin typeface="Arial" charset="0"/>
                <a:cs typeface="Arial" charset="0"/>
              </a:rPr>
              <a:t>	Сторонники продления жизни отмечают день его рождения как "День Мечникова" (</a:t>
            </a:r>
            <a:r>
              <a:rPr lang="ru-RU" i="1" dirty="0">
                <a:ln>
                  <a:solidFill>
                    <a:srgbClr val="002060"/>
                  </a:solidFill>
                </a:ln>
                <a:latin typeface="Arial" charset="0"/>
                <a:cs typeface="Arial" charset="0"/>
              </a:rPr>
              <a:t>англ.</a:t>
            </a:r>
            <a:r>
              <a:rPr lang="ru-RU" dirty="0">
                <a:ln>
                  <a:solidFill>
                    <a:srgbClr val="002060"/>
                  </a:solidFill>
                </a:ln>
                <a:latin typeface="Arial" charset="0"/>
                <a:cs typeface="Arial" charset="0"/>
              </a:rPr>
              <a:t>: "</a:t>
            </a:r>
            <a:r>
              <a:rPr lang="ru-RU" dirty="0" err="1">
                <a:ln>
                  <a:solidFill>
                    <a:srgbClr val="002060"/>
                  </a:solidFill>
                </a:ln>
                <a:latin typeface="Arial" charset="0"/>
                <a:cs typeface="Arial" charset="0"/>
              </a:rPr>
              <a:t>Metchnikoff</a:t>
            </a:r>
            <a:r>
              <a:rPr lang="ru-RU" dirty="0">
                <a:ln>
                  <a:solidFill>
                    <a:srgbClr val="002060"/>
                  </a:solidFill>
                </a:ln>
                <a:latin typeface="Arial" charset="0"/>
                <a:cs typeface="Arial" charset="0"/>
              </a:rPr>
              <a:t> </a:t>
            </a:r>
            <a:r>
              <a:rPr lang="ru-RU" dirty="0" err="1">
                <a:ln>
                  <a:solidFill>
                    <a:srgbClr val="002060"/>
                  </a:solidFill>
                </a:ln>
                <a:latin typeface="Arial" charset="0"/>
                <a:cs typeface="Arial" charset="0"/>
              </a:rPr>
              <a:t>Day</a:t>
            </a:r>
            <a:r>
              <a:rPr lang="ru-RU" dirty="0">
                <a:ln>
                  <a:solidFill>
                    <a:srgbClr val="002060"/>
                  </a:solidFill>
                </a:ln>
                <a:latin typeface="Arial" charset="0"/>
                <a:cs typeface="Arial" charset="0"/>
              </a:rPr>
              <a:t>")</a:t>
            </a:r>
          </a:p>
        </p:txBody>
      </p:sp>
      <p:pic>
        <p:nvPicPr>
          <p:cNvPr id="4100" name="Picture 3" descr="C:\Users\user\Downloads\513424-russia.jpg">
            <a:extLst>
              <a:ext uri="{FF2B5EF4-FFF2-40B4-BE49-F238E27FC236}">
                <a16:creationId xmlns:a16="http://schemas.microsoft.com/office/drawing/2014/main" id="{2DC14FFD-4F9E-4940-8CCA-70A75C3B3E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765175"/>
            <a:ext cx="3717925" cy="559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9" descr="C:\Users\user\Desktop\Apendix.ru_background.jpg">
            <a:extLst>
              <a:ext uri="{FF2B5EF4-FFF2-40B4-BE49-F238E27FC236}">
                <a16:creationId xmlns:a16="http://schemas.microsoft.com/office/drawing/2014/main" id="{0331A79A-ED6A-478F-B322-9EDC960A2E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Прямоугольник 1">
            <a:extLst>
              <a:ext uri="{FF2B5EF4-FFF2-40B4-BE49-F238E27FC236}">
                <a16:creationId xmlns:a16="http://schemas.microsoft.com/office/drawing/2014/main" id="{98EF14AE-C627-4CCE-B4FB-D53442EDEE18}"/>
              </a:ext>
            </a:extLst>
          </p:cNvPr>
          <p:cNvSpPr>
            <a:spLocks noChangeArrowheads="1"/>
          </p:cNvSpPr>
          <p:nvPr/>
        </p:nvSpPr>
        <p:spPr bwMode="auto">
          <a:xfrm>
            <a:off x="395288" y="476250"/>
            <a:ext cx="82804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50000"/>
              </a:lnSpc>
            </a:pPr>
            <a:r>
              <a:rPr lang="ru-RU" altLang="ru-RU" b="1"/>
              <a:t>Родился Илья Ильич 15 мая 1845 года в деревне Ивановка, Харьковской губернии (ныне Украина).</a:t>
            </a:r>
            <a:r>
              <a:rPr lang="ru-RU" altLang="ru-RU"/>
              <a:t> Илья был последний из пяти детей и четвертый по счету сын в семье Мечниковых.</a:t>
            </a:r>
            <a:r>
              <a:rPr lang="ru-RU" altLang="ru-RU" b="1"/>
              <a:t> Отец - </a:t>
            </a:r>
            <a:r>
              <a:rPr lang="ru-RU" altLang="ru-RU"/>
              <a:t>Илья Иванович (1810—1878), помещик, офицер войск царской охраны, </a:t>
            </a:r>
            <a:r>
              <a:rPr lang="ru-RU" altLang="ru-RU" b="1"/>
              <a:t>мать</a:t>
            </a:r>
            <a:r>
              <a:rPr lang="ru-RU" altLang="ru-RU"/>
              <a:t> Мечникова, в девичестве Эмилия Невахович (1814—1879), была дочерью Льва Неваховича, богатого еврейского писателя. </a:t>
            </a:r>
          </a:p>
        </p:txBody>
      </p:sp>
      <p:pic>
        <p:nvPicPr>
          <p:cNvPr id="5124" name="Рисунок 4" descr="https://myslide.ru/documents_2/66a8b6f10031d8e3024a6bb96eae0f39/img3.jpg">
            <a:extLst>
              <a:ext uri="{FF2B5EF4-FFF2-40B4-BE49-F238E27FC236}">
                <a16:creationId xmlns:a16="http://schemas.microsoft.com/office/drawing/2014/main" id="{9B8BBCA1-CCFC-4B20-B58E-67DFF976B7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169" t="11539" r="70657" b="37820"/>
          <a:stretch>
            <a:fillRect/>
          </a:stretch>
        </p:blipFill>
        <p:spPr bwMode="auto">
          <a:xfrm>
            <a:off x="395288" y="3357563"/>
            <a:ext cx="1495425"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Рисунок 5" descr="https://myslide.ru/documents_2/66a8b6f10031d8e3024a6bb96eae0f39/img3.jpg">
            <a:extLst>
              <a:ext uri="{FF2B5EF4-FFF2-40B4-BE49-F238E27FC236}">
                <a16:creationId xmlns:a16="http://schemas.microsoft.com/office/drawing/2014/main" id="{61D7F753-36E9-47BD-9268-71C0BDBB24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72314" t="47862"/>
          <a:stretch>
            <a:fillRect/>
          </a:stretch>
        </p:blipFill>
        <p:spPr bwMode="auto">
          <a:xfrm>
            <a:off x="2051050" y="3644900"/>
            <a:ext cx="1647825" cy="232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Рисунок 6" descr="C:\Users\user\Desktop\img_user_file_5836fc1404bdc_3.jpg">
            <a:extLst>
              <a:ext uri="{FF2B5EF4-FFF2-40B4-BE49-F238E27FC236}">
                <a16:creationId xmlns:a16="http://schemas.microsoft.com/office/drawing/2014/main" id="{8441699A-89FE-432E-9690-8E93036879FF}"/>
              </a:ext>
            </a:extLst>
          </p:cNvPr>
          <p:cNvPicPr>
            <a:picLocks noChangeAspect="1" noChangeArrowheads="1"/>
          </p:cNvPicPr>
          <p:nvPr/>
        </p:nvPicPr>
        <p:blipFill>
          <a:blip r:embed="rId4" cstate="print">
            <a:duotone>
              <a:prstClr val="black"/>
              <a:srgbClr val="D9C3A5">
                <a:tint val="50000"/>
                <a:satMod val="180000"/>
              </a:srgbClr>
            </a:duotone>
            <a:lum bright="-20000" contrast="40000"/>
          </a:blip>
          <a:srcRect l="7857" t="50446" r="62283" b="31927"/>
          <a:stretch>
            <a:fillRect/>
          </a:stretch>
        </p:blipFill>
        <p:spPr bwMode="auto">
          <a:xfrm>
            <a:off x="3923928" y="3789040"/>
            <a:ext cx="4867275" cy="2162175"/>
          </a:xfrm>
          <a:prstGeom prst="rect">
            <a:avLst/>
          </a:prstGeom>
          <a:noFill/>
          <a:ln w="9525">
            <a:noFill/>
            <a:miter lim="800000"/>
            <a:headEnd/>
            <a:tailEnd/>
          </a:ln>
        </p:spPr>
      </p:pic>
      <p:sp>
        <p:nvSpPr>
          <p:cNvPr id="5127" name="TextBox 5">
            <a:extLst>
              <a:ext uri="{FF2B5EF4-FFF2-40B4-BE49-F238E27FC236}">
                <a16:creationId xmlns:a16="http://schemas.microsoft.com/office/drawing/2014/main" id="{CF06F50E-19FB-47DF-B738-CE76CB3C022F}"/>
              </a:ext>
            </a:extLst>
          </p:cNvPr>
          <p:cNvSpPr txBox="1">
            <a:spLocks noChangeArrowheads="1"/>
          </p:cNvSpPr>
          <p:nvPr/>
        </p:nvSpPr>
        <p:spPr bwMode="auto">
          <a:xfrm>
            <a:off x="317500" y="5732463"/>
            <a:ext cx="1574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1400" b="1"/>
              <a:t>Мечников</a:t>
            </a:r>
          </a:p>
          <a:p>
            <a:pPr algn="ctr" eaLnBrk="1" hangingPunct="1"/>
            <a:r>
              <a:rPr lang="ru-RU" altLang="ru-RU" sz="1400" b="1"/>
              <a:t>Илья Иванович</a:t>
            </a:r>
          </a:p>
        </p:txBody>
      </p:sp>
      <p:sp>
        <p:nvSpPr>
          <p:cNvPr id="5128" name="TextBox 6">
            <a:extLst>
              <a:ext uri="{FF2B5EF4-FFF2-40B4-BE49-F238E27FC236}">
                <a16:creationId xmlns:a16="http://schemas.microsoft.com/office/drawing/2014/main" id="{B8CC2802-E982-4980-9927-4767BB1765EC}"/>
              </a:ext>
            </a:extLst>
          </p:cNvPr>
          <p:cNvSpPr txBox="1">
            <a:spLocks noChangeArrowheads="1"/>
          </p:cNvSpPr>
          <p:nvPr/>
        </p:nvSpPr>
        <p:spPr bwMode="auto">
          <a:xfrm>
            <a:off x="1908175" y="6092825"/>
            <a:ext cx="19002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1400" b="1"/>
              <a:t>Мечникова </a:t>
            </a:r>
          </a:p>
          <a:p>
            <a:pPr algn="ctr" eaLnBrk="1" hangingPunct="1"/>
            <a:r>
              <a:rPr lang="ru-RU" altLang="ru-RU" sz="1400" b="1"/>
              <a:t>Эмилия Невахович</a:t>
            </a:r>
          </a:p>
        </p:txBody>
      </p:sp>
      <p:sp>
        <p:nvSpPr>
          <p:cNvPr id="5129" name="TextBox 7">
            <a:extLst>
              <a:ext uri="{FF2B5EF4-FFF2-40B4-BE49-F238E27FC236}">
                <a16:creationId xmlns:a16="http://schemas.microsoft.com/office/drawing/2014/main" id="{39D3FEF4-1DF2-416D-9652-CDE6B9CBE920}"/>
              </a:ext>
            </a:extLst>
          </p:cNvPr>
          <p:cNvSpPr txBox="1">
            <a:spLocks noChangeArrowheads="1"/>
          </p:cNvSpPr>
          <p:nvPr/>
        </p:nvSpPr>
        <p:spPr bwMode="auto">
          <a:xfrm>
            <a:off x="5292725" y="6165850"/>
            <a:ext cx="23320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b="1"/>
              <a:t>Деревня Ивановка</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9" descr="C:\Users\user\Desktop\Apendix.ru_background.jpg">
            <a:extLst>
              <a:ext uri="{FF2B5EF4-FFF2-40B4-BE49-F238E27FC236}">
                <a16:creationId xmlns:a16="http://schemas.microsoft.com/office/drawing/2014/main" id="{84952D56-1F96-46AA-8E96-09BBCB79DA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Прямоугольник 1">
            <a:extLst>
              <a:ext uri="{FF2B5EF4-FFF2-40B4-BE49-F238E27FC236}">
                <a16:creationId xmlns:a16="http://schemas.microsoft.com/office/drawing/2014/main" id="{4D60D069-DCBE-44F9-BF8A-6CDD94D0120A}"/>
              </a:ext>
            </a:extLst>
          </p:cNvPr>
          <p:cNvSpPr>
            <a:spLocks noChangeArrowheads="1"/>
          </p:cNvSpPr>
          <p:nvPr/>
        </p:nvSpPr>
        <p:spPr bwMode="auto">
          <a:xfrm>
            <a:off x="323850" y="260350"/>
            <a:ext cx="84963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50000"/>
              </a:lnSpc>
            </a:pPr>
            <a:r>
              <a:rPr lang="ru-RU" altLang="ru-RU"/>
              <a:t>С ранних лет Илья показал себя как подвижный, резвый и любознательный ребенок. За что получил от родных прозвище «господин ртуть».</a:t>
            </a:r>
          </a:p>
          <a:p>
            <a:pPr algn="ctr" eaLnBrk="1" hangingPunct="1">
              <a:lnSpc>
                <a:spcPct val="150000"/>
              </a:lnSpc>
            </a:pPr>
            <a:r>
              <a:rPr lang="ru-RU" altLang="ru-RU"/>
              <a:t> Уже в детстве Илья стал проявлять интерес к ботанике, делал гербарии.</a:t>
            </a:r>
          </a:p>
          <a:p>
            <a:pPr algn="just" eaLnBrk="1" hangingPunct="1"/>
            <a:endParaRPr lang="ru-RU" altLang="ru-RU"/>
          </a:p>
        </p:txBody>
      </p:sp>
      <p:sp>
        <p:nvSpPr>
          <p:cNvPr id="6148" name="AutoShape 2" descr="Купянский уезд на карте">
            <a:extLst>
              <a:ext uri="{FF2B5EF4-FFF2-40B4-BE49-F238E27FC236}">
                <a16:creationId xmlns:a16="http://schemas.microsoft.com/office/drawing/2014/main" id="{BAFDEF9C-9296-4A9F-8E8A-F325B36D56C5}"/>
              </a:ext>
            </a:extLst>
          </p:cNvPr>
          <p:cNvSpPr>
            <a:spLocks noChangeAspect="1" noChangeArrowheads="1"/>
          </p:cNvSpPr>
          <p:nvPr/>
        </p:nvSpPr>
        <p:spPr bwMode="auto">
          <a:xfrm>
            <a:off x="144463"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ru-RU" altLang="ru-RU"/>
          </a:p>
        </p:txBody>
      </p:sp>
      <p:sp>
        <p:nvSpPr>
          <p:cNvPr id="6149" name="Прямоугольник 5">
            <a:extLst>
              <a:ext uri="{FF2B5EF4-FFF2-40B4-BE49-F238E27FC236}">
                <a16:creationId xmlns:a16="http://schemas.microsoft.com/office/drawing/2014/main" id="{A93D7E84-95CF-4860-8B20-2674C4F96C91}"/>
              </a:ext>
            </a:extLst>
          </p:cNvPr>
          <p:cNvSpPr>
            <a:spLocks noChangeArrowheads="1"/>
          </p:cNvSpPr>
          <p:nvPr/>
        </p:nvSpPr>
        <p:spPr bwMode="auto">
          <a:xfrm>
            <a:off x="468313" y="4797425"/>
            <a:ext cx="820737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50000"/>
              </a:lnSpc>
            </a:pPr>
            <a:r>
              <a:rPr lang="ru-RU" altLang="ru-RU"/>
              <a:t>Семейную усадьбу Мечниковых посещали домашние учителя. </a:t>
            </a:r>
          </a:p>
          <a:p>
            <a:pPr algn="ctr" eaLnBrk="1" hangingPunct="1">
              <a:lnSpc>
                <a:spcPct val="150000"/>
              </a:lnSpc>
            </a:pPr>
            <a:r>
              <a:rPr lang="ru-RU" altLang="ru-RU"/>
              <a:t>Среди них был студент-медик Ходунов, обучавший старшего брата Льва, единственный, кто с интересом и серьезностью относился к увлечению юного Ильи естественными науками, тяге к экспериментам, опытам.</a:t>
            </a:r>
          </a:p>
        </p:txBody>
      </p:sp>
      <p:pic>
        <p:nvPicPr>
          <p:cNvPr id="6150" name="Picture 7" descr="C:\Users\user\Desktop\гербарий.jpg">
            <a:extLst>
              <a:ext uri="{FF2B5EF4-FFF2-40B4-BE49-F238E27FC236}">
                <a16:creationId xmlns:a16="http://schemas.microsoft.com/office/drawing/2014/main" id="{DC7DFD17-D6E3-4943-ADFB-37C5D66EA5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1088" y="1773238"/>
            <a:ext cx="4441825"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9" descr="C:\Users\user\Desktop\Apendix.ru_background.jpg">
            <a:extLst>
              <a:ext uri="{FF2B5EF4-FFF2-40B4-BE49-F238E27FC236}">
                <a16:creationId xmlns:a16="http://schemas.microsoft.com/office/drawing/2014/main" id="{2CF1A3BC-785A-4861-A814-485D30E3DB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Прямоугольник 1">
            <a:extLst>
              <a:ext uri="{FF2B5EF4-FFF2-40B4-BE49-F238E27FC236}">
                <a16:creationId xmlns:a16="http://schemas.microsoft.com/office/drawing/2014/main" id="{8D08E16F-B872-431A-BC55-B33AF2FA784D}"/>
              </a:ext>
            </a:extLst>
          </p:cNvPr>
          <p:cNvSpPr>
            <a:spLocks noChangeArrowheads="1"/>
          </p:cNvSpPr>
          <p:nvPr/>
        </p:nvSpPr>
        <p:spPr bwMode="auto">
          <a:xfrm>
            <a:off x="179388" y="333375"/>
            <a:ext cx="8713787" cy="38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50000"/>
              </a:lnSpc>
            </a:pPr>
            <a:r>
              <a:rPr lang="ru-RU" altLang="ru-RU"/>
              <a:t>В 1856 году Илья поступил во 2-й класс Харьковской мужской гимназии № 2. В 1862 году окончил заведение с золотой медалью. </a:t>
            </a:r>
          </a:p>
          <a:p>
            <a:pPr algn="ctr" eaLnBrk="1" hangingPunct="1">
              <a:lnSpc>
                <a:spcPct val="150000"/>
              </a:lnSpc>
            </a:pPr>
            <a:r>
              <a:rPr lang="ru-RU" altLang="ru-RU"/>
              <a:t>На протяжении учебы проявлял интерес к биологии. В 14 лет Илья в совершенстве овладел немецким, а затем и французским языками.</a:t>
            </a:r>
          </a:p>
          <a:p>
            <a:pPr algn="ctr" eaLnBrk="1" hangingPunct="1">
              <a:lnSpc>
                <a:spcPct val="150000"/>
              </a:lnSpc>
            </a:pPr>
            <a:r>
              <a:rPr lang="ru-RU" altLang="ru-RU"/>
              <a:t>После окончания гимназии продолжил учебу в Харьковском университете на естественном отделении физико-математического факультета. </a:t>
            </a:r>
          </a:p>
          <a:p>
            <a:pPr algn="ctr" eaLnBrk="1" hangingPunct="1">
              <a:lnSpc>
                <a:spcPct val="150000"/>
              </a:lnSpc>
            </a:pPr>
            <a:r>
              <a:rPr lang="ru-RU" altLang="ru-RU"/>
              <a:t>Студенческую программу освоил не за 4, а за 2 года.</a:t>
            </a:r>
          </a:p>
          <a:p>
            <a:pPr algn="just" eaLnBrk="1" hangingPunct="1"/>
            <a:r>
              <a:rPr lang="ru-RU" altLang="ru-RU"/>
              <a:t>	</a:t>
            </a:r>
          </a:p>
          <a:p>
            <a:pPr eaLnBrk="1" hangingPunct="1"/>
            <a:br>
              <a:rPr lang="ru-RU" altLang="ru-RU"/>
            </a:br>
            <a:endParaRPr lang="ru-RU" altLang="ru-RU"/>
          </a:p>
        </p:txBody>
      </p:sp>
      <p:pic>
        <p:nvPicPr>
          <p:cNvPr id="7172" name="Picture 1" descr="C:\Users\user\Downloads\Kharkov_University_old.jpg">
            <a:extLst>
              <a:ext uri="{FF2B5EF4-FFF2-40B4-BE49-F238E27FC236}">
                <a16:creationId xmlns:a16="http://schemas.microsoft.com/office/drawing/2014/main" id="{AA24649D-3709-4DBA-9AD1-7C2C50C25B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6488" y="3429000"/>
            <a:ext cx="4391025" cy="277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Box 3">
            <a:extLst>
              <a:ext uri="{FF2B5EF4-FFF2-40B4-BE49-F238E27FC236}">
                <a16:creationId xmlns:a16="http://schemas.microsoft.com/office/drawing/2014/main" id="{105D8B5C-01E8-4381-AD31-4F196799F2F9}"/>
              </a:ext>
            </a:extLst>
          </p:cNvPr>
          <p:cNvSpPr txBox="1">
            <a:spLocks noChangeArrowheads="1"/>
          </p:cNvSpPr>
          <p:nvPr/>
        </p:nvSpPr>
        <p:spPr bwMode="auto">
          <a:xfrm>
            <a:off x="2671763" y="6308725"/>
            <a:ext cx="38004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sz="1600" b="1"/>
              <a:t>Здание харьковского университета</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9" descr="C:\Users\user\Desktop\Apendix.ru_background.jpg">
            <a:extLst>
              <a:ext uri="{FF2B5EF4-FFF2-40B4-BE49-F238E27FC236}">
                <a16:creationId xmlns:a16="http://schemas.microsoft.com/office/drawing/2014/main" id="{424DF375-7078-46D6-9B4E-59DEB46A8C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Прямоугольник 1">
            <a:extLst>
              <a:ext uri="{FF2B5EF4-FFF2-40B4-BE49-F238E27FC236}">
                <a16:creationId xmlns:a16="http://schemas.microsoft.com/office/drawing/2014/main" id="{F9C763CB-3537-43C6-ABC1-AB017F540313}"/>
              </a:ext>
            </a:extLst>
          </p:cNvPr>
          <p:cNvSpPr>
            <a:spLocks noChangeArrowheads="1"/>
          </p:cNvSpPr>
          <p:nvPr/>
        </p:nvSpPr>
        <p:spPr bwMode="auto">
          <a:xfrm>
            <a:off x="539750" y="3213100"/>
            <a:ext cx="5040313"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150000"/>
              </a:lnSpc>
            </a:pPr>
            <a:r>
              <a:rPr lang="ru-RU" altLang="ru-RU"/>
              <a:t>	</a:t>
            </a:r>
            <a:r>
              <a:rPr lang="ru-RU" altLang="ru-RU" sz="2000"/>
              <a:t>В 20 лет Мечников И.И.  едет в Италию, где знакомится с биологом Александром Ковалевским. За совместные достижения в эмбриологии юноши получили престижную </a:t>
            </a:r>
            <a:r>
              <a:rPr lang="ru-RU" altLang="ru-RU" sz="2000" b="1"/>
              <a:t>премию Карла Бэра</a:t>
            </a:r>
            <a:r>
              <a:rPr lang="ru-RU" altLang="ru-RU" sz="2000"/>
              <a:t>. </a:t>
            </a:r>
            <a:endParaRPr lang="ru-RU" altLang="ru-RU"/>
          </a:p>
          <a:p>
            <a:pPr algn="just" eaLnBrk="1" hangingPunct="1">
              <a:lnSpc>
                <a:spcPct val="150000"/>
              </a:lnSpc>
            </a:pPr>
            <a:r>
              <a:rPr lang="ru-RU" altLang="ru-RU"/>
              <a:t>	</a:t>
            </a:r>
          </a:p>
        </p:txBody>
      </p:sp>
      <p:sp>
        <p:nvSpPr>
          <p:cNvPr id="8196" name="Прямоугольник 2">
            <a:extLst>
              <a:ext uri="{FF2B5EF4-FFF2-40B4-BE49-F238E27FC236}">
                <a16:creationId xmlns:a16="http://schemas.microsoft.com/office/drawing/2014/main" id="{AB415159-8B3D-4AB5-9A0C-B949D5FC3FCA}"/>
              </a:ext>
            </a:extLst>
          </p:cNvPr>
          <p:cNvSpPr>
            <a:spLocks noChangeArrowheads="1"/>
          </p:cNvSpPr>
          <p:nvPr/>
        </p:nvSpPr>
        <p:spPr bwMode="auto">
          <a:xfrm>
            <a:off x="468313" y="333375"/>
            <a:ext cx="8208962"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150000"/>
              </a:lnSpc>
            </a:pPr>
            <a:r>
              <a:rPr lang="ru-RU" altLang="ru-RU"/>
              <a:t>	Молодой пытливый ум требовал научных знаний и открытий. И </a:t>
            </a:r>
            <a:r>
              <a:rPr lang="ru-RU" altLang="ru-RU" sz="2000"/>
              <a:t>после окончания университета Илья едет в Германию, где проводит исследования на острове Гельголанд, затем специализируется в лаборатории Рудольфа Лейкарта в немецком университетском городке Гисен «за казённый кошт».</a:t>
            </a:r>
            <a:endParaRPr lang="ru-RU" altLang="ru-RU"/>
          </a:p>
        </p:txBody>
      </p:sp>
      <p:pic>
        <p:nvPicPr>
          <p:cNvPr id="8197" name="Picture 2" descr="Илья Ильич Мечников">
            <a:extLst>
              <a:ext uri="{FF2B5EF4-FFF2-40B4-BE49-F238E27FC236}">
                <a16:creationId xmlns:a16="http://schemas.microsoft.com/office/drawing/2014/main" id="{47A32110-CE31-477E-A97D-814E7C056D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325" y="2636838"/>
            <a:ext cx="2560638" cy="370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TextBox 4">
            <a:extLst>
              <a:ext uri="{FF2B5EF4-FFF2-40B4-BE49-F238E27FC236}">
                <a16:creationId xmlns:a16="http://schemas.microsoft.com/office/drawing/2014/main" id="{BFC53429-2E32-4485-A075-75CA09CCADE2}"/>
              </a:ext>
            </a:extLst>
          </p:cNvPr>
          <p:cNvSpPr txBox="1">
            <a:spLocks noChangeArrowheads="1"/>
          </p:cNvSpPr>
          <p:nvPr/>
        </p:nvSpPr>
        <p:spPr bwMode="auto">
          <a:xfrm>
            <a:off x="6156325" y="6381750"/>
            <a:ext cx="26336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sz="1600" b="1"/>
              <a:t>И.И. Мечников - студент</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9" descr="C:\Users\user\Desktop\Apendix.ru_background.jpg">
            <a:extLst>
              <a:ext uri="{FF2B5EF4-FFF2-40B4-BE49-F238E27FC236}">
                <a16:creationId xmlns:a16="http://schemas.microsoft.com/office/drawing/2014/main" id="{EA4FF78A-1324-496C-B145-E7E8CE0264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Прямоугольник 2">
            <a:extLst>
              <a:ext uri="{FF2B5EF4-FFF2-40B4-BE49-F238E27FC236}">
                <a16:creationId xmlns:a16="http://schemas.microsoft.com/office/drawing/2014/main" id="{EB632CAC-F57D-4888-9BAE-965E0BC311AA}"/>
              </a:ext>
            </a:extLst>
          </p:cNvPr>
          <p:cNvSpPr>
            <a:spLocks noChangeArrowheads="1"/>
          </p:cNvSpPr>
          <p:nvPr/>
        </p:nvSpPr>
        <p:spPr bwMode="auto">
          <a:xfrm>
            <a:off x="4284663" y="1196975"/>
            <a:ext cx="45720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2400"/>
              <a:t>По возвращении в Россию Илья Ильич защищает последовательно магистерскую, а затем докторскую диссертации.</a:t>
            </a:r>
          </a:p>
          <a:p>
            <a:pPr algn="ctr" eaLnBrk="1" hangingPunct="1"/>
            <a:r>
              <a:rPr lang="ru-RU" altLang="ru-RU" sz="2400"/>
              <a:t>После защиты магистерской диссертации в 1867 году, по теме «История эмбрионального развития Sepiola», получает должность доцента Новороссийского университета. </a:t>
            </a:r>
            <a:r>
              <a:rPr lang="ru-RU" altLang="ru-RU"/>
              <a:t>	</a:t>
            </a:r>
          </a:p>
        </p:txBody>
      </p:sp>
      <p:pic>
        <p:nvPicPr>
          <p:cNvPr id="9220" name="Picture 4" descr="C:\Users\user\Downloads\Ilya_Ilich_Mechnikov.jpg">
            <a:extLst>
              <a:ext uri="{FF2B5EF4-FFF2-40B4-BE49-F238E27FC236}">
                <a16:creationId xmlns:a16="http://schemas.microsoft.com/office/drawing/2014/main" id="{24A8E6C6-CD7D-4612-AB69-54BA1D5229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981075"/>
            <a:ext cx="3698875" cy="475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4">
            <a:extLst>
              <a:ext uri="{FF2B5EF4-FFF2-40B4-BE49-F238E27FC236}">
                <a16:creationId xmlns:a16="http://schemas.microsoft.com/office/drawing/2014/main" id="{EDF61425-CE64-40EA-AB34-CF4E64BE64EE}"/>
              </a:ext>
            </a:extLst>
          </p:cNvPr>
          <p:cNvSpPr txBox="1">
            <a:spLocks noChangeArrowheads="1"/>
          </p:cNvSpPr>
          <p:nvPr/>
        </p:nvSpPr>
        <p:spPr bwMode="auto">
          <a:xfrm>
            <a:off x="1187450" y="5949950"/>
            <a:ext cx="1838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b="1"/>
              <a:t>Мечников И.И.</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9" descr="C:\Users\user\Desktop\Apendix.ru_background.jpg">
            <a:extLst>
              <a:ext uri="{FF2B5EF4-FFF2-40B4-BE49-F238E27FC236}">
                <a16:creationId xmlns:a16="http://schemas.microsoft.com/office/drawing/2014/main" id="{09A739AA-8E09-40C5-9C42-C31D2F206A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C:\Users\user\Desktop\a_ignore_q_80_w_1000_c_limit_001.jpg">
            <a:extLst>
              <a:ext uri="{FF2B5EF4-FFF2-40B4-BE49-F238E27FC236}">
                <a16:creationId xmlns:a16="http://schemas.microsoft.com/office/drawing/2014/main" id="{82E46D64-8CA3-4204-8110-997C031792AA}"/>
              </a:ext>
            </a:extLst>
          </p:cNvPr>
          <p:cNvPicPr>
            <a:picLocks noChangeAspect="1" noChangeArrowheads="1"/>
          </p:cNvPicPr>
          <p:nvPr/>
        </p:nvPicPr>
        <p:blipFill>
          <a:blip r:embed="rId3"/>
          <a:srcRect l="3150" t="9420" r="3926" b="5796"/>
          <a:stretch>
            <a:fillRect/>
          </a:stretch>
        </p:blipFill>
        <p:spPr bwMode="auto">
          <a:xfrm>
            <a:off x="3492500" y="620713"/>
            <a:ext cx="5427663" cy="33131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244" name="Прямоугольник 2">
            <a:extLst>
              <a:ext uri="{FF2B5EF4-FFF2-40B4-BE49-F238E27FC236}">
                <a16:creationId xmlns:a16="http://schemas.microsoft.com/office/drawing/2014/main" id="{111FBD5E-5330-468D-B89B-1794AEF5341B}"/>
              </a:ext>
            </a:extLst>
          </p:cNvPr>
          <p:cNvSpPr>
            <a:spLocks noChangeArrowheads="1"/>
          </p:cNvSpPr>
          <p:nvPr/>
        </p:nvSpPr>
        <p:spPr bwMode="auto">
          <a:xfrm>
            <a:off x="179388" y="620713"/>
            <a:ext cx="3314700" cy="415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2400"/>
              <a:t>Затем защищает докторскую диссертацию по теме «История развития Nebalia» </a:t>
            </a:r>
          </a:p>
          <a:p>
            <a:pPr algn="ctr" eaLnBrk="1" hangingPunct="1"/>
            <a:r>
              <a:rPr lang="ru-RU" altLang="ru-RU" sz="2400"/>
              <a:t>в Петербургском университете и </a:t>
            </a:r>
          </a:p>
          <a:p>
            <a:pPr algn="ctr" eaLnBrk="1" hangingPunct="1"/>
            <a:r>
              <a:rPr lang="ru-RU" altLang="ru-RU" sz="2400"/>
              <a:t>в 1868 —получает звание приват </a:t>
            </a:r>
            <a:r>
              <a:rPr lang="en-US" altLang="ru-RU" sz="2400"/>
              <a:t>–</a:t>
            </a:r>
            <a:r>
              <a:rPr lang="ru-RU" altLang="ru-RU" sz="2400"/>
              <a:t> доцента этого университета. </a:t>
            </a:r>
          </a:p>
        </p:txBody>
      </p:sp>
      <p:sp>
        <p:nvSpPr>
          <p:cNvPr id="10245" name="Прямоугольник 4">
            <a:extLst>
              <a:ext uri="{FF2B5EF4-FFF2-40B4-BE49-F238E27FC236}">
                <a16:creationId xmlns:a16="http://schemas.microsoft.com/office/drawing/2014/main" id="{B56BB781-AA32-4F48-8185-3C53A2467941}"/>
              </a:ext>
            </a:extLst>
          </p:cNvPr>
          <p:cNvSpPr>
            <a:spLocks noChangeArrowheads="1"/>
          </p:cNvSpPr>
          <p:nvPr/>
        </p:nvSpPr>
        <p:spPr bwMode="auto">
          <a:xfrm>
            <a:off x="468313" y="5373688"/>
            <a:ext cx="835183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2400"/>
              <a:t>На тот момент биографии Мечников И.И. пользовался большим авторитетом у своих коллег.</a:t>
            </a:r>
          </a:p>
        </p:txBody>
      </p:sp>
      <p:sp>
        <p:nvSpPr>
          <p:cNvPr id="10246" name="TextBox 5">
            <a:extLst>
              <a:ext uri="{FF2B5EF4-FFF2-40B4-BE49-F238E27FC236}">
                <a16:creationId xmlns:a16="http://schemas.microsoft.com/office/drawing/2014/main" id="{5D371A43-005B-43D0-9436-121948F1E4ED}"/>
              </a:ext>
            </a:extLst>
          </p:cNvPr>
          <p:cNvSpPr txBox="1">
            <a:spLocks noChangeArrowheads="1"/>
          </p:cNvSpPr>
          <p:nvPr/>
        </p:nvSpPr>
        <p:spPr bwMode="auto">
          <a:xfrm>
            <a:off x="3492500" y="4005263"/>
            <a:ext cx="54721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b="1"/>
              <a:t>Санкт-Петербургский Императорский</a:t>
            </a:r>
          </a:p>
          <a:p>
            <a:pPr algn="ctr" eaLnBrk="1" hangingPunct="1"/>
            <a:r>
              <a:rPr lang="ru-RU" altLang="ru-RU" b="1"/>
              <a:t>университет.</a:t>
            </a:r>
          </a:p>
          <a:p>
            <a:pPr algn="ctr" eaLnBrk="1" hangingPunct="1"/>
            <a:r>
              <a:rPr lang="ru-RU" altLang="ru-RU" b="1"/>
              <a:t> Ботаническая аудитория.</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9" descr="C:\Users\user\Desktop\Apendix.ru_background.jpg">
            <a:extLst>
              <a:ext uri="{FF2B5EF4-FFF2-40B4-BE49-F238E27FC236}">
                <a16:creationId xmlns:a16="http://schemas.microsoft.com/office/drawing/2014/main" id="{0E467985-1382-4A22-ADD1-5B8BE6611C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Прямоугольник 1">
            <a:extLst>
              <a:ext uri="{FF2B5EF4-FFF2-40B4-BE49-F238E27FC236}">
                <a16:creationId xmlns:a16="http://schemas.microsoft.com/office/drawing/2014/main" id="{849388D7-3E39-4C8F-A0E1-52AE812A3DC0}"/>
              </a:ext>
            </a:extLst>
          </p:cNvPr>
          <p:cNvSpPr>
            <a:spLocks noChangeArrowheads="1"/>
          </p:cNvSpPr>
          <p:nvPr/>
        </p:nvSpPr>
        <p:spPr bwMode="auto">
          <a:xfrm>
            <a:off x="250825" y="260350"/>
            <a:ext cx="4572000" cy="280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50000"/>
              </a:lnSpc>
            </a:pPr>
            <a:r>
              <a:rPr lang="ru-RU" altLang="ru-RU" sz="2000"/>
              <a:t> Но не все открытия, совершенные Мечниковым, принимались научным сообществом, ведь его идеи переворачивали с ног на голову уже устоявшиеся представления о работе человеческого организма.</a:t>
            </a:r>
          </a:p>
        </p:txBody>
      </p:sp>
      <p:sp>
        <p:nvSpPr>
          <p:cNvPr id="11268" name="Прямоугольник 6">
            <a:extLst>
              <a:ext uri="{FF2B5EF4-FFF2-40B4-BE49-F238E27FC236}">
                <a16:creationId xmlns:a16="http://schemas.microsoft.com/office/drawing/2014/main" id="{961284EA-CBE8-41DE-A345-2E892718E6B5}"/>
              </a:ext>
            </a:extLst>
          </p:cNvPr>
          <p:cNvSpPr>
            <a:spLocks noChangeArrowheads="1"/>
          </p:cNvSpPr>
          <p:nvPr/>
        </p:nvSpPr>
        <p:spPr bwMode="auto">
          <a:xfrm>
            <a:off x="4572000" y="3789363"/>
            <a:ext cx="43561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50000"/>
              </a:lnSpc>
            </a:pPr>
            <a:r>
              <a:rPr lang="ru-RU" altLang="ru-RU" sz="2000"/>
              <a:t>Обнаруженное в 1882 году </a:t>
            </a:r>
          </a:p>
          <a:p>
            <a:pPr algn="ctr" eaLnBrk="1" hangingPunct="1">
              <a:lnSpc>
                <a:spcPct val="150000"/>
              </a:lnSpc>
            </a:pPr>
            <a:r>
              <a:rPr lang="ru-RU" altLang="ru-RU" sz="2000"/>
              <a:t>явление фагоцитоза заложило «краеугольный камень» </a:t>
            </a:r>
          </a:p>
          <a:p>
            <a:pPr algn="ctr" eaLnBrk="1" hangingPunct="1">
              <a:lnSpc>
                <a:spcPct val="150000"/>
              </a:lnSpc>
            </a:pPr>
            <a:r>
              <a:rPr lang="ru-RU" altLang="ru-RU" sz="2000"/>
              <a:t>в учении об иммунитете, </a:t>
            </a:r>
          </a:p>
          <a:p>
            <a:pPr algn="ctr" eaLnBrk="1" hangingPunct="1">
              <a:lnSpc>
                <a:spcPct val="150000"/>
              </a:lnSpc>
            </a:pPr>
            <a:r>
              <a:rPr lang="ru-RU" altLang="ru-RU" sz="2000"/>
              <a:t>которое продолжалось </a:t>
            </a:r>
          </a:p>
          <a:p>
            <a:pPr algn="ctr" eaLnBrk="1" hangingPunct="1">
              <a:lnSpc>
                <a:spcPct val="150000"/>
              </a:lnSpc>
            </a:pPr>
            <a:r>
              <a:rPr lang="ru-RU" altLang="ru-RU" sz="2000"/>
              <a:t>более 20 лет.</a:t>
            </a:r>
          </a:p>
        </p:txBody>
      </p:sp>
      <p:pic>
        <p:nvPicPr>
          <p:cNvPr id="11269" name="Picture 7" descr="C:\Users\user\Desktop\массовая работа\phagocytes-mechnikov.jpg">
            <a:extLst>
              <a:ext uri="{FF2B5EF4-FFF2-40B4-BE49-F238E27FC236}">
                <a16:creationId xmlns:a16="http://schemas.microsoft.com/office/drawing/2014/main" id="{2F2EF5D1-8317-40F6-BF38-5870576CC62E}"/>
              </a:ext>
            </a:extLst>
          </p:cNvPr>
          <p:cNvPicPr>
            <a:picLocks noChangeAspect="1" noChangeArrowheads="1"/>
          </p:cNvPicPr>
          <p:nvPr/>
        </p:nvPicPr>
        <p:blipFill>
          <a:blip r:embed="rId3">
            <a:lum bright="10000" contrast="-10000"/>
            <a:extLst>
              <a:ext uri="{28A0092B-C50C-407E-A947-70E740481C1C}">
                <a14:useLocalDpi xmlns:a14="http://schemas.microsoft.com/office/drawing/2010/main" val="0"/>
              </a:ext>
            </a:extLst>
          </a:blip>
          <a:srcRect l="40686"/>
          <a:stretch>
            <a:fillRect/>
          </a:stretch>
        </p:blipFill>
        <p:spPr bwMode="auto">
          <a:xfrm>
            <a:off x="4932363" y="333375"/>
            <a:ext cx="4064000" cy="288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Box 6">
            <a:extLst>
              <a:ext uri="{FF2B5EF4-FFF2-40B4-BE49-F238E27FC236}">
                <a16:creationId xmlns:a16="http://schemas.microsoft.com/office/drawing/2014/main" id="{22EC2760-9902-4D8C-9E85-AE4F3615DCF6}"/>
              </a:ext>
            </a:extLst>
          </p:cNvPr>
          <p:cNvSpPr txBox="1">
            <a:spLocks noChangeArrowheads="1"/>
          </p:cNvSpPr>
          <p:nvPr/>
        </p:nvSpPr>
        <p:spPr bwMode="auto">
          <a:xfrm>
            <a:off x="5364163" y="3213100"/>
            <a:ext cx="31480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b="1"/>
              <a:t>Мечников И.И. за работой</a:t>
            </a:r>
          </a:p>
        </p:txBody>
      </p:sp>
      <p:pic>
        <p:nvPicPr>
          <p:cNvPr id="8" name="Picture 6" descr="https://present5.com/presentation/3/6510344_58405697.pdf-img/6510344_58405697.pdf-14.jpg">
            <a:extLst>
              <a:ext uri="{FF2B5EF4-FFF2-40B4-BE49-F238E27FC236}">
                <a16:creationId xmlns:a16="http://schemas.microsoft.com/office/drawing/2014/main" id="{7979FA65-6314-4B65-840E-7FE1195A29AE}"/>
              </a:ext>
            </a:extLst>
          </p:cNvPr>
          <p:cNvPicPr>
            <a:picLocks noChangeAspect="1" noChangeArrowheads="1"/>
          </p:cNvPicPr>
          <p:nvPr/>
        </p:nvPicPr>
        <p:blipFill>
          <a:blip r:embed="rId4">
            <a:lum contrast="-10000"/>
          </a:blip>
          <a:srcRect/>
          <a:stretch>
            <a:fillRect/>
          </a:stretch>
        </p:blipFill>
        <p:spPr bwMode="auto">
          <a:xfrm>
            <a:off x="539750" y="3644900"/>
            <a:ext cx="3816350" cy="28622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9" descr="C:\Users\user\Desktop\Apendix.ru_background.jpg">
            <a:extLst>
              <a:ext uri="{FF2B5EF4-FFF2-40B4-BE49-F238E27FC236}">
                <a16:creationId xmlns:a16="http://schemas.microsoft.com/office/drawing/2014/main" id="{74EDD39A-ACB7-43D8-B58F-F1C8146944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Прямоугольник 1">
            <a:extLst>
              <a:ext uri="{FF2B5EF4-FFF2-40B4-BE49-F238E27FC236}">
                <a16:creationId xmlns:a16="http://schemas.microsoft.com/office/drawing/2014/main" id="{205DBB2B-5B43-4992-88E2-C7AAEA037297}"/>
              </a:ext>
            </a:extLst>
          </p:cNvPr>
          <p:cNvSpPr>
            <a:spLocks noChangeArrowheads="1"/>
          </p:cNvSpPr>
          <p:nvPr/>
        </p:nvSpPr>
        <p:spPr bwMode="auto">
          <a:xfrm>
            <a:off x="323850" y="333375"/>
            <a:ext cx="4103688"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50000"/>
              </a:lnSpc>
            </a:pPr>
            <a:r>
              <a:rPr lang="ru-RU" altLang="ru-RU"/>
              <a:t>Все началось с того, что Мечников заинтересовался вопросом, как организм защищается от вредоносных микроорганизмов. Воткнув в тело морской звезды шип розы, ученый наблюдал, как вокруг последнего начинают скапливаться подвижные клетки, которые пытались либо поглотить шип, либо создать защитный слой вокруг него. Мечников назвал эти клетки фагоцитами (от др.-греч. φαγεῖν «пожирать» + κύτος «клетка»), а само явление – фагоцитозом.</a:t>
            </a:r>
          </a:p>
        </p:txBody>
      </p:sp>
      <p:pic>
        <p:nvPicPr>
          <p:cNvPr id="3" name="Picture 8" descr="C:\Users\user\Desktop\массовая работа\phagocytes-mechnikov.jpg">
            <a:extLst>
              <a:ext uri="{FF2B5EF4-FFF2-40B4-BE49-F238E27FC236}">
                <a16:creationId xmlns:a16="http://schemas.microsoft.com/office/drawing/2014/main" id="{A12190AB-CED2-42DA-BC85-CF17189349E8}"/>
              </a:ext>
            </a:extLst>
          </p:cNvPr>
          <p:cNvPicPr>
            <a:picLocks noChangeAspect="1" noChangeArrowheads="1"/>
          </p:cNvPicPr>
          <p:nvPr/>
        </p:nvPicPr>
        <p:blipFill>
          <a:blip r:embed="rId3"/>
          <a:srcRect r="59450"/>
          <a:stretch>
            <a:fillRect/>
          </a:stretch>
        </p:blipFill>
        <p:spPr bwMode="auto">
          <a:xfrm>
            <a:off x="4787900" y="1125538"/>
            <a:ext cx="4032250" cy="43021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293" name="TextBox 4">
            <a:extLst>
              <a:ext uri="{FF2B5EF4-FFF2-40B4-BE49-F238E27FC236}">
                <a16:creationId xmlns:a16="http://schemas.microsoft.com/office/drawing/2014/main" id="{C4A65C5D-C005-4358-9EC5-8063AB57A388}"/>
              </a:ext>
            </a:extLst>
          </p:cNvPr>
          <p:cNvSpPr txBox="1">
            <a:spLocks noChangeArrowheads="1"/>
          </p:cNvSpPr>
          <p:nvPr/>
        </p:nvSpPr>
        <p:spPr bwMode="auto">
          <a:xfrm>
            <a:off x="4787900" y="5516563"/>
            <a:ext cx="40846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b="1"/>
              <a:t>Шип розы в теле морской звезды</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9" descr="C:\Users\user\Desktop\Apendix.ru_background.jpg">
            <a:extLst>
              <a:ext uri="{FF2B5EF4-FFF2-40B4-BE49-F238E27FC236}">
                <a16:creationId xmlns:a16="http://schemas.microsoft.com/office/drawing/2014/main" id="{0ABF63A9-F63A-4480-917D-861905147C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Прямоугольник 1">
            <a:extLst>
              <a:ext uri="{FF2B5EF4-FFF2-40B4-BE49-F238E27FC236}">
                <a16:creationId xmlns:a16="http://schemas.microsoft.com/office/drawing/2014/main" id="{3DDA9745-0DD8-4F36-9EE2-9AE8B6AFEB14}"/>
              </a:ext>
            </a:extLst>
          </p:cNvPr>
          <p:cNvSpPr>
            <a:spLocks noChangeArrowheads="1"/>
          </p:cNvSpPr>
          <p:nvPr/>
        </p:nvSpPr>
        <p:spPr bwMode="auto">
          <a:xfrm>
            <a:off x="395288" y="4149725"/>
            <a:ext cx="8280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ru-RU" altLang="ru-RU">
                <a:solidFill>
                  <a:srgbClr val="202122"/>
                </a:solidFill>
              </a:rPr>
              <a:t> </a:t>
            </a:r>
            <a:endParaRPr lang="ru-RU" altLang="ru-RU" sz="1200"/>
          </a:p>
        </p:txBody>
      </p:sp>
      <p:sp>
        <p:nvSpPr>
          <p:cNvPr id="13316" name="TextBox 4">
            <a:extLst>
              <a:ext uri="{FF2B5EF4-FFF2-40B4-BE49-F238E27FC236}">
                <a16:creationId xmlns:a16="http://schemas.microsoft.com/office/drawing/2014/main" id="{F76C9050-4824-4020-8D36-695F3C85C1C7}"/>
              </a:ext>
            </a:extLst>
          </p:cNvPr>
          <p:cNvSpPr txBox="1">
            <a:spLocks noChangeArrowheads="1"/>
          </p:cNvSpPr>
          <p:nvPr/>
        </p:nvSpPr>
        <p:spPr bwMode="auto">
          <a:xfrm>
            <a:off x="179388" y="404813"/>
            <a:ext cx="87852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a:t>Об явлении фагоцитоза Мечников И.И. выступил с докладом в1883 году</a:t>
            </a:r>
          </a:p>
          <a:p>
            <a:pPr algn="ctr" eaLnBrk="1" hangingPunct="1"/>
            <a:r>
              <a:rPr lang="ru-RU" altLang="ru-RU"/>
              <a:t> на 7-м съезде русских естествоиспытателей и врачей в Одессе. </a:t>
            </a:r>
          </a:p>
          <a:p>
            <a:pPr algn="ctr" eaLnBrk="1" hangingPunct="1"/>
            <a:r>
              <a:rPr lang="ru-RU" altLang="ru-RU"/>
              <a:t>В дальнейшем на основе изучения этого явления, были разработаны:</a:t>
            </a:r>
          </a:p>
          <a:p>
            <a:pPr algn="ctr" eaLnBrk="1" hangingPunct="1"/>
            <a:r>
              <a:rPr lang="ru-RU" altLang="ru-RU"/>
              <a:t>сравнительная патология воспаления (1892 год), а так же </a:t>
            </a:r>
          </a:p>
          <a:p>
            <a:pPr algn="ctr" eaLnBrk="1" hangingPunct="1"/>
            <a:r>
              <a:rPr lang="ru-RU" altLang="ru-RU"/>
              <a:t>фагоцитарная теория иммунитета («Невосприимчивость в </a:t>
            </a:r>
          </a:p>
          <a:p>
            <a:pPr algn="ctr" eaLnBrk="1" hangingPunct="1"/>
            <a:r>
              <a:rPr lang="ru-RU" altLang="ru-RU"/>
              <a:t>инфекционных  болезнях» -1901год).</a:t>
            </a:r>
          </a:p>
          <a:p>
            <a:pPr algn="ctr" eaLnBrk="1" hangingPunct="1"/>
            <a:endParaRPr lang="ru-RU" altLang="ru-RU"/>
          </a:p>
          <a:p>
            <a:pPr eaLnBrk="1" hangingPunct="1"/>
            <a:r>
              <a:rPr lang="ru-RU" altLang="ru-RU"/>
              <a:t> </a:t>
            </a:r>
          </a:p>
        </p:txBody>
      </p:sp>
      <p:pic>
        <p:nvPicPr>
          <p:cNvPr id="13317" name="Picture 5" descr="C:\Users\user\Desktop\hello_html_6a6dc71a.png">
            <a:extLst>
              <a:ext uri="{FF2B5EF4-FFF2-40B4-BE49-F238E27FC236}">
                <a16:creationId xmlns:a16="http://schemas.microsoft.com/office/drawing/2014/main" id="{CA9D6445-1027-4F40-B738-545AC341A3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713" y="2276475"/>
            <a:ext cx="5537200"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9" descr="C:\Users\user\Desktop\Apendix.ru_background.jpg">
            <a:extLst>
              <a:ext uri="{FF2B5EF4-FFF2-40B4-BE49-F238E27FC236}">
                <a16:creationId xmlns:a16="http://schemas.microsoft.com/office/drawing/2014/main" id="{838C9605-C5C4-45C8-A747-C2F04D9B16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Прямоугольник 1">
            <a:extLst>
              <a:ext uri="{FF2B5EF4-FFF2-40B4-BE49-F238E27FC236}">
                <a16:creationId xmlns:a16="http://schemas.microsoft.com/office/drawing/2014/main" id="{F08611C1-D204-4020-A2FA-AA5F0FBFA70E}"/>
              </a:ext>
            </a:extLst>
          </p:cNvPr>
          <p:cNvSpPr>
            <a:spLocks noChangeArrowheads="1"/>
          </p:cNvSpPr>
          <p:nvPr/>
        </p:nvSpPr>
        <p:spPr bwMode="auto">
          <a:xfrm>
            <a:off x="250825" y="260350"/>
            <a:ext cx="8642350"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a:t>Как оказалось фагоцитарная теория иммунитета, объясняет сложную работу системы иммунитета. Согласно теории, все клетки человеческого организма, которые участвуют в процессе захвата и переваривания твердых частиц (это и есть фагоцитоз), можно разделить на макрофаги и микрофаги. К микрофагам относятся клетки крови. Макрофаги делятся на две группы - это подвижные лейкоциты (клетки селезенки, лимфы, моноциты) и неподвижные (эпителиальные клетки, выстилающие изнутри стенки сосудов, клетки пульпы селезенки). В своей теории ученый описал три основных свойства </a:t>
            </a:r>
          </a:p>
          <a:p>
            <a:pPr algn="ctr" eaLnBrk="1" hangingPunct="1"/>
            <a:r>
              <a:rPr lang="ru-RU" altLang="ru-RU"/>
              <a:t>клеток-фагоцитов:</a:t>
            </a:r>
          </a:p>
          <a:p>
            <a:pPr algn="ctr" eaLnBrk="1" hangingPunct="1">
              <a:buFontTx/>
              <a:buChar char="-"/>
            </a:pPr>
            <a:r>
              <a:rPr lang="ru-RU" altLang="ru-RU"/>
              <a:t>Фагоциты способны защищать и очищать от токсинов, </a:t>
            </a:r>
          </a:p>
          <a:p>
            <a:pPr algn="ctr" eaLnBrk="1" hangingPunct="1"/>
            <a:r>
              <a:rPr lang="ru-RU" altLang="ru-RU"/>
              <a:t>от инфекций, от продуктов распада тканей.</a:t>
            </a:r>
          </a:p>
          <a:p>
            <a:pPr algn="ctr" eaLnBrk="1" hangingPunct="1"/>
            <a:r>
              <a:rPr lang="ru-RU" altLang="ru-RU"/>
              <a:t>- Фагоциты располагают антигены на мембране клетки.</a:t>
            </a:r>
          </a:p>
          <a:p>
            <a:pPr algn="ctr" eaLnBrk="1" hangingPunct="1"/>
            <a:r>
              <a:rPr lang="ru-RU" altLang="ru-RU"/>
              <a:t>- Фагоциты обладают способностью выделять ферменты и биологически активные вещества.</a:t>
            </a:r>
          </a:p>
          <a:p>
            <a:pPr algn="just" eaLnBrk="1" hangingPunct="1"/>
            <a:endParaRPr lang="ru-RU" altLang="ru-RU"/>
          </a:p>
        </p:txBody>
      </p:sp>
      <p:pic>
        <p:nvPicPr>
          <p:cNvPr id="14340" name="Picture 2" descr="https://cf.ppt-online.org/files/slide/g/gqSN2rkxRoQEzivp4DLYaWAMVCwT0Xh6Hetm1n/slide-16.jpg">
            <a:extLst>
              <a:ext uri="{FF2B5EF4-FFF2-40B4-BE49-F238E27FC236}">
                <a16:creationId xmlns:a16="http://schemas.microsoft.com/office/drawing/2014/main" id="{9BBDF2C1-A1A2-4EAA-8E8D-D6D07A6DEA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09" t="19443" r="795" b="39246"/>
          <a:stretch>
            <a:fillRect/>
          </a:stretch>
        </p:blipFill>
        <p:spPr bwMode="auto">
          <a:xfrm>
            <a:off x="684213" y="4221163"/>
            <a:ext cx="7775575"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9" descr="C:\Users\user\Desktop\Apendix.ru_background.jpg">
            <a:extLst>
              <a:ext uri="{FF2B5EF4-FFF2-40B4-BE49-F238E27FC236}">
                <a16:creationId xmlns:a16="http://schemas.microsoft.com/office/drawing/2014/main" id="{EA6D65F5-0B01-46A6-B20E-8BB5B0E037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Прямоугольник 4">
            <a:extLst>
              <a:ext uri="{FF2B5EF4-FFF2-40B4-BE49-F238E27FC236}">
                <a16:creationId xmlns:a16="http://schemas.microsoft.com/office/drawing/2014/main" id="{DB158A08-2FC6-4651-8C52-B69BB5731FB6}"/>
              </a:ext>
            </a:extLst>
          </p:cNvPr>
          <p:cNvSpPr>
            <a:spLocks noChangeArrowheads="1"/>
          </p:cNvSpPr>
          <p:nvPr/>
        </p:nvSpPr>
        <p:spPr bwMode="auto">
          <a:xfrm>
            <a:off x="250825" y="196850"/>
            <a:ext cx="8713788"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ru-RU" altLang="ru-RU">
                <a:solidFill>
                  <a:srgbClr val="202122"/>
                </a:solidFill>
              </a:rPr>
              <a:t>Мечников, обобщая открытые им явления иммунной функции фагоцитоза, практически сразу указал на роль фагоцитов в таких процессах, как атрофия, метаморфоз, репарация, регенерация, воспаление и инфекция. Илья Ильич Мечников утверждал, что полноценный иммунитет может быть гарантирован только при полноценности всех реакций фагоцитоза. При выпадении хотя бы одной из фаз фагоцитоза, вероятно развитие заболевания. Фактически это было первое научное объяснение болезней, возникающих на основе иммунодефицита, то есть на основе «выпадения» одного из механизмов клеточной защиты. Кстати, современные иммунологи пришли к этому заключению лишь в конце XX века, столкнувшись с явлением иммунодефицита, возникающего под действием вируса ВИЧ.</a:t>
            </a:r>
          </a:p>
        </p:txBody>
      </p:sp>
      <p:pic>
        <p:nvPicPr>
          <p:cNvPr id="15364" name="Picture 2" descr="https://cloud.prezentacii.org/19/06/151392/images/screen9.jpg">
            <a:extLst>
              <a:ext uri="{FF2B5EF4-FFF2-40B4-BE49-F238E27FC236}">
                <a16:creationId xmlns:a16="http://schemas.microsoft.com/office/drawing/2014/main" id="{A3D644A2-CFDE-4D6B-8D8E-4D142AA9D6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2915" t="50172" r="1447" b="10454"/>
          <a:stretch>
            <a:fillRect/>
          </a:stretch>
        </p:blipFill>
        <p:spPr bwMode="auto">
          <a:xfrm>
            <a:off x="468313" y="3573463"/>
            <a:ext cx="8351837"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9" descr="C:\Users\user\Desktop\Apendix.ru_background.jpg">
            <a:extLst>
              <a:ext uri="{FF2B5EF4-FFF2-40B4-BE49-F238E27FC236}">
                <a16:creationId xmlns:a16="http://schemas.microsoft.com/office/drawing/2014/main" id="{84E2A300-AF7E-4E79-9EA1-E190395AA0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Прямоугольник 1">
            <a:extLst>
              <a:ext uri="{FF2B5EF4-FFF2-40B4-BE49-F238E27FC236}">
                <a16:creationId xmlns:a16="http://schemas.microsoft.com/office/drawing/2014/main" id="{7DD27974-789B-4DF7-B236-FD959B0919AE}"/>
              </a:ext>
            </a:extLst>
          </p:cNvPr>
          <p:cNvSpPr>
            <a:spLocks noChangeArrowheads="1"/>
          </p:cNvSpPr>
          <p:nvPr/>
        </p:nvSpPr>
        <p:spPr bwMode="auto">
          <a:xfrm>
            <a:off x="250825" y="333375"/>
            <a:ext cx="8642350" cy="575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a:t>	</a:t>
            </a:r>
            <a:r>
              <a:rPr lang="ru-RU" altLang="ru-RU" sz="2000"/>
              <a:t>За исследования невосприимчивости в инфекционных болезнях в 1908 году Мечникова удостоили Нобелевской премии, правда, совместно с П. Эрлихом (автор гуморальной теории иммунитета).</a:t>
            </a:r>
            <a:endParaRPr lang="ru-RU" altLang="ru-RU"/>
          </a:p>
          <a:p>
            <a:pPr algn="just" eaLnBrk="1" hangingPunct="1"/>
            <a:r>
              <a:rPr lang="ru-RU" altLang="ru-RU"/>
              <a:t>	</a:t>
            </a:r>
          </a:p>
          <a:p>
            <a:pPr algn="just" eaLnBrk="1" hangingPunct="1"/>
            <a:endParaRPr lang="ru-RU" altLang="ru-RU"/>
          </a:p>
          <a:p>
            <a:pPr algn="just" eaLnBrk="1" hangingPunct="1"/>
            <a:endParaRPr lang="ru-RU" altLang="ru-RU"/>
          </a:p>
          <a:p>
            <a:pPr algn="just" eaLnBrk="1" hangingPunct="1"/>
            <a:endParaRPr lang="ru-RU" altLang="ru-RU"/>
          </a:p>
          <a:p>
            <a:pPr algn="just" eaLnBrk="1" hangingPunct="1"/>
            <a:endParaRPr lang="ru-RU" altLang="ru-RU"/>
          </a:p>
          <a:p>
            <a:pPr algn="just" eaLnBrk="1" hangingPunct="1"/>
            <a:endParaRPr lang="ru-RU" altLang="ru-RU"/>
          </a:p>
          <a:p>
            <a:pPr algn="just" eaLnBrk="1" hangingPunct="1"/>
            <a:endParaRPr lang="ru-RU" altLang="ru-RU"/>
          </a:p>
          <a:p>
            <a:pPr algn="just" eaLnBrk="1" hangingPunct="1"/>
            <a:endParaRPr lang="ru-RU" altLang="ru-RU"/>
          </a:p>
          <a:p>
            <a:pPr algn="just" eaLnBrk="1" hangingPunct="1"/>
            <a:endParaRPr lang="ru-RU" altLang="ru-RU"/>
          </a:p>
          <a:p>
            <a:pPr algn="just" eaLnBrk="1" hangingPunct="1"/>
            <a:endParaRPr lang="ru-RU" altLang="ru-RU"/>
          </a:p>
          <a:p>
            <a:pPr algn="just" eaLnBrk="1" hangingPunct="1"/>
            <a:endParaRPr lang="ru-RU" altLang="ru-RU"/>
          </a:p>
          <a:p>
            <a:pPr algn="just" eaLnBrk="1" hangingPunct="1"/>
            <a:endParaRPr lang="ru-RU" altLang="ru-RU"/>
          </a:p>
          <a:p>
            <a:pPr algn="just" eaLnBrk="1" hangingPunct="1"/>
            <a:endParaRPr lang="ru-RU" altLang="ru-RU"/>
          </a:p>
          <a:p>
            <a:pPr algn="just" eaLnBrk="1" hangingPunct="1"/>
            <a:endParaRPr lang="ru-RU" altLang="ru-RU"/>
          </a:p>
          <a:p>
            <a:pPr algn="just" eaLnBrk="1" hangingPunct="1"/>
            <a:endParaRPr lang="ru-RU" altLang="ru-RU"/>
          </a:p>
          <a:p>
            <a:pPr algn="just" eaLnBrk="1" hangingPunct="1"/>
            <a:endParaRPr lang="ru-RU" altLang="ru-RU"/>
          </a:p>
        </p:txBody>
      </p:sp>
      <p:sp>
        <p:nvSpPr>
          <p:cNvPr id="16388" name="AutoShape 5" descr="Реверс медали, вручаемой лауреатам">
            <a:extLst>
              <a:ext uri="{FF2B5EF4-FFF2-40B4-BE49-F238E27FC236}">
                <a16:creationId xmlns:a16="http://schemas.microsoft.com/office/drawing/2014/main" id="{068A0DD6-04D9-4FBE-8D98-8D8BE3756720}"/>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ru-RU" altLang="ru-RU"/>
          </a:p>
        </p:txBody>
      </p:sp>
      <p:pic>
        <p:nvPicPr>
          <p:cNvPr id="16389" name="Picture 7" descr="https://vakcina.ru/files/tmpfiles/news-pict/portrety/erlih-mechnikov-nobelevka.jpg">
            <a:extLst>
              <a:ext uri="{FF2B5EF4-FFF2-40B4-BE49-F238E27FC236}">
                <a16:creationId xmlns:a16="http://schemas.microsoft.com/office/drawing/2014/main" id="{A65B9959-03E3-4CC1-B19C-32A9E02AC3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9406"/>
          <a:stretch>
            <a:fillRect/>
          </a:stretch>
        </p:blipFill>
        <p:spPr bwMode="auto">
          <a:xfrm>
            <a:off x="755650" y="1916113"/>
            <a:ext cx="7620000"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9" descr="C:\Users\user\Desktop\Apendix.ru_background.jpg">
            <a:extLst>
              <a:ext uri="{FF2B5EF4-FFF2-40B4-BE49-F238E27FC236}">
                <a16:creationId xmlns:a16="http://schemas.microsoft.com/office/drawing/2014/main" id="{4C6BFA58-6E8D-4402-BA86-4748540108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Прямоугольник 1">
            <a:extLst>
              <a:ext uri="{FF2B5EF4-FFF2-40B4-BE49-F238E27FC236}">
                <a16:creationId xmlns:a16="http://schemas.microsoft.com/office/drawing/2014/main" id="{3B1C20AD-49EC-4724-9885-D1043353BC45}"/>
              </a:ext>
            </a:extLst>
          </p:cNvPr>
          <p:cNvSpPr>
            <a:spLocks noChangeArrowheads="1"/>
          </p:cNvSpPr>
          <p:nvPr/>
        </p:nvSpPr>
        <p:spPr bwMode="auto">
          <a:xfrm>
            <a:off x="4500563" y="260350"/>
            <a:ext cx="439261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a:t>Развивая теорию фагоцитоза, </a:t>
            </a:r>
          </a:p>
          <a:p>
            <a:pPr algn="ctr" eaLnBrk="1" hangingPunct="1"/>
            <a:r>
              <a:rPr lang="ru-RU" altLang="ru-RU"/>
              <a:t>Мечников изучал патогенные микроорганизмы (возбудителей чумы, столбняка, холеры и др. болезней). </a:t>
            </a:r>
          </a:p>
          <a:p>
            <a:pPr algn="ctr" eaLnBrk="1" hangingPunct="1"/>
            <a:r>
              <a:rPr lang="ru-RU" altLang="ru-RU"/>
              <a:t>С 1882 г. Илья Мечников </a:t>
            </a:r>
          </a:p>
          <a:p>
            <a:pPr algn="ctr" eaLnBrk="1" hangingPunct="1"/>
            <a:r>
              <a:rPr lang="ru-RU" altLang="ru-RU"/>
              <a:t>покидает университет </a:t>
            </a:r>
          </a:p>
          <a:p>
            <a:pPr algn="ctr" eaLnBrk="1" hangingPunct="1"/>
            <a:r>
              <a:rPr lang="ru-RU" altLang="ru-RU"/>
              <a:t>и продолжает исследования</a:t>
            </a:r>
          </a:p>
          <a:p>
            <a:pPr algn="ctr" eaLnBrk="1" hangingPunct="1"/>
            <a:r>
              <a:rPr lang="ru-RU" altLang="ru-RU"/>
              <a:t> в домашней лаборатории. </a:t>
            </a:r>
          </a:p>
        </p:txBody>
      </p:sp>
      <p:sp>
        <p:nvSpPr>
          <p:cNvPr id="17412" name="Прямоугольник 3">
            <a:extLst>
              <a:ext uri="{FF2B5EF4-FFF2-40B4-BE49-F238E27FC236}">
                <a16:creationId xmlns:a16="http://schemas.microsoft.com/office/drawing/2014/main" id="{F3B6B699-D6D9-4E2F-935E-BB66A9B7CCF9}"/>
              </a:ext>
            </a:extLst>
          </p:cNvPr>
          <p:cNvSpPr>
            <a:spLocks noChangeArrowheads="1"/>
          </p:cNvSpPr>
          <p:nvPr/>
        </p:nvSpPr>
        <p:spPr bwMode="auto">
          <a:xfrm>
            <a:off x="250825" y="3789363"/>
            <a:ext cx="518477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a:t>В 1886 г. ему удается совместно с Николаем Гамалея организовать в Одессе уникальную </a:t>
            </a:r>
          </a:p>
          <a:p>
            <a:pPr algn="ctr" eaLnBrk="1" hangingPunct="1"/>
            <a:r>
              <a:rPr lang="ru-RU" altLang="ru-RU"/>
              <a:t>(первая в России и вторая в мире) бактериологическую станцию </a:t>
            </a:r>
          </a:p>
          <a:p>
            <a:pPr algn="ctr" eaLnBrk="1" hangingPunct="1"/>
            <a:r>
              <a:rPr lang="ru-RU" altLang="ru-RU"/>
              <a:t>(здание сохранилось и по сей день - ул. Льва Толстого, дом 4). Из-за неудачно проведенных прививок от бешенства домашнему скоту, начались гонения и уже в 1887 г. Мечникову приходится сворачивать эту работу и перебираться за границу. </a:t>
            </a:r>
          </a:p>
        </p:txBody>
      </p:sp>
      <p:pic>
        <p:nvPicPr>
          <p:cNvPr id="17413" name="Picture 2" descr="C:\Users\user\Desktop\Одеса_1092.JPG">
            <a:extLst>
              <a:ext uri="{FF2B5EF4-FFF2-40B4-BE49-F238E27FC236}">
                <a16:creationId xmlns:a16="http://schemas.microsoft.com/office/drawing/2014/main" id="{47B199FA-B4F9-4012-B8B4-FB3AEF920E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9096"/>
          <a:stretch>
            <a:fillRect/>
          </a:stretch>
        </p:blipFill>
        <p:spPr bwMode="auto">
          <a:xfrm>
            <a:off x="5724525" y="2708275"/>
            <a:ext cx="2968625" cy="3598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TextBox 6">
            <a:extLst>
              <a:ext uri="{FF2B5EF4-FFF2-40B4-BE49-F238E27FC236}">
                <a16:creationId xmlns:a16="http://schemas.microsoft.com/office/drawing/2014/main" id="{52372593-B4B8-4920-B6B2-6F1DDAACB371}"/>
              </a:ext>
            </a:extLst>
          </p:cNvPr>
          <p:cNvSpPr txBox="1">
            <a:spLocks noChangeArrowheads="1"/>
          </p:cNvSpPr>
          <p:nvPr/>
        </p:nvSpPr>
        <p:spPr bwMode="auto">
          <a:xfrm>
            <a:off x="5580063" y="6381750"/>
            <a:ext cx="33131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sz="1600" b="1"/>
              <a:t>Одесса, ул. Льва Толстого д. 4 </a:t>
            </a:r>
          </a:p>
        </p:txBody>
      </p:sp>
      <p:pic>
        <p:nvPicPr>
          <p:cNvPr id="17415" name="Picture 9" descr="C:\Users\user\Desktop\массовая работа\4709999cf7cd0d4fe31a2e7e25b370a7.png">
            <a:extLst>
              <a:ext uri="{FF2B5EF4-FFF2-40B4-BE49-F238E27FC236}">
                <a16:creationId xmlns:a16="http://schemas.microsoft.com/office/drawing/2014/main" id="{03DDBA33-5FFC-4659-BF60-6498372340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188913"/>
            <a:ext cx="4122738" cy="303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6" name="TextBox 8">
            <a:extLst>
              <a:ext uri="{FF2B5EF4-FFF2-40B4-BE49-F238E27FC236}">
                <a16:creationId xmlns:a16="http://schemas.microsoft.com/office/drawing/2014/main" id="{678034F0-CBBC-4D9B-B9CC-1BB8E1A28822}"/>
              </a:ext>
            </a:extLst>
          </p:cNvPr>
          <p:cNvSpPr txBox="1">
            <a:spLocks noChangeArrowheads="1"/>
          </p:cNvSpPr>
          <p:nvPr/>
        </p:nvSpPr>
        <p:spPr bwMode="auto">
          <a:xfrm>
            <a:off x="611188" y="3213100"/>
            <a:ext cx="3614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b="1"/>
              <a:t>Мечников И.И. в лаборатории</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9" descr="C:\Users\user\Desktop\Apendix.ru_background.jpg">
            <a:extLst>
              <a:ext uri="{FF2B5EF4-FFF2-40B4-BE49-F238E27FC236}">
                <a16:creationId xmlns:a16="http://schemas.microsoft.com/office/drawing/2014/main" id="{6842ACB9-3021-4BB1-BCCC-18E1688800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Прямоугольник 2">
            <a:extLst>
              <a:ext uri="{FF2B5EF4-FFF2-40B4-BE49-F238E27FC236}">
                <a16:creationId xmlns:a16="http://schemas.microsoft.com/office/drawing/2014/main" id="{877F2E0A-BE47-41C3-880C-B961F1B9788D}"/>
              </a:ext>
            </a:extLst>
          </p:cNvPr>
          <p:cNvSpPr>
            <a:spLocks noChangeArrowheads="1"/>
          </p:cNvSpPr>
          <p:nvPr/>
        </p:nvSpPr>
        <p:spPr bwMode="auto">
          <a:xfrm>
            <a:off x="252413" y="4868863"/>
            <a:ext cx="8640762"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2400"/>
              <a:t>В следующем году Илья Мечников уезжает в Париж, </a:t>
            </a:r>
          </a:p>
          <a:p>
            <a:pPr algn="ctr" eaLnBrk="1" hangingPunct="1"/>
            <a:r>
              <a:rPr lang="ru-RU" altLang="ru-RU" sz="2400"/>
              <a:t>где устраивается в Институте Пастера. </a:t>
            </a:r>
          </a:p>
          <a:p>
            <a:pPr algn="ctr" eaLnBrk="1" hangingPunct="1"/>
            <a:r>
              <a:rPr lang="ru-RU" altLang="ru-RU" sz="2400"/>
              <a:t>Во Франции он продолжает работать над новыми открытиями, имея для этого все необходимые условия.</a:t>
            </a:r>
          </a:p>
        </p:txBody>
      </p:sp>
      <p:pic>
        <p:nvPicPr>
          <p:cNvPr id="18436" name="Picture 3" descr="C:\Users\user\Downloads\ilya-mechnikov-i-lui-paster-s-medsestrami-i-bolnymi-detmi.jpg">
            <a:extLst>
              <a:ext uri="{FF2B5EF4-FFF2-40B4-BE49-F238E27FC236}">
                <a16:creationId xmlns:a16="http://schemas.microsoft.com/office/drawing/2014/main" id="{BB3CCCA4-2847-4113-8192-390763974A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813" y="476250"/>
            <a:ext cx="6048375" cy="385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Box 4">
            <a:extLst>
              <a:ext uri="{FF2B5EF4-FFF2-40B4-BE49-F238E27FC236}">
                <a16:creationId xmlns:a16="http://schemas.microsoft.com/office/drawing/2014/main" id="{68307193-B1A8-4A1C-AE80-5CAA5057C740}"/>
              </a:ext>
            </a:extLst>
          </p:cNvPr>
          <p:cNvSpPr txBox="1">
            <a:spLocks noChangeArrowheads="1"/>
          </p:cNvSpPr>
          <p:nvPr/>
        </p:nvSpPr>
        <p:spPr bwMode="auto">
          <a:xfrm>
            <a:off x="2843213" y="4365625"/>
            <a:ext cx="3413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b="1"/>
              <a:t>Мечников И.И. и Луи Пастер</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9" descr="C:\Users\user\Desktop\Apendix.ru_background.jpg">
            <a:extLst>
              <a:ext uri="{FF2B5EF4-FFF2-40B4-BE49-F238E27FC236}">
                <a16:creationId xmlns:a16="http://schemas.microsoft.com/office/drawing/2014/main" id="{63865A24-EF80-4A54-928E-B82ECE5CB0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Прямоугольник 6">
            <a:extLst>
              <a:ext uri="{FF2B5EF4-FFF2-40B4-BE49-F238E27FC236}">
                <a16:creationId xmlns:a16="http://schemas.microsoft.com/office/drawing/2014/main" id="{74653F7A-B95C-422F-8268-B5662C60DB9E}"/>
              </a:ext>
            </a:extLst>
          </p:cNvPr>
          <p:cNvSpPr>
            <a:spLocks noChangeArrowheads="1"/>
          </p:cNvSpPr>
          <p:nvPr/>
        </p:nvSpPr>
        <p:spPr bwMode="auto">
          <a:xfrm>
            <a:off x="4427538" y="765175"/>
            <a:ext cx="4572000"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2000"/>
              <a:t>В институте Пастера Л. Мечников написал фундаментальные труды о чуме, туберкулезе, тифе и холере. </a:t>
            </a:r>
          </a:p>
          <a:p>
            <a:pPr algn="ctr" eaLnBrk="1" hangingPunct="1"/>
            <a:r>
              <a:rPr lang="ru-RU" altLang="ru-RU" sz="2000"/>
              <a:t>Проживая до конца жизни в Париже, Мечников не порывал связи с Россией.</a:t>
            </a:r>
          </a:p>
          <a:p>
            <a:pPr algn="ctr" eaLnBrk="1" hangingPunct="1"/>
            <a:r>
              <a:rPr lang="ru-RU" altLang="ru-RU" sz="2000"/>
              <a:t>Илья Ильич вел переписку с российскими коллегами, включая И.М. Сеченова, И.П. Павлова, </a:t>
            </a:r>
          </a:p>
          <a:p>
            <a:pPr algn="ctr" eaLnBrk="1" hangingPunct="1"/>
            <a:r>
              <a:rPr lang="ru-RU" altLang="ru-RU" sz="2000"/>
              <a:t>Н.А. Умного, Д.И. Менделеева и др.</a:t>
            </a:r>
          </a:p>
          <a:p>
            <a:pPr algn="ctr" eaLnBrk="1" hangingPunct="1"/>
            <a:r>
              <a:rPr lang="ru-RU" altLang="ru-RU" sz="2000"/>
              <a:t>Мечников интересовался не только точными науками, но также философией и религией. Уже в преклонном возрасте, он стал основателем научной геронтологии и ввел теорию ортобиоза.</a:t>
            </a:r>
          </a:p>
        </p:txBody>
      </p:sp>
      <p:pic>
        <p:nvPicPr>
          <p:cNvPr id="19460" name="Picture 7" descr="C:\Users\user\Downloads\lev-tolstoj-i-ilya-mechnikov.jpg">
            <a:extLst>
              <a:ext uri="{FF2B5EF4-FFF2-40B4-BE49-F238E27FC236}">
                <a16:creationId xmlns:a16="http://schemas.microsoft.com/office/drawing/2014/main" id="{EE73FA37-5E7E-4734-8FEB-D740E8CA9C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620713"/>
            <a:ext cx="4075113" cy="525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extBox 4">
            <a:extLst>
              <a:ext uri="{FF2B5EF4-FFF2-40B4-BE49-F238E27FC236}">
                <a16:creationId xmlns:a16="http://schemas.microsoft.com/office/drawing/2014/main" id="{521D0111-34EC-440A-B186-D4BDA6624155}"/>
              </a:ext>
            </a:extLst>
          </p:cNvPr>
          <p:cNvSpPr txBox="1">
            <a:spLocks noChangeArrowheads="1"/>
          </p:cNvSpPr>
          <p:nvPr/>
        </p:nvSpPr>
        <p:spPr bwMode="auto">
          <a:xfrm>
            <a:off x="179388" y="5876925"/>
            <a:ext cx="4292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1600" b="1"/>
              <a:t>1909 год, Ясная Поляна </a:t>
            </a:r>
          </a:p>
          <a:p>
            <a:pPr algn="ctr" eaLnBrk="1" hangingPunct="1"/>
            <a:r>
              <a:rPr lang="ru-RU" altLang="ru-RU" sz="1600" b="1"/>
              <a:t>встреча И.И. Мечникова и Л.Н. Толстого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9" descr="C:\Users\user\Desktop\Apendix.ru_background.jpg">
            <a:extLst>
              <a:ext uri="{FF2B5EF4-FFF2-40B4-BE49-F238E27FC236}">
                <a16:creationId xmlns:a16="http://schemas.microsoft.com/office/drawing/2014/main" id="{78F91757-F649-4B98-B36D-A5FB83E2ED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Прямоугольник 1">
            <a:extLst>
              <a:ext uri="{FF2B5EF4-FFF2-40B4-BE49-F238E27FC236}">
                <a16:creationId xmlns:a16="http://schemas.microsoft.com/office/drawing/2014/main" id="{2105A213-5049-436F-896C-1EB38546DB7F}"/>
              </a:ext>
            </a:extLst>
          </p:cNvPr>
          <p:cNvSpPr>
            <a:spLocks noChangeArrowheads="1"/>
          </p:cNvSpPr>
          <p:nvPr/>
        </p:nvSpPr>
        <p:spPr bwMode="auto">
          <a:xfrm>
            <a:off x="250825" y="908050"/>
            <a:ext cx="4824413" cy="529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2000"/>
              <a:t>Илья Мечников утверждал,</a:t>
            </a:r>
          </a:p>
          <a:p>
            <a:pPr algn="ctr" eaLnBrk="1" hangingPunct="1"/>
            <a:r>
              <a:rPr lang="ru-RU" altLang="ru-RU" sz="2000"/>
              <a:t> что жизнь человека должна достигать 100 и более лет. По его мнению продлить свою жизнь человек может посредством правильного питания, гигиены и положительного </a:t>
            </a:r>
          </a:p>
          <a:p>
            <a:pPr algn="ctr" eaLnBrk="1" hangingPunct="1"/>
            <a:r>
              <a:rPr lang="ru-RU" altLang="ru-RU" sz="2000"/>
              <a:t>взгляда на жизнь.</a:t>
            </a:r>
          </a:p>
          <a:p>
            <a:pPr algn="ctr" eaLnBrk="1" hangingPunct="1"/>
            <a:r>
              <a:rPr lang="ru-RU" altLang="ru-RU" sz="2000"/>
              <a:t>Кроме этого, среди факторов, влияющих на продолжительность жизни, Мечников выделял </a:t>
            </a:r>
          </a:p>
          <a:p>
            <a:pPr algn="ctr" eaLnBrk="1" hangingPunct="1"/>
            <a:r>
              <a:rPr lang="ru-RU" altLang="ru-RU" sz="2000"/>
              <a:t>микрофлору кишечника. </a:t>
            </a:r>
          </a:p>
          <a:p>
            <a:pPr algn="ctr" eaLnBrk="1" hangingPunct="1"/>
            <a:r>
              <a:rPr lang="ru-RU" altLang="ru-RU" sz="2000"/>
              <a:t>За несколько лет до смерти он опубликовал статью о пользе кисломолочных продуктов.</a:t>
            </a:r>
          </a:p>
          <a:p>
            <a:pPr algn="ctr" eaLnBrk="1" hangingPunct="1"/>
            <a:r>
              <a:rPr lang="ru-RU" altLang="ru-RU" sz="2000"/>
              <a:t>Свои идеи ученый подробно изложил в </a:t>
            </a:r>
            <a:r>
              <a:rPr lang="ru-RU" altLang="ru-RU" sz="2000" b="1"/>
              <a:t>трудах: «Этюды оптимизма» </a:t>
            </a:r>
          </a:p>
          <a:p>
            <a:pPr algn="ctr" eaLnBrk="1" hangingPunct="1"/>
            <a:r>
              <a:rPr lang="ru-RU" altLang="ru-RU" sz="2000"/>
              <a:t>и </a:t>
            </a:r>
            <a:r>
              <a:rPr lang="ru-RU" altLang="ru-RU" sz="2000" b="1"/>
              <a:t>«Этюды о природе человека»</a:t>
            </a:r>
            <a:r>
              <a:rPr lang="ru-RU" altLang="ru-RU" sz="2000"/>
              <a:t>.</a:t>
            </a:r>
          </a:p>
        </p:txBody>
      </p:sp>
      <p:pic>
        <p:nvPicPr>
          <p:cNvPr id="20484" name="Picture 2" descr="Илья Ильич Мечников">
            <a:extLst>
              <a:ext uri="{FF2B5EF4-FFF2-40B4-BE49-F238E27FC236}">
                <a16:creationId xmlns:a16="http://schemas.microsoft.com/office/drawing/2014/main" id="{B80A703B-C426-453F-8BC9-734F648070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1052513"/>
            <a:ext cx="3675063"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Box 4">
            <a:extLst>
              <a:ext uri="{FF2B5EF4-FFF2-40B4-BE49-F238E27FC236}">
                <a16:creationId xmlns:a16="http://schemas.microsoft.com/office/drawing/2014/main" id="{3F75EACA-A9D4-4104-B166-32B60D6243DA}"/>
              </a:ext>
            </a:extLst>
          </p:cNvPr>
          <p:cNvSpPr txBox="1">
            <a:spLocks noChangeArrowheads="1"/>
          </p:cNvSpPr>
          <p:nvPr/>
        </p:nvSpPr>
        <p:spPr bwMode="auto">
          <a:xfrm>
            <a:off x="5724525" y="5805488"/>
            <a:ext cx="27622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b="1"/>
              <a:t>Илья Ильич Мечников</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9" descr="C:\Users\user\Desktop\Apendix.ru_background.jpg">
            <a:extLst>
              <a:ext uri="{FF2B5EF4-FFF2-40B4-BE49-F238E27FC236}">
                <a16:creationId xmlns:a16="http://schemas.microsoft.com/office/drawing/2014/main" id="{19CD4170-A074-4662-9D1E-0BD9499389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extBox 2">
            <a:extLst>
              <a:ext uri="{FF2B5EF4-FFF2-40B4-BE49-F238E27FC236}">
                <a16:creationId xmlns:a16="http://schemas.microsoft.com/office/drawing/2014/main" id="{E2780F35-5225-4495-AF5B-EAFB715D3373}"/>
              </a:ext>
            </a:extLst>
          </p:cNvPr>
          <p:cNvSpPr txBox="1">
            <a:spLocks noChangeArrowheads="1"/>
          </p:cNvSpPr>
          <p:nvPr/>
        </p:nvSpPr>
        <p:spPr bwMode="auto">
          <a:xfrm>
            <a:off x="250825" y="908050"/>
            <a:ext cx="86423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2400"/>
              <a:t>В жизни этого гениального человека было немало </a:t>
            </a:r>
          </a:p>
          <a:p>
            <a:pPr algn="ctr" eaLnBrk="1" hangingPunct="1"/>
            <a:r>
              <a:rPr lang="ru-RU" altLang="ru-RU" sz="2400"/>
              <a:t>печальных фактов. Дважды Мечников И.И. </a:t>
            </a:r>
          </a:p>
          <a:p>
            <a:pPr algn="ctr" eaLnBrk="1" hangingPunct="1"/>
            <a:r>
              <a:rPr lang="ru-RU" altLang="ru-RU" sz="2400"/>
              <a:t>пытался покончить с жизнью из-за болезней своих</a:t>
            </a:r>
          </a:p>
          <a:p>
            <a:pPr algn="ctr" eaLnBrk="1" hangingPunct="1"/>
            <a:r>
              <a:rPr lang="ru-RU" altLang="ru-RU" sz="2400"/>
              <a:t> жен. Но судьба распорядилась иначе. И человечество</a:t>
            </a:r>
          </a:p>
          <a:p>
            <a:pPr algn="ctr" eaLnBrk="1" hangingPunct="1"/>
            <a:r>
              <a:rPr lang="ru-RU" altLang="ru-RU" sz="2400"/>
              <a:t> получило массу научных открытий, благодаря  жизни </a:t>
            </a:r>
          </a:p>
          <a:p>
            <a:pPr algn="ctr" eaLnBrk="1" hangingPunct="1"/>
            <a:r>
              <a:rPr lang="ru-RU" altLang="ru-RU" sz="2400"/>
              <a:t>и неиссякаемой энергии выдающегося ученого. </a:t>
            </a:r>
          </a:p>
        </p:txBody>
      </p:sp>
      <p:sp>
        <p:nvSpPr>
          <p:cNvPr id="21508" name="TextBox 3">
            <a:extLst>
              <a:ext uri="{FF2B5EF4-FFF2-40B4-BE49-F238E27FC236}">
                <a16:creationId xmlns:a16="http://schemas.microsoft.com/office/drawing/2014/main" id="{F57EF881-DBA6-4443-914F-CF7DCE2C4C62}"/>
              </a:ext>
            </a:extLst>
          </p:cNvPr>
          <p:cNvSpPr txBox="1">
            <a:spLocks noChangeArrowheads="1"/>
          </p:cNvSpPr>
          <p:nvPr/>
        </p:nvSpPr>
        <p:spPr bwMode="auto">
          <a:xfrm>
            <a:off x="107950" y="4149725"/>
            <a:ext cx="8920163"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2000"/>
              <a:t>О судьбе Мечникова И.И. вы можете узнать из книги читального зала научной литературы библиотеки НГМУ:</a:t>
            </a:r>
          </a:p>
          <a:p>
            <a:pPr algn="ctr" eaLnBrk="1" hangingPunct="1"/>
            <a:r>
              <a:rPr lang="ru-RU" altLang="ru-RU" sz="2000"/>
              <a:t>  </a:t>
            </a:r>
            <a:r>
              <a:rPr lang="ru-RU" altLang="ru-RU" sz="2000" b="1"/>
              <a:t>Шабров, А. В.</a:t>
            </a:r>
            <a:r>
              <a:rPr lang="ru-RU" altLang="ru-RU" sz="2000"/>
              <a:t> Илья Ильич </a:t>
            </a:r>
            <a:r>
              <a:rPr lang="ru-RU" altLang="ru-RU" sz="2000" b="1"/>
              <a:t>Мечников</a:t>
            </a:r>
            <a:r>
              <a:rPr lang="ru-RU" altLang="ru-RU" sz="2000"/>
              <a:t>: энциклопедия жизни и творчества / А. В. Шабров, И. В. Князькин, А. Т. Марьянович. - СПб. : ДЕАН, 2008. - 1264 с. : ил. - </a:t>
            </a:r>
            <a:r>
              <a:rPr lang="ru-RU" altLang="ru-RU" sz="2000" b="1"/>
              <a:t>ISBN </a:t>
            </a:r>
            <a:r>
              <a:rPr lang="ru-RU" altLang="ru-RU" sz="2000"/>
              <a:t>978-5-93630-708-9 </a:t>
            </a:r>
            <a:br>
              <a:rPr lang="ru-RU" altLang="ru-RU"/>
            </a:br>
            <a:endParaRPr lang="ru-RU" altLang="ru-RU"/>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9" descr="C:\Users\user\Desktop\Apendix.ru_background.jpg">
            <a:extLst>
              <a:ext uri="{FF2B5EF4-FFF2-40B4-BE49-F238E27FC236}">
                <a16:creationId xmlns:a16="http://schemas.microsoft.com/office/drawing/2014/main" id="{C7A2B503-2655-4D6D-8CE4-658C869514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Прямоугольник 1">
            <a:extLst>
              <a:ext uri="{FF2B5EF4-FFF2-40B4-BE49-F238E27FC236}">
                <a16:creationId xmlns:a16="http://schemas.microsoft.com/office/drawing/2014/main" id="{E5417680-DA91-4B23-A11E-7E0C83955698}"/>
              </a:ext>
            </a:extLst>
          </p:cNvPr>
          <p:cNvSpPr>
            <a:spLocks noChangeArrowheads="1"/>
          </p:cNvSpPr>
          <p:nvPr/>
        </p:nvSpPr>
        <p:spPr bwMode="auto">
          <a:xfrm>
            <a:off x="395288" y="333375"/>
            <a:ext cx="3527425" cy="637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2400"/>
              <a:t>Илья Ильич Мечников скончался в Париже </a:t>
            </a:r>
          </a:p>
          <a:p>
            <a:pPr algn="ctr" eaLnBrk="1" hangingPunct="1"/>
            <a:r>
              <a:rPr lang="ru-RU" altLang="ru-RU" sz="2400"/>
              <a:t>15 июля 1916 г. </a:t>
            </a:r>
          </a:p>
          <a:p>
            <a:pPr algn="ctr" eaLnBrk="1" hangingPunct="1"/>
            <a:r>
              <a:rPr lang="ru-RU" altLang="ru-RU" sz="2400"/>
              <a:t>в возрасте 71 года. Незадолго до смерти он перенес несколько инфарктов.</a:t>
            </a:r>
          </a:p>
          <a:p>
            <a:pPr algn="ctr" eaLnBrk="1" hangingPunct="1"/>
            <a:r>
              <a:rPr lang="ru-RU" altLang="ru-RU" sz="2400"/>
              <a:t>Ученый завещал свое тело на медицинские исследования с последующей кремацией </a:t>
            </a:r>
          </a:p>
          <a:p>
            <a:pPr algn="ctr" eaLnBrk="1" hangingPunct="1"/>
            <a:r>
              <a:rPr lang="ru-RU" altLang="ru-RU" sz="2400"/>
              <a:t>и захоронением на территории Пастеровского института, что и было выполнено.</a:t>
            </a:r>
          </a:p>
        </p:txBody>
      </p:sp>
      <p:pic>
        <p:nvPicPr>
          <p:cNvPr id="22532" name="Picture 1" descr="C:\Users\user\Downloads\e21f7d1b10f38ccb37435db88ae7016e.jpg">
            <a:extLst>
              <a:ext uri="{FF2B5EF4-FFF2-40B4-BE49-F238E27FC236}">
                <a16:creationId xmlns:a16="http://schemas.microsoft.com/office/drawing/2014/main" id="{28DB80F7-EA97-441E-BFE1-8611097149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476250"/>
            <a:ext cx="3579812" cy="477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Box 3">
            <a:extLst>
              <a:ext uri="{FF2B5EF4-FFF2-40B4-BE49-F238E27FC236}">
                <a16:creationId xmlns:a16="http://schemas.microsoft.com/office/drawing/2014/main" id="{857E8FC3-AE6D-4F73-BF25-E29CD522102D}"/>
              </a:ext>
            </a:extLst>
          </p:cNvPr>
          <p:cNvSpPr txBox="1">
            <a:spLocks noChangeArrowheads="1"/>
          </p:cNvSpPr>
          <p:nvPr/>
        </p:nvSpPr>
        <p:spPr bwMode="auto">
          <a:xfrm>
            <a:off x="4114800" y="5589588"/>
            <a:ext cx="47355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b="1"/>
              <a:t>Урна с прахом  Мечникова И.И. </a:t>
            </a:r>
          </a:p>
          <a:p>
            <a:pPr algn="ctr" eaLnBrk="1" hangingPunct="1"/>
            <a:r>
              <a:rPr lang="ru-RU" altLang="ru-RU" b="1"/>
              <a:t>в библиотеке Пастеровского института</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9" descr="C:\Users\user\Desktop\Apendix.ru_background.jpg">
            <a:extLst>
              <a:ext uri="{FF2B5EF4-FFF2-40B4-BE49-F238E27FC236}">
                <a16:creationId xmlns:a16="http://schemas.microsoft.com/office/drawing/2014/main" id="{30886812-7CEA-41DB-B87E-69674E2354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Прямоугольник 2">
            <a:extLst>
              <a:ext uri="{FF2B5EF4-FFF2-40B4-BE49-F238E27FC236}">
                <a16:creationId xmlns:a16="http://schemas.microsoft.com/office/drawing/2014/main" id="{DBD7869A-FB30-4A3F-9604-46D224BB35ED}"/>
              </a:ext>
            </a:extLst>
          </p:cNvPr>
          <p:cNvSpPr>
            <a:spLocks noChangeArrowheads="1"/>
          </p:cNvSpPr>
          <p:nvPr/>
        </p:nvSpPr>
        <p:spPr bwMode="auto">
          <a:xfrm>
            <a:off x="0" y="188913"/>
            <a:ext cx="9144000" cy="637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2400"/>
              <a:t>В 1937 году начались работы по электрофорезу белков крови (это метод разделения белков</a:t>
            </a:r>
            <a:r>
              <a:rPr lang="ru-RU" altLang="ru-RU" sz="2400" b="1"/>
              <a:t> </a:t>
            </a:r>
            <a:r>
              <a:rPr lang="ru-RU" altLang="ru-RU" sz="2400"/>
              <a:t>сыворотки крови на группы под воздействием электрического тока), положившие начало изучению антител (иммуноглобулинов), вскоре были открыты основные классы иммуноглобулинов, способных идентифицировать и нейтрализовать чужеродные элементы. </a:t>
            </a:r>
          </a:p>
          <a:p>
            <a:pPr algn="ctr" eaLnBrk="1" hangingPunct="1"/>
            <a:r>
              <a:rPr lang="ru-RU" altLang="ru-RU" sz="2400"/>
              <a:t>Все эти исследования лишь развивают теорию, предложенную Мечниковым, исследуя ее механизмы </a:t>
            </a:r>
          </a:p>
          <a:p>
            <a:pPr algn="ctr" eaLnBrk="1" hangingPunct="1"/>
            <a:r>
              <a:rPr lang="ru-RU" altLang="ru-RU" sz="2400"/>
              <a:t>на более детальном уровне. Основными вызовами, </a:t>
            </a:r>
          </a:p>
          <a:p>
            <a:pPr algn="ctr" eaLnBrk="1" hangingPunct="1"/>
            <a:r>
              <a:rPr lang="ru-RU" altLang="ru-RU" sz="2400"/>
              <a:t>на которые фагоцитарная теория должна найти ответ, являются вопросы иммунодефицита, </a:t>
            </a:r>
          </a:p>
          <a:p>
            <a:pPr algn="ctr" eaLnBrk="1" hangingPunct="1"/>
            <a:r>
              <a:rPr lang="ru-RU" altLang="ru-RU" sz="2400"/>
              <a:t>лечение онкологических заболеваний, </a:t>
            </a:r>
          </a:p>
          <a:p>
            <a:pPr algn="ctr" eaLnBrk="1" hangingPunct="1"/>
            <a:r>
              <a:rPr lang="ru-RU" altLang="ru-RU" sz="2400"/>
              <a:t>разработка новых вакцин и антиаллергенов.</a:t>
            </a:r>
          </a:p>
          <a:p>
            <a:pPr algn="ctr" eaLnBrk="1" hangingPunct="1"/>
            <a:r>
              <a:rPr lang="ru-RU" altLang="ru-RU" sz="2400"/>
              <a:t>Несмотря на значительный прорыв в исследованиях строения и взаимодействия клеток организма, предложенная Мечниковым фагоцитарная теория до сих пор остается главной основой современной иммунологии.</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9" descr="C:\Users\user\Desktop\Apendix.ru_background.jpg">
            <a:extLst>
              <a:ext uri="{FF2B5EF4-FFF2-40B4-BE49-F238E27FC236}">
                <a16:creationId xmlns:a16="http://schemas.microsoft.com/office/drawing/2014/main" id="{E205225C-7FA4-4201-AE27-897DB7C0C6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Прямоугольник 1">
            <a:extLst>
              <a:ext uri="{FF2B5EF4-FFF2-40B4-BE49-F238E27FC236}">
                <a16:creationId xmlns:a16="http://schemas.microsoft.com/office/drawing/2014/main" id="{E1E54829-2F6F-4A50-95BE-331C100594CB}"/>
              </a:ext>
            </a:extLst>
          </p:cNvPr>
          <p:cNvSpPr>
            <a:spLocks noChangeArrowheads="1"/>
          </p:cNvSpPr>
          <p:nvPr/>
        </p:nvSpPr>
        <p:spPr bwMode="auto">
          <a:xfrm>
            <a:off x="468313" y="476250"/>
            <a:ext cx="8353425" cy="449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3200" b="1"/>
              <a:t>Награды, присвоенные И.И. Мечникову</a:t>
            </a:r>
            <a:endParaRPr lang="ru-RU" altLang="ru-RU" sz="3200"/>
          </a:p>
          <a:p>
            <a:pPr algn="ctr" eaLnBrk="1" hangingPunct="1">
              <a:buFont typeface="Arial" panose="020B0604020202020204" pitchFamily="34" charset="0"/>
              <a:buChar char="•"/>
            </a:pPr>
            <a:endParaRPr lang="ru-RU" altLang="ru-RU" sz="2000"/>
          </a:p>
          <a:p>
            <a:pPr algn="ctr" eaLnBrk="1" hangingPunct="1">
              <a:buFont typeface="Arial" panose="020B0604020202020204" pitchFamily="34" charset="0"/>
              <a:buChar char="•"/>
            </a:pPr>
            <a:endParaRPr lang="ru-RU" altLang="ru-RU" sz="2400"/>
          </a:p>
          <a:p>
            <a:pPr algn="ctr" eaLnBrk="1" hangingPunct="1">
              <a:buFont typeface="Arial" panose="020B0604020202020204" pitchFamily="34" charset="0"/>
              <a:buChar char="•"/>
            </a:pPr>
            <a:r>
              <a:rPr lang="ru-RU" altLang="ru-RU" sz="2400"/>
              <a:t>1867 – Премия Карла Бэра;</a:t>
            </a:r>
          </a:p>
          <a:p>
            <a:pPr algn="ctr" eaLnBrk="1" hangingPunct="1"/>
            <a:endParaRPr lang="ru-RU" altLang="ru-RU" sz="2400"/>
          </a:p>
          <a:p>
            <a:pPr algn="ctr" eaLnBrk="1" hangingPunct="1">
              <a:buFont typeface="Arial" panose="020B0604020202020204" pitchFamily="34" charset="0"/>
              <a:buChar char="•"/>
            </a:pPr>
            <a:r>
              <a:rPr lang="ru-RU" altLang="ru-RU" sz="2400"/>
              <a:t>1906 – Медаль Копли;</a:t>
            </a:r>
          </a:p>
          <a:p>
            <a:pPr algn="ctr" eaLnBrk="1" hangingPunct="1"/>
            <a:endParaRPr lang="ru-RU" altLang="ru-RU" sz="2400"/>
          </a:p>
          <a:p>
            <a:pPr algn="ctr" eaLnBrk="1" hangingPunct="1">
              <a:buFont typeface="Arial" panose="020B0604020202020204" pitchFamily="34" charset="0"/>
              <a:buChar char="•"/>
            </a:pPr>
            <a:r>
              <a:rPr lang="ru-RU" altLang="ru-RU" sz="2400"/>
              <a:t>1908 – Нобелевская премия по физиологии и медицине;</a:t>
            </a:r>
          </a:p>
          <a:p>
            <a:pPr algn="ctr" eaLnBrk="1" hangingPunct="1"/>
            <a:endParaRPr lang="ru-RU" altLang="ru-RU" sz="2400"/>
          </a:p>
          <a:p>
            <a:pPr algn="ctr" eaLnBrk="1" hangingPunct="1">
              <a:buFont typeface="Arial" panose="020B0604020202020204" pitchFamily="34" charset="0"/>
              <a:buChar char="•"/>
            </a:pPr>
            <a:r>
              <a:rPr lang="ru-RU" altLang="ru-RU" sz="2400"/>
              <a:t>1916 – Медаль Альберта (Королевское общество искусств).</a:t>
            </a:r>
          </a:p>
          <a:p>
            <a:pPr eaLnBrk="1" hangingPunct="1"/>
            <a:endParaRPr lang="ru-RU" altLang="ru-RU"/>
          </a:p>
        </p:txBody>
      </p:sp>
      <p:sp>
        <p:nvSpPr>
          <p:cNvPr id="24580" name="Прямоугольник 3">
            <a:extLst>
              <a:ext uri="{FF2B5EF4-FFF2-40B4-BE49-F238E27FC236}">
                <a16:creationId xmlns:a16="http://schemas.microsoft.com/office/drawing/2014/main" id="{AF2D3414-DF14-4285-B942-562E23A64A74}"/>
              </a:ext>
            </a:extLst>
          </p:cNvPr>
          <p:cNvSpPr>
            <a:spLocks noChangeArrowheads="1"/>
          </p:cNvSpPr>
          <p:nvPr/>
        </p:nvSpPr>
        <p:spPr bwMode="auto">
          <a:xfrm>
            <a:off x="323850" y="5445125"/>
            <a:ext cx="84248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ru-RU" sz="2400"/>
              <a:t>В 1970 г. Международный астрономический союз  присвоил имя Мечникова кратеру на обратной стороне Луны.</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9" descr="C:\Users\user\Desktop\Apendix.ru_background.jpg">
            <a:extLst>
              <a:ext uri="{FF2B5EF4-FFF2-40B4-BE49-F238E27FC236}">
                <a16:creationId xmlns:a16="http://schemas.microsoft.com/office/drawing/2014/main" id="{B1A486E0-01E7-455C-9521-1385DEA188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Rectangle 1">
            <a:extLst>
              <a:ext uri="{FF2B5EF4-FFF2-40B4-BE49-F238E27FC236}">
                <a16:creationId xmlns:a16="http://schemas.microsoft.com/office/drawing/2014/main" id="{6AEF49DB-6639-4836-A444-ECCE4433026A}"/>
              </a:ext>
            </a:extLst>
          </p:cNvPr>
          <p:cNvSpPr>
            <a:spLocks noChangeArrowheads="1"/>
          </p:cNvSpPr>
          <p:nvPr/>
        </p:nvSpPr>
        <p:spPr bwMode="auto">
          <a:xfrm>
            <a:off x="504825" y="161925"/>
            <a:ext cx="8135938"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ru-RU" altLang="ru-RU" sz="2800" b="1"/>
              <a:t>Основные труды Мечникова И.И.</a:t>
            </a:r>
          </a:p>
          <a:p>
            <a:pPr algn="ctr"/>
            <a:endParaRPr lang="ru-RU" altLang="ru-RU" sz="1600" b="1"/>
          </a:p>
          <a:p>
            <a:pPr algn="ctr"/>
            <a:endParaRPr lang="ru-RU" altLang="ru-RU" sz="1600" b="1"/>
          </a:p>
          <a:p>
            <a:pPr algn="ctr"/>
            <a:endParaRPr lang="ru-RU" altLang="ru-RU" sz="1600" b="1"/>
          </a:p>
          <a:p>
            <a:pPr algn="ctr"/>
            <a:endParaRPr lang="ru-RU" altLang="ru-RU" sz="1600" b="1"/>
          </a:p>
          <a:p>
            <a:pPr algn="ctr"/>
            <a:endParaRPr lang="ru-RU" altLang="ru-RU" sz="900"/>
          </a:p>
        </p:txBody>
      </p:sp>
      <p:sp>
        <p:nvSpPr>
          <p:cNvPr id="25604" name="Rectangle 2">
            <a:extLst>
              <a:ext uri="{FF2B5EF4-FFF2-40B4-BE49-F238E27FC236}">
                <a16:creationId xmlns:a16="http://schemas.microsoft.com/office/drawing/2014/main" id="{599F704E-028F-420B-B780-15984CCDE118}"/>
              </a:ext>
            </a:extLst>
          </p:cNvPr>
          <p:cNvSpPr>
            <a:spLocks noChangeArrowheads="1"/>
          </p:cNvSpPr>
          <p:nvPr/>
        </p:nvSpPr>
        <p:spPr bwMode="auto">
          <a:xfrm>
            <a:off x="0" y="877888"/>
            <a:ext cx="9144000" cy="5748337"/>
          </a:xfrm>
          <a:prstGeom prst="rect">
            <a:avLst/>
          </a:prstGeom>
          <a:noFill/>
          <a:ln w="9525">
            <a:noFill/>
            <a:miter lim="800000"/>
            <a:headEnd/>
            <a:tailEnd/>
          </a:ln>
        </p:spPr>
        <p:txBody>
          <a:bodyPr anchor="ctr">
            <a:spAutoFit/>
          </a:bodyPr>
          <a:lstStyle/>
          <a:p>
            <a:pPr eaLnBrk="0" hangingPunct="0">
              <a:buFontTx/>
              <a:buChar char="•"/>
              <a:tabLst>
                <a:tab pos="457200" algn="l"/>
              </a:tabLst>
              <a:defRPr/>
            </a:pPr>
            <a:r>
              <a:rPr lang="ru-RU" sz="1050" dirty="0">
                <a:solidFill>
                  <a:srgbClr val="000000"/>
                </a:solidFill>
                <a:latin typeface="Arial" charset="0"/>
                <a:cs typeface="Times New Roman" pitchFamily="18" charset="0"/>
              </a:rPr>
              <a:t>Академическое собрание сочинений [Текст] / Ред. коллегия: Н. Н. Аничков и др.; Акад. мед. наук СССР. — Москва: [б. и.], 1950—1964. — 16 т.</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История развития </a:t>
            </a:r>
            <a:r>
              <a:rPr lang="ru-RU" sz="1050" dirty="0" err="1">
                <a:solidFill>
                  <a:srgbClr val="000000"/>
                </a:solidFill>
                <a:latin typeface="Arial" charset="0"/>
                <a:cs typeface="Times New Roman" pitchFamily="18" charset="0"/>
              </a:rPr>
              <a:t>Sepiola</a:t>
            </a:r>
            <a:r>
              <a:rPr lang="ru-RU" sz="1050" dirty="0">
                <a:solidFill>
                  <a:srgbClr val="000000"/>
                </a:solidFill>
                <a:latin typeface="Arial" charset="0"/>
                <a:cs typeface="Times New Roman" pitchFamily="18" charset="0"/>
              </a:rPr>
              <a:t> магистерская диссертация) / И. И. Мечников. 1867.</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История развития </a:t>
            </a:r>
            <a:r>
              <a:rPr lang="ru-RU" sz="1050" dirty="0" err="1">
                <a:solidFill>
                  <a:srgbClr val="000000"/>
                </a:solidFill>
                <a:latin typeface="Arial" charset="0"/>
                <a:cs typeface="Times New Roman" pitchFamily="18" charset="0"/>
              </a:rPr>
              <a:t>Nebalia</a:t>
            </a:r>
            <a:r>
              <a:rPr lang="ru-RU" sz="1050" dirty="0">
                <a:solidFill>
                  <a:srgbClr val="000000"/>
                </a:solidFill>
                <a:latin typeface="Arial" charset="0"/>
                <a:cs typeface="Times New Roman" pitchFamily="18" charset="0"/>
              </a:rPr>
              <a:t> : Сравнительно-эмбриологический очерк  / И. И. Мечников. – СПб., 1868. – [2], 48 с.: 2 л. ил.; То же // Зап. </a:t>
            </a:r>
            <a:r>
              <a:rPr lang="ru-RU" sz="1050" dirty="0" err="1">
                <a:solidFill>
                  <a:srgbClr val="000000"/>
                </a:solidFill>
                <a:latin typeface="Arial" charset="0"/>
                <a:cs typeface="Times New Roman" pitchFamily="18" charset="0"/>
              </a:rPr>
              <a:t>Имп</a:t>
            </a:r>
            <a:r>
              <a:rPr lang="ru-RU" sz="1050" dirty="0">
                <a:solidFill>
                  <a:srgbClr val="000000"/>
                </a:solidFill>
                <a:latin typeface="Arial" charset="0"/>
                <a:cs typeface="Times New Roman" pitchFamily="18" charset="0"/>
              </a:rPr>
              <a:t>. Акад. Наук. — 1868. — Т. 13, прил. № 1.</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Общий очерк паразитической жизни / И. И. Мечников // Природа. — 1873 ; То же // Академическое собрание сочинений. Т. 1: Статьи по зоологии и паразитологии. — М.: </a:t>
            </a:r>
            <a:r>
              <a:rPr lang="ru-RU" sz="1050" dirty="0" err="1">
                <a:solidFill>
                  <a:srgbClr val="000000"/>
                </a:solidFill>
                <a:latin typeface="Arial" charset="0"/>
                <a:cs typeface="Times New Roman" pitchFamily="18" charset="0"/>
              </a:rPr>
              <a:t>Медгиз</a:t>
            </a:r>
            <a:r>
              <a:rPr lang="ru-RU" sz="1050" dirty="0">
                <a:solidFill>
                  <a:srgbClr val="000000"/>
                </a:solidFill>
                <a:latin typeface="Arial" charset="0"/>
                <a:cs typeface="Times New Roman" pitchFamily="18" charset="0"/>
              </a:rPr>
              <a:t>, 1955.</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Исследование о превращении аксолотлей / И. И. Мечников // Зап. </a:t>
            </a:r>
            <a:r>
              <a:rPr lang="ru-RU" sz="1050" dirty="0" err="1">
                <a:solidFill>
                  <a:srgbClr val="000000"/>
                </a:solidFill>
                <a:latin typeface="Arial" charset="0"/>
                <a:cs typeface="Times New Roman" pitchFamily="18" charset="0"/>
              </a:rPr>
              <a:t>Новорос</a:t>
            </a:r>
            <a:r>
              <a:rPr lang="ru-RU" sz="1050" dirty="0">
                <a:solidFill>
                  <a:srgbClr val="000000"/>
                </a:solidFill>
                <a:latin typeface="Arial" charset="0"/>
                <a:cs typeface="Times New Roman" pitchFamily="18" charset="0"/>
              </a:rPr>
              <a:t>. о-ва естествоиспытателей. — 1876.</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Исследование о превращении </a:t>
            </a:r>
            <a:r>
              <a:rPr lang="ru-RU" sz="1050" dirty="0" err="1">
                <a:solidFill>
                  <a:srgbClr val="000000"/>
                </a:solidFill>
                <a:latin typeface="Arial" charset="0"/>
                <a:cs typeface="Times New Roman" pitchFamily="18" charset="0"/>
              </a:rPr>
              <a:t>аксолотов</a:t>
            </a:r>
            <a:r>
              <a:rPr lang="ru-RU" sz="1050" dirty="0">
                <a:solidFill>
                  <a:srgbClr val="000000"/>
                </a:solidFill>
                <a:latin typeface="Arial" charset="0"/>
                <a:cs typeface="Times New Roman" pitchFamily="18" charset="0"/>
              </a:rPr>
              <a:t> / [Соч.] Ил. Мечникова. — [Одесса]: тип. Ульриха и Шульце, [1876]. — 6 с.</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Исследования о развитии </a:t>
            </a:r>
            <a:r>
              <a:rPr lang="ru-RU" sz="1050" dirty="0" err="1">
                <a:solidFill>
                  <a:srgbClr val="000000"/>
                </a:solidFill>
                <a:latin typeface="Arial" charset="0"/>
                <a:cs typeface="Times New Roman" pitchFamily="18" charset="0"/>
              </a:rPr>
              <a:t>планарий</a:t>
            </a:r>
            <a:r>
              <a:rPr lang="ru-RU" sz="1050" dirty="0">
                <a:solidFill>
                  <a:srgbClr val="000000"/>
                </a:solidFill>
                <a:latin typeface="Arial" charset="0"/>
                <a:cs typeface="Times New Roman" pitchFamily="18" charset="0"/>
              </a:rPr>
              <a:t> / [Соч.] Ил. Мечникова. — Одесса: тип. Ульриха и Шульце, 1877. — [2], 16 с.</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Личинка </a:t>
            </a:r>
            <a:r>
              <a:rPr lang="ru-RU" sz="1050" dirty="0" err="1">
                <a:solidFill>
                  <a:srgbClr val="000000"/>
                </a:solidFill>
                <a:latin typeface="Arial" charset="0"/>
                <a:cs typeface="Times New Roman" pitchFamily="18" charset="0"/>
              </a:rPr>
              <a:t>Anisoplia</a:t>
            </a:r>
            <a:r>
              <a:rPr lang="ru-RU" sz="1050" dirty="0">
                <a:solidFill>
                  <a:srgbClr val="000000"/>
                </a:solidFill>
                <a:latin typeface="Arial" charset="0"/>
                <a:cs typeface="Times New Roman" pitchFamily="18" charset="0"/>
              </a:rPr>
              <a:t> / И. И. Мечников // Зап. </a:t>
            </a:r>
            <a:r>
              <a:rPr lang="ru-RU" sz="1050" dirty="0" err="1">
                <a:solidFill>
                  <a:srgbClr val="000000"/>
                </a:solidFill>
                <a:latin typeface="Arial" charset="0"/>
                <a:cs typeface="Times New Roman" pitchFamily="18" charset="0"/>
              </a:rPr>
              <a:t>Новорос</a:t>
            </a:r>
            <a:r>
              <a:rPr lang="ru-RU" sz="1050" dirty="0">
                <a:solidFill>
                  <a:srgbClr val="000000"/>
                </a:solidFill>
                <a:latin typeface="Arial" charset="0"/>
                <a:cs typeface="Times New Roman" pitchFamily="18" charset="0"/>
              </a:rPr>
              <a:t>. о-ва естествоиспытателей. — 1879.</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Болезни личинок хлебного жука / И. И. Мечников. — Одесса, 1879.</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О целебных силах организма / И. И. Мечников // Протоколы съезда естествоиспытателей в Одессе. — 1883.</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О чахотке и бугорчатке: Две </a:t>
            </a:r>
            <a:r>
              <a:rPr lang="ru-RU" sz="1050" dirty="0" err="1">
                <a:solidFill>
                  <a:srgbClr val="000000"/>
                </a:solidFill>
                <a:latin typeface="Arial" charset="0"/>
                <a:cs typeface="Times New Roman" pitchFamily="18" charset="0"/>
              </a:rPr>
              <a:t>публ</a:t>
            </a:r>
            <a:r>
              <a:rPr lang="ru-RU" sz="1050" dirty="0">
                <a:solidFill>
                  <a:srgbClr val="000000"/>
                </a:solidFill>
                <a:latin typeface="Arial" charset="0"/>
                <a:cs typeface="Times New Roman" pitchFamily="18" charset="0"/>
              </a:rPr>
              <a:t>. лекции, </a:t>
            </a:r>
            <a:r>
              <a:rPr lang="ru-RU" sz="1050" dirty="0" err="1">
                <a:solidFill>
                  <a:srgbClr val="000000"/>
                </a:solidFill>
                <a:latin typeface="Arial" charset="0"/>
                <a:cs typeface="Times New Roman" pitchFamily="18" charset="0"/>
              </a:rPr>
              <a:t>чит</a:t>
            </a:r>
            <a:r>
              <a:rPr lang="ru-RU" sz="1050" dirty="0">
                <a:solidFill>
                  <a:srgbClr val="000000"/>
                </a:solidFill>
                <a:latin typeface="Arial" charset="0"/>
                <a:cs typeface="Times New Roman" pitchFamily="18" charset="0"/>
              </a:rPr>
              <a:t>. 1 и 8 апр. 1888 г. в Одессе / И. И. Мечников. — Одесса: тип. «Одес. листка», 1888. — 39 с.</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Очерк современных направлений в терапии инфекционных болезней / [Соч.] Ил. Мечникова. — Одесса: тип. </a:t>
            </a:r>
            <a:r>
              <a:rPr lang="ru-RU" sz="1050" dirty="0" err="1">
                <a:solidFill>
                  <a:srgbClr val="000000"/>
                </a:solidFill>
                <a:latin typeface="Arial" charset="0"/>
                <a:cs typeface="Times New Roman" pitchFamily="18" charset="0"/>
              </a:rPr>
              <a:t>Исаковича</a:t>
            </a:r>
            <a:r>
              <a:rPr lang="ru-RU" sz="1050" dirty="0">
                <a:solidFill>
                  <a:srgbClr val="000000"/>
                </a:solidFill>
                <a:latin typeface="Arial" charset="0"/>
                <a:cs typeface="Times New Roman" pitchFamily="18" charset="0"/>
              </a:rPr>
              <a:t>, 1892. — [2], 25 с.</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Очерк основ учения о серотерапии / [Соч.] проф. И. И. Мечникова. — Санкт-Петербург: К. Л. </a:t>
            </a:r>
            <a:r>
              <a:rPr lang="ru-RU" sz="1050" dirty="0" err="1">
                <a:solidFill>
                  <a:srgbClr val="000000"/>
                </a:solidFill>
                <a:latin typeface="Arial" charset="0"/>
                <a:cs typeface="Times New Roman" pitchFamily="18" charset="0"/>
              </a:rPr>
              <a:t>Риккер</a:t>
            </a:r>
            <a:r>
              <a:rPr lang="ru-RU" sz="1050" dirty="0">
                <a:solidFill>
                  <a:srgbClr val="000000"/>
                </a:solidFill>
                <a:latin typeface="Arial" charset="0"/>
                <a:cs typeface="Times New Roman" pitchFamily="18" charset="0"/>
              </a:rPr>
              <a:t>, 1896. — 9 с.</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Очерк современного состояния микробиологии холеры / [Соч.] Проф. И. И. Мечникова. — Санкт-Петербург: К. Л. </a:t>
            </a:r>
            <a:r>
              <a:rPr lang="ru-RU" sz="1050" dirty="0" err="1">
                <a:solidFill>
                  <a:srgbClr val="000000"/>
                </a:solidFill>
                <a:latin typeface="Arial" charset="0"/>
                <a:cs typeface="Times New Roman" pitchFamily="18" charset="0"/>
              </a:rPr>
              <a:t>Риккер</a:t>
            </a:r>
            <a:r>
              <a:rPr lang="ru-RU" sz="1050" dirty="0">
                <a:solidFill>
                  <a:srgbClr val="000000"/>
                </a:solidFill>
                <a:latin typeface="Arial" charset="0"/>
                <a:cs typeface="Times New Roman" pitchFamily="18" charset="0"/>
              </a:rPr>
              <a:t>, 1896. — 13 с.</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Современное состояние вопроса о старческой атрофии / [Соч.] Ил. Мечникова. — Санкт-Петербург: К. Л. </a:t>
            </a:r>
            <a:r>
              <a:rPr lang="ru-RU" sz="1050" dirty="0" err="1">
                <a:solidFill>
                  <a:srgbClr val="000000"/>
                </a:solidFill>
                <a:latin typeface="Arial" charset="0"/>
                <a:cs typeface="Times New Roman" pitchFamily="18" charset="0"/>
              </a:rPr>
              <a:t>Риккер</a:t>
            </a:r>
            <a:r>
              <a:rPr lang="ru-RU" sz="1050" dirty="0">
                <a:solidFill>
                  <a:srgbClr val="000000"/>
                </a:solidFill>
                <a:latin typeface="Arial" charset="0"/>
                <a:cs typeface="Times New Roman" pitchFamily="18" charset="0"/>
              </a:rPr>
              <a:t>, 1899. — 16 с.</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Об иммунитете: [</a:t>
            </a:r>
            <a:r>
              <a:rPr lang="ru-RU" sz="1050" dirty="0" err="1">
                <a:solidFill>
                  <a:srgbClr val="000000"/>
                </a:solidFill>
                <a:latin typeface="Arial" charset="0"/>
                <a:cs typeface="Times New Roman" pitchFamily="18" charset="0"/>
              </a:rPr>
              <a:t>Докл</a:t>
            </a:r>
            <a:r>
              <a:rPr lang="ru-RU" sz="1050" dirty="0">
                <a:solidFill>
                  <a:srgbClr val="000000"/>
                </a:solidFill>
                <a:latin typeface="Arial" charset="0"/>
                <a:cs typeface="Times New Roman" pitchFamily="18" charset="0"/>
              </a:rPr>
              <a:t>., </a:t>
            </a:r>
            <a:r>
              <a:rPr lang="ru-RU" sz="1050" dirty="0" err="1">
                <a:solidFill>
                  <a:srgbClr val="000000"/>
                </a:solidFill>
                <a:latin typeface="Arial" charset="0"/>
                <a:cs typeface="Times New Roman" pitchFamily="18" charset="0"/>
              </a:rPr>
              <a:t>сдел</a:t>
            </a:r>
            <a:r>
              <a:rPr lang="ru-RU" sz="1050" dirty="0">
                <a:solidFill>
                  <a:srgbClr val="000000"/>
                </a:solidFill>
                <a:latin typeface="Arial" charset="0"/>
                <a:cs typeface="Times New Roman" pitchFamily="18" charset="0"/>
              </a:rPr>
              <a:t>. по поручению Организационного ком. на XIII </a:t>
            </a:r>
            <a:r>
              <a:rPr lang="ru-RU" sz="1050" dirty="0" err="1">
                <a:solidFill>
                  <a:srgbClr val="000000"/>
                </a:solidFill>
                <a:latin typeface="Arial" charset="0"/>
                <a:cs typeface="Times New Roman" pitchFamily="18" charset="0"/>
              </a:rPr>
              <a:t>Междунар</a:t>
            </a:r>
            <a:r>
              <a:rPr lang="ru-RU" sz="1050" dirty="0">
                <a:solidFill>
                  <a:srgbClr val="000000"/>
                </a:solidFill>
                <a:latin typeface="Arial" charset="0"/>
                <a:cs typeface="Times New Roman" pitchFamily="18" charset="0"/>
              </a:rPr>
              <a:t>. </a:t>
            </a:r>
            <a:r>
              <a:rPr lang="ru-RU" sz="1050" dirty="0" err="1">
                <a:solidFill>
                  <a:srgbClr val="000000"/>
                </a:solidFill>
                <a:latin typeface="Arial" charset="0"/>
                <a:cs typeface="Times New Roman" pitchFamily="18" charset="0"/>
              </a:rPr>
              <a:t>врачеб</a:t>
            </a:r>
            <a:r>
              <a:rPr lang="ru-RU" sz="1050" dirty="0">
                <a:solidFill>
                  <a:srgbClr val="000000"/>
                </a:solidFill>
                <a:latin typeface="Arial" charset="0"/>
                <a:cs typeface="Times New Roman" pitchFamily="18" charset="0"/>
              </a:rPr>
              <a:t>. конгрессе в Париже] / [Соч.] Проф. И. И. Мечникова. — Санкт-Петербург: К. Л. </a:t>
            </a:r>
            <a:r>
              <a:rPr lang="ru-RU" sz="1050" dirty="0" err="1">
                <a:solidFill>
                  <a:srgbClr val="000000"/>
                </a:solidFill>
                <a:latin typeface="Arial" charset="0"/>
                <a:cs typeface="Times New Roman" pitchFamily="18" charset="0"/>
              </a:rPr>
              <a:t>Риккер</a:t>
            </a:r>
            <a:r>
              <a:rPr lang="ru-RU" sz="1050" dirty="0">
                <a:solidFill>
                  <a:srgbClr val="000000"/>
                </a:solidFill>
                <a:latin typeface="Arial" charset="0"/>
                <a:cs typeface="Times New Roman" pitchFamily="18" charset="0"/>
              </a:rPr>
              <a:t>, 1900. — 12 с.</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Лекции по сравнительной патологии воспаления / И. И. Мечников. — М., 1892 ; 2-е изд. — М., </a:t>
            </a:r>
            <a:r>
              <a:rPr lang="ru-RU" sz="1050" dirty="0" err="1">
                <a:solidFill>
                  <a:srgbClr val="000000"/>
                </a:solidFill>
                <a:latin typeface="Arial" charset="0"/>
                <a:cs typeface="Times New Roman" pitchFamily="18" charset="0"/>
              </a:rPr>
              <a:t>Птг</a:t>
            </a:r>
            <a:r>
              <a:rPr lang="ru-RU" sz="1050" dirty="0">
                <a:solidFill>
                  <a:srgbClr val="000000"/>
                </a:solidFill>
                <a:latin typeface="Arial" charset="0"/>
                <a:cs typeface="Times New Roman" pitchFamily="18" charset="0"/>
              </a:rPr>
              <a:t>.: </a:t>
            </a:r>
            <a:r>
              <a:rPr lang="ru-RU" sz="1050" dirty="0" err="1">
                <a:solidFill>
                  <a:srgbClr val="000000"/>
                </a:solidFill>
                <a:latin typeface="Arial" charset="0"/>
                <a:cs typeface="Times New Roman" pitchFamily="18" charset="0"/>
              </a:rPr>
              <a:t>Гос</a:t>
            </a:r>
            <a:r>
              <a:rPr lang="ru-RU" sz="1050" dirty="0">
                <a:solidFill>
                  <a:srgbClr val="000000"/>
                </a:solidFill>
                <a:latin typeface="Arial" charset="0"/>
                <a:cs typeface="Times New Roman" pitchFamily="18" charset="0"/>
              </a:rPr>
              <a:t>. изд-во, 1923 . — 173 с. (также на фр. яз.)</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Клеточные яды: (</a:t>
            </a:r>
            <a:r>
              <a:rPr lang="ru-RU" sz="1050" dirty="0" err="1">
                <a:solidFill>
                  <a:srgbClr val="000000"/>
                </a:solidFill>
                <a:latin typeface="Arial" charset="0"/>
                <a:cs typeface="Times New Roman" pitchFamily="18" charset="0"/>
              </a:rPr>
              <a:t>Цитотоксины</a:t>
            </a:r>
            <a:r>
              <a:rPr lang="ru-RU" sz="1050" dirty="0">
                <a:solidFill>
                  <a:srgbClr val="000000"/>
                </a:solidFill>
                <a:latin typeface="Arial" charset="0"/>
                <a:cs typeface="Times New Roman" pitchFamily="18" charset="0"/>
              </a:rPr>
              <a:t>) / [Соч.] Проф. И. И. Мечникова. — Санкт-Петербург: К. К. </a:t>
            </a:r>
            <a:r>
              <a:rPr lang="ru-RU" sz="1050" dirty="0" err="1">
                <a:solidFill>
                  <a:srgbClr val="000000"/>
                </a:solidFill>
                <a:latin typeface="Arial" charset="0"/>
                <a:cs typeface="Times New Roman" pitchFamily="18" charset="0"/>
              </a:rPr>
              <a:t>Риккер</a:t>
            </a:r>
            <a:r>
              <a:rPr lang="ru-RU" sz="1050" dirty="0">
                <a:solidFill>
                  <a:srgbClr val="000000"/>
                </a:solidFill>
                <a:latin typeface="Arial" charset="0"/>
                <a:cs typeface="Times New Roman" pitchFamily="18" charset="0"/>
              </a:rPr>
              <a:t>, 1901. — 18 с.</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Несколько замечаний о воспалении </a:t>
            </a:r>
            <a:r>
              <a:rPr lang="ru-RU" sz="1050" dirty="0" err="1">
                <a:solidFill>
                  <a:srgbClr val="000000"/>
                </a:solidFill>
                <a:latin typeface="Arial" charset="0"/>
                <a:cs typeface="Times New Roman" pitchFamily="18" charset="0"/>
              </a:rPr>
              <a:t>червеообразного</a:t>
            </a:r>
            <a:r>
              <a:rPr lang="ru-RU" sz="1050" dirty="0">
                <a:solidFill>
                  <a:srgbClr val="000000"/>
                </a:solidFill>
                <a:latin typeface="Arial" charset="0"/>
                <a:cs typeface="Times New Roman" pitchFamily="18" charset="0"/>
              </a:rPr>
              <a:t> отростка / [Соч.] И. И. Мечникова. — [Санкт-Петербург]: тип. Я. </a:t>
            </a:r>
            <a:r>
              <a:rPr lang="ru-RU" sz="1050" dirty="0" err="1">
                <a:solidFill>
                  <a:srgbClr val="000000"/>
                </a:solidFill>
                <a:latin typeface="Arial" charset="0"/>
                <a:cs typeface="Times New Roman" pitchFamily="18" charset="0"/>
              </a:rPr>
              <a:t>Трей</a:t>
            </a:r>
            <a:r>
              <a:rPr lang="ru-RU" sz="1050" dirty="0">
                <a:solidFill>
                  <a:srgbClr val="000000"/>
                </a:solidFill>
                <a:latin typeface="Arial" charset="0"/>
                <a:cs typeface="Times New Roman" pitchFamily="18" charset="0"/>
              </a:rPr>
              <a:t>, ценз. 1902. — 9 с.</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Невосприимчивость в инфекционных болезнях / И. И. Мечников. — М., 1903 ; Невосприимчивость в инфекционных болезнях / И. И. Мечников. — М. </a:t>
            </a:r>
            <a:r>
              <a:rPr lang="ru-RU" sz="1050" dirty="0" err="1">
                <a:solidFill>
                  <a:srgbClr val="000000"/>
                </a:solidFill>
                <a:latin typeface="Arial" charset="0"/>
                <a:cs typeface="Times New Roman" pitchFamily="18" charset="0"/>
              </a:rPr>
              <a:t>Мндгиз</a:t>
            </a:r>
            <a:r>
              <a:rPr lang="ru-RU" sz="1050" dirty="0">
                <a:solidFill>
                  <a:srgbClr val="000000"/>
                </a:solidFill>
                <a:latin typeface="Arial" charset="0"/>
                <a:cs typeface="Times New Roman" pitchFamily="18" charset="0"/>
              </a:rPr>
              <a:t>, 1953. — 519 с. — (Академическое собрание сочинений / ред. Н. Н. </a:t>
            </a:r>
            <a:r>
              <a:rPr lang="ru-RU" sz="1050" dirty="0" err="1">
                <a:solidFill>
                  <a:srgbClr val="000000"/>
                </a:solidFill>
                <a:latin typeface="Arial" charset="0"/>
                <a:cs typeface="Times New Roman" pitchFamily="18" charset="0"/>
              </a:rPr>
              <a:t>Жуков-Вережников</a:t>
            </a:r>
            <a:r>
              <a:rPr lang="ru-RU" sz="1050" dirty="0">
                <a:solidFill>
                  <a:srgbClr val="000000"/>
                </a:solidFill>
                <a:latin typeface="Arial" charset="0"/>
                <a:cs typeface="Times New Roman" pitchFamily="18" charset="0"/>
              </a:rPr>
              <a:t>; Акад. мед. наук СССР; Т. 8). (на фр. яз. 1901).</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Что такое старость?: </a:t>
            </a:r>
            <a:r>
              <a:rPr lang="ru-RU" sz="1050" dirty="0" err="1">
                <a:solidFill>
                  <a:srgbClr val="000000"/>
                </a:solidFill>
                <a:latin typeface="Arial" charset="0"/>
                <a:cs typeface="Times New Roman" pitchFamily="18" charset="0"/>
              </a:rPr>
              <a:t>Публ</a:t>
            </a:r>
            <a:r>
              <a:rPr lang="ru-RU" sz="1050" dirty="0">
                <a:solidFill>
                  <a:srgbClr val="000000"/>
                </a:solidFill>
                <a:latin typeface="Arial" charset="0"/>
                <a:cs typeface="Times New Roman" pitchFamily="18" charset="0"/>
              </a:rPr>
              <a:t>. лекция: (Пер. с фр.) / Проф. И. Мечников. — Санкт-Петербург: тип. </a:t>
            </a:r>
            <a:r>
              <a:rPr lang="ru-RU" sz="1050" dirty="0" err="1">
                <a:solidFill>
                  <a:srgbClr val="000000"/>
                </a:solidFill>
                <a:latin typeface="Arial" charset="0"/>
                <a:cs typeface="Times New Roman" pitchFamily="18" charset="0"/>
              </a:rPr>
              <a:t>Уч-ща</a:t>
            </a:r>
            <a:r>
              <a:rPr lang="ru-RU" sz="1050" dirty="0">
                <a:solidFill>
                  <a:srgbClr val="000000"/>
                </a:solidFill>
                <a:latin typeface="Arial" charset="0"/>
                <a:cs typeface="Times New Roman" pitchFamily="18" charset="0"/>
              </a:rPr>
              <a:t> глухонемых, 1905. — 32 с.</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Этюды оптимизма / И. И. Мечников. — 2-е изд. — М., 1909 (на фр. яз. 1907).</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Молочные микробы и польза, приносимая ими здоровью: (</a:t>
            </a:r>
            <a:r>
              <a:rPr lang="ru-RU" sz="1050" dirty="0" err="1">
                <a:solidFill>
                  <a:srgbClr val="000000"/>
                </a:solidFill>
                <a:latin typeface="Arial" charset="0"/>
                <a:cs typeface="Times New Roman" pitchFamily="18" charset="0"/>
              </a:rPr>
              <a:t>Ягурт</a:t>
            </a:r>
            <a:r>
              <a:rPr lang="ru-RU" sz="1050" dirty="0">
                <a:solidFill>
                  <a:srgbClr val="000000"/>
                </a:solidFill>
                <a:latin typeface="Arial" charset="0"/>
                <a:cs typeface="Times New Roman" pitchFamily="18" charset="0"/>
              </a:rPr>
              <a:t>) / И. И. Мечников; Пер. с фр. Л. Ю. </a:t>
            </a:r>
            <a:r>
              <a:rPr lang="ru-RU" sz="1050" dirty="0" err="1">
                <a:solidFill>
                  <a:srgbClr val="000000"/>
                </a:solidFill>
                <a:latin typeface="Arial" charset="0"/>
                <a:cs typeface="Times New Roman" pitchFamily="18" charset="0"/>
              </a:rPr>
              <a:t>Гданского</a:t>
            </a:r>
            <a:r>
              <a:rPr lang="ru-RU" sz="1050" dirty="0">
                <a:solidFill>
                  <a:srgbClr val="000000"/>
                </a:solidFill>
                <a:latin typeface="Arial" charset="0"/>
                <a:cs typeface="Times New Roman" pitchFamily="18" charset="0"/>
              </a:rPr>
              <a:t>. — Санкт-Петербург: М. П. Петров, </a:t>
            </a:r>
            <a:r>
              <a:rPr lang="ru-RU" sz="1050" dirty="0" err="1">
                <a:solidFill>
                  <a:srgbClr val="000000"/>
                </a:solidFill>
                <a:latin typeface="Arial" charset="0"/>
                <a:cs typeface="Times New Roman" pitchFamily="18" charset="0"/>
              </a:rPr>
              <a:t>книгоизд</a:t>
            </a:r>
            <a:r>
              <a:rPr lang="ru-RU" sz="1050" dirty="0">
                <a:solidFill>
                  <a:srgbClr val="000000"/>
                </a:solidFill>
                <a:latin typeface="Arial" charset="0"/>
                <a:cs typeface="Times New Roman" pitchFamily="18" charset="0"/>
              </a:rPr>
              <a:t>. «А. Ф. Сухова», 1911 (Псков). — 32 с.: </a:t>
            </a:r>
            <a:r>
              <a:rPr lang="ru-RU" sz="1050" dirty="0" err="1">
                <a:solidFill>
                  <a:srgbClr val="000000"/>
                </a:solidFill>
                <a:latin typeface="Arial" charset="0"/>
                <a:cs typeface="Times New Roman" pitchFamily="18" charset="0"/>
              </a:rPr>
              <a:t>портр</a:t>
            </a:r>
            <a:r>
              <a:rPr lang="ru-RU" sz="1050" dirty="0">
                <a:solidFill>
                  <a:srgbClr val="000000"/>
                </a:solidFill>
                <a:latin typeface="Arial" charset="0"/>
                <a:cs typeface="Times New Roman" pitchFamily="18" charset="0"/>
              </a:rPr>
              <a:t>. — (Библиотечка «Наше здоровье»)</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Этюды о природе человека / И. И. Мечников. — 4-е изд. — М., 1913 (на фр. яз. 1903).</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Сорок лет рационального мировоззрения / И. И. Мечников. — 2-е изд., </a:t>
            </a:r>
            <a:r>
              <a:rPr lang="ru-RU" sz="1050" dirty="0" err="1">
                <a:solidFill>
                  <a:srgbClr val="000000"/>
                </a:solidFill>
                <a:latin typeface="Arial" charset="0"/>
                <a:cs typeface="Times New Roman" pitchFamily="18" charset="0"/>
              </a:rPr>
              <a:t>испр</a:t>
            </a:r>
            <a:r>
              <a:rPr lang="ru-RU" sz="1050" dirty="0">
                <a:solidFill>
                  <a:srgbClr val="000000"/>
                </a:solidFill>
                <a:latin typeface="Arial" charset="0"/>
                <a:cs typeface="Times New Roman" pitchFamily="18" charset="0"/>
              </a:rPr>
              <a:t>. и доп. — М.: </a:t>
            </a:r>
            <a:r>
              <a:rPr lang="ru-RU" sz="1050" dirty="0" err="1">
                <a:solidFill>
                  <a:srgbClr val="000000"/>
                </a:solidFill>
                <a:latin typeface="Arial" charset="0"/>
                <a:cs typeface="Times New Roman" pitchFamily="18" charset="0"/>
              </a:rPr>
              <a:t>Науч</a:t>
            </a:r>
            <a:r>
              <a:rPr lang="ru-RU" sz="1050" dirty="0">
                <a:solidFill>
                  <a:srgbClr val="000000"/>
                </a:solidFill>
                <a:latin typeface="Arial" charset="0"/>
                <a:cs typeface="Times New Roman" pitchFamily="18" charset="0"/>
              </a:rPr>
              <a:t>. слово, 1914. — 333 с. (на фр. яз. 1913).</a:t>
            </a:r>
            <a:endParaRPr lang="ru-RU" sz="1050" dirty="0">
              <a:latin typeface="Arial" charset="0"/>
              <a:cs typeface="Arial" charset="0"/>
            </a:endParaRPr>
          </a:p>
          <a:p>
            <a:pPr eaLnBrk="0" hangingPunct="0">
              <a:buFontTx/>
              <a:buChar char="•"/>
              <a:tabLst>
                <a:tab pos="457200" algn="l"/>
              </a:tabLst>
              <a:defRPr/>
            </a:pPr>
            <a:r>
              <a:rPr lang="ru-RU" sz="1050" dirty="0">
                <a:solidFill>
                  <a:srgbClr val="000000"/>
                </a:solidFill>
                <a:latin typeface="Arial" charset="0"/>
                <a:cs typeface="Times New Roman" pitchFamily="18" charset="0"/>
              </a:rPr>
              <a:t>Основатели современной медицины. Пастер — Листер — Кох — Москва: Изд. «Научного слова», 1915. — 136 с.</a:t>
            </a:r>
            <a:endParaRPr lang="ru-RU" sz="1050" dirty="0">
              <a:latin typeface="Arial" charset="0"/>
              <a:cs typeface="Arial" charset="0"/>
            </a:endParaRPr>
          </a:p>
          <a:p>
            <a:pPr eaLnBrk="0" hangingPunct="0">
              <a:buFontTx/>
              <a:buChar char="•"/>
              <a:tabLst>
                <a:tab pos="457200" algn="l"/>
              </a:tabLst>
              <a:defRPr/>
            </a:pPr>
            <a:r>
              <a:rPr lang="ru-RU" sz="1050" dirty="0" err="1">
                <a:solidFill>
                  <a:srgbClr val="000000"/>
                </a:solidFill>
                <a:latin typeface="Arial" charset="0"/>
                <a:cs typeface="Times New Roman" pitchFamily="18" charset="0"/>
              </a:rPr>
              <a:t>Лекцiи</a:t>
            </a:r>
            <a:r>
              <a:rPr lang="ru-RU" sz="1050" dirty="0">
                <a:solidFill>
                  <a:srgbClr val="000000"/>
                </a:solidFill>
                <a:latin typeface="Arial" charset="0"/>
                <a:cs typeface="Times New Roman" pitchFamily="18" charset="0"/>
              </a:rPr>
              <a:t> о сравнительной </a:t>
            </a:r>
            <a:r>
              <a:rPr lang="ru-RU" sz="1050" dirty="0" err="1">
                <a:solidFill>
                  <a:srgbClr val="000000"/>
                </a:solidFill>
                <a:latin typeface="Arial" charset="0"/>
                <a:cs typeface="Times New Roman" pitchFamily="18" charset="0"/>
              </a:rPr>
              <a:t>патологiи</a:t>
            </a:r>
            <a:r>
              <a:rPr lang="ru-RU" sz="1050" dirty="0">
                <a:solidFill>
                  <a:srgbClr val="000000"/>
                </a:solidFill>
                <a:latin typeface="Arial" charset="0"/>
                <a:cs typeface="Times New Roman" pitchFamily="18" charset="0"/>
              </a:rPr>
              <a:t> </a:t>
            </a:r>
            <a:r>
              <a:rPr lang="ru-RU" sz="1050" dirty="0" err="1">
                <a:solidFill>
                  <a:srgbClr val="000000"/>
                </a:solidFill>
                <a:latin typeface="Arial" charset="0"/>
                <a:cs typeface="Times New Roman" pitchFamily="18" charset="0"/>
              </a:rPr>
              <a:t>воспаленiя</a:t>
            </a:r>
            <a:r>
              <a:rPr lang="ru-RU" sz="1050" dirty="0">
                <a:solidFill>
                  <a:srgbClr val="000000"/>
                </a:solidFill>
                <a:latin typeface="Arial" charset="0"/>
                <a:cs typeface="Times New Roman" pitchFamily="18" charset="0"/>
              </a:rPr>
              <a:t> / И. И. Мечников. — Новое изд. без перемен / под ред. [и с </a:t>
            </a:r>
            <a:r>
              <a:rPr lang="ru-RU" sz="1050" dirty="0" err="1">
                <a:solidFill>
                  <a:srgbClr val="000000"/>
                </a:solidFill>
                <a:latin typeface="Arial" charset="0"/>
                <a:cs typeface="Times New Roman" pitchFamily="18" charset="0"/>
              </a:rPr>
              <a:t>предисл</a:t>
            </a:r>
            <a:r>
              <a:rPr lang="ru-RU" sz="1050" dirty="0">
                <a:solidFill>
                  <a:srgbClr val="000000"/>
                </a:solidFill>
                <a:latin typeface="Arial" charset="0"/>
                <a:cs typeface="Times New Roman" pitchFamily="18" charset="0"/>
              </a:rPr>
              <a:t>.] проф. Л. А. </a:t>
            </a:r>
            <a:r>
              <a:rPr lang="ru-RU" sz="1050" dirty="0" err="1">
                <a:solidFill>
                  <a:srgbClr val="000000"/>
                </a:solidFill>
                <a:latin typeface="Arial" charset="0"/>
                <a:cs typeface="Times New Roman" pitchFamily="18" charset="0"/>
              </a:rPr>
              <a:t>Тарасевича</a:t>
            </a:r>
            <a:r>
              <a:rPr lang="ru-RU" sz="1050" dirty="0">
                <a:solidFill>
                  <a:srgbClr val="000000"/>
                </a:solidFill>
                <a:latin typeface="Arial" charset="0"/>
                <a:cs typeface="Times New Roman" pitchFamily="18" charset="0"/>
              </a:rPr>
              <a:t>. — Москва: Природа, 1917. — XVIII, 206 с., 65 ил., 4 л. ил., </a:t>
            </a:r>
            <a:r>
              <a:rPr lang="ru-RU" sz="1050" dirty="0" err="1">
                <a:solidFill>
                  <a:srgbClr val="000000"/>
                </a:solidFill>
                <a:latin typeface="Arial" charset="0"/>
                <a:cs typeface="Times New Roman" pitchFamily="18" charset="0"/>
              </a:rPr>
              <a:t>портр</a:t>
            </a:r>
            <a:r>
              <a:rPr lang="ru-RU" sz="1050" dirty="0">
                <a:solidFill>
                  <a:srgbClr val="000000"/>
                </a:solidFill>
                <a:latin typeface="Arial" charset="0"/>
                <a:cs typeface="Times New Roman" pitchFamily="18" charset="0"/>
              </a:rPr>
              <a:t>. — (Классики естествознания)</a:t>
            </a:r>
            <a:endParaRPr lang="ru-RU" sz="3200" dirty="0">
              <a:latin typeface="Arial" charset="0"/>
              <a:cs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9" descr="C:\Users\user\Desktop\Apendix.ru_background.jpg">
            <a:extLst>
              <a:ext uri="{FF2B5EF4-FFF2-40B4-BE49-F238E27FC236}">
                <a16:creationId xmlns:a16="http://schemas.microsoft.com/office/drawing/2014/main" id="{F40DBC3C-6248-4DBC-B3BF-F6252E4815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Box 2">
            <a:extLst>
              <a:ext uri="{FF2B5EF4-FFF2-40B4-BE49-F238E27FC236}">
                <a16:creationId xmlns:a16="http://schemas.microsoft.com/office/drawing/2014/main" id="{F415B1B0-2596-46E1-897B-3BD75C139607}"/>
              </a:ext>
            </a:extLst>
          </p:cNvPr>
          <p:cNvSpPr txBox="1">
            <a:spLocks noChangeArrowheads="1"/>
          </p:cNvSpPr>
          <p:nvPr/>
        </p:nvSpPr>
        <p:spPr bwMode="auto">
          <a:xfrm>
            <a:off x="1905000" y="692150"/>
            <a:ext cx="58388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sz="2400" b="1"/>
              <a:t>Список использованных источников</a:t>
            </a:r>
          </a:p>
        </p:txBody>
      </p:sp>
      <p:sp>
        <p:nvSpPr>
          <p:cNvPr id="26628" name="Прямоугольник 3">
            <a:extLst>
              <a:ext uri="{FF2B5EF4-FFF2-40B4-BE49-F238E27FC236}">
                <a16:creationId xmlns:a16="http://schemas.microsoft.com/office/drawing/2014/main" id="{9381AC30-F6B9-4FB0-B9FC-D9BACFEBAB9E}"/>
              </a:ext>
            </a:extLst>
          </p:cNvPr>
          <p:cNvSpPr>
            <a:spLocks noChangeArrowheads="1"/>
          </p:cNvSpPr>
          <p:nvPr/>
        </p:nvSpPr>
        <p:spPr bwMode="auto">
          <a:xfrm>
            <a:off x="395288" y="2060575"/>
            <a:ext cx="849788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br>
              <a:rPr lang="ru-RU" altLang="ru-RU"/>
            </a:br>
            <a:endParaRPr lang="ru-RU" altLang="ru-RU"/>
          </a:p>
          <a:p>
            <a:pPr eaLnBrk="1" hangingPunct="1"/>
            <a:r>
              <a:rPr lang="ru-RU" altLang="ru-RU"/>
              <a:t>2. Мечников, Илья Ильич — Википедия</a:t>
            </a:r>
            <a:r>
              <a:rPr lang="en-US" altLang="ru-RU"/>
              <a:t>URL: </a:t>
            </a:r>
            <a:r>
              <a:rPr lang="ru-RU" altLang="ru-RU"/>
              <a:t>ru.wikipedia.org›Мечников, Илья Ильич</a:t>
            </a:r>
          </a:p>
          <a:p>
            <a:pPr eaLnBrk="1" hangingPunct="1"/>
            <a:endParaRPr lang="ru-RU" altLang="ru-RU"/>
          </a:p>
          <a:p>
            <a:pPr eaLnBrk="1" hangingPunct="1"/>
            <a:r>
              <a:rPr lang="ru-RU" altLang="ru-RU"/>
              <a:t>3. Мечников, Илья Ильич. Невосприимчивость в инфекционных болезнях : научное издание / И. И. Мечников. - 2-е изд. - М. : Медгиз, 1947. - 698 с.</a:t>
            </a:r>
          </a:p>
          <a:p>
            <a:pPr eaLnBrk="1" fontAlgn="t" hangingPunct="1"/>
            <a:endParaRPr lang="ru-RU" altLang="ru-RU">
              <a:hlinkClick r:id="rId3"/>
            </a:endParaRPr>
          </a:p>
        </p:txBody>
      </p:sp>
      <p:sp>
        <p:nvSpPr>
          <p:cNvPr id="26629" name="Прямоугольник 4">
            <a:extLst>
              <a:ext uri="{FF2B5EF4-FFF2-40B4-BE49-F238E27FC236}">
                <a16:creationId xmlns:a16="http://schemas.microsoft.com/office/drawing/2014/main" id="{81976141-F5AE-44CB-AD88-2629D1B98BB8}"/>
              </a:ext>
            </a:extLst>
          </p:cNvPr>
          <p:cNvSpPr>
            <a:spLocks noChangeArrowheads="1"/>
          </p:cNvSpPr>
          <p:nvPr/>
        </p:nvSpPr>
        <p:spPr bwMode="auto">
          <a:xfrm>
            <a:off x="395288" y="1700213"/>
            <a:ext cx="84248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a:t>1. Шабров, А. В. Илья Ильич Мечников: энциклопедия жизни и творчества / А. В. Шабров, И. В. Князькин, А. Т. Марьянович. - СПб. : ДЕАН, 2008. - 1264 с. : ил</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9" descr="C:\Users\user\Desktop\Apendix.ru_background.jpg">
            <a:extLst>
              <a:ext uri="{FF2B5EF4-FFF2-40B4-BE49-F238E27FC236}">
                <a16:creationId xmlns:a16="http://schemas.microsoft.com/office/drawing/2014/main" id="{25F54BF4-C1DE-49E5-9B87-FFC3A9D2B0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1A83AE61-BA32-49D5-B76D-1C6708D56A28}"/>
              </a:ext>
            </a:extLst>
          </p:cNvPr>
          <p:cNvSpPr txBox="1"/>
          <p:nvPr/>
        </p:nvSpPr>
        <p:spPr>
          <a:xfrm>
            <a:off x="1403648" y="2492896"/>
            <a:ext cx="6598281" cy="1767101"/>
          </a:xfrm>
          <a:prstGeom prst="rect">
            <a:avLst/>
          </a:prstGeom>
          <a:noFill/>
        </p:spPr>
        <p:txBody>
          <a:bodyPr wrap="none">
            <a:prstTxWarp prst="textWave1">
              <a:avLst>
                <a:gd name="adj1" fmla="val 0"/>
                <a:gd name="adj2" fmla="val 0"/>
              </a:avLst>
            </a:prstTxWarp>
            <a:spAutoFit/>
            <a:scene3d>
              <a:camera prst="isometricLeftDown"/>
              <a:lightRig rig="threePt" dir="t"/>
            </a:scene3d>
          </a:bodyPr>
          <a:lstStyle/>
          <a:p>
            <a:pPr>
              <a:defRPr/>
            </a:pPr>
            <a:r>
              <a:rPr lang="ru-RU" sz="6000" b="1" dirty="0">
                <a:latin typeface="Arial" charset="0"/>
                <a:cs typeface="Arial" charset="0"/>
              </a:rPr>
              <a:t>Спасибо за внимание</a:t>
            </a:r>
            <a:r>
              <a:rPr lang="ru-RU" sz="4800" dirty="0">
                <a:latin typeface="Arial" charset="0"/>
                <a:cs typeface="Arial" charset="0"/>
              </a:rPr>
              <a:t>!</a:t>
            </a: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4211</TotalTime>
  <Words>1248</Words>
  <Application>Microsoft Office PowerPoint</Application>
  <PresentationFormat>Экран (4:3)</PresentationFormat>
  <Paragraphs>184</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ГОУ ВПО НГМУ Росздрава</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429</cp:revision>
  <dcterms:created xsi:type="dcterms:W3CDTF">2020-03-24T02:07:02Z</dcterms:created>
  <dcterms:modified xsi:type="dcterms:W3CDTF">2021-01-27T11:53:24Z</dcterms:modified>
</cp:coreProperties>
</file>