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6" r:id="rId8"/>
    <p:sldId id="277" r:id="rId9"/>
    <p:sldId id="278" r:id="rId10"/>
    <p:sldId id="262" r:id="rId11"/>
    <p:sldId id="279" r:id="rId12"/>
    <p:sldId id="281" r:id="rId13"/>
    <p:sldId id="263" r:id="rId14"/>
    <p:sldId id="265" r:id="rId15"/>
    <p:sldId id="266" r:id="rId16"/>
    <p:sldId id="280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8000"/>
    <a:srgbClr val="81BA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0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9">
            <a:extLst>
              <a:ext uri="{FF2B5EF4-FFF2-40B4-BE49-F238E27FC236}">
                <a16:creationId xmlns:a16="http://schemas.microsoft.com/office/drawing/2014/main" id="{3FBD1EC3-B150-4270-AE3B-B08F6882CCA8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Скругленный прямоугольник 10">
            <a:extLst>
              <a:ext uri="{FF2B5EF4-FFF2-40B4-BE49-F238E27FC236}">
                <a16:creationId xmlns:a16="http://schemas.microsoft.com/office/drawing/2014/main" id="{E140F857-CF5C-4FA8-B3E0-673601A0AB1D}"/>
              </a:ext>
            </a:extLst>
          </p:cNvPr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Дата 18">
            <a:extLst>
              <a:ext uri="{FF2B5EF4-FFF2-40B4-BE49-F238E27FC236}">
                <a16:creationId xmlns:a16="http://schemas.microsoft.com/office/drawing/2014/main" id="{0DADE290-FB4F-4BF1-B124-8E33DABB4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712970-612A-4587-909C-2A94564875BE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480AD61-8AC9-444F-89C4-B2FCAC104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0">
            <a:extLst>
              <a:ext uri="{FF2B5EF4-FFF2-40B4-BE49-F238E27FC236}">
                <a16:creationId xmlns:a16="http://schemas.microsoft.com/office/drawing/2014/main" id="{C7D84ED6-D3F0-4871-AC51-52F13FFE8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8FBDC-AD60-49B2-A6C9-C41F410545A7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078388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CCA8507F-67C5-4B7F-AD36-6D850BDD6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A14FB-52C3-4D82-8166-A1FBB4F36E2B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5" name="Нижний колонтитул 17">
            <a:extLst>
              <a:ext uri="{FF2B5EF4-FFF2-40B4-BE49-F238E27FC236}">
                <a16:creationId xmlns:a16="http://schemas.microsoft.com/office/drawing/2014/main" id="{90D7A79A-0902-4C11-80D3-C627A57008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4B1BF9A0-4DA1-4F8A-B4AC-CC84C0771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40BC2-38FD-4E58-ADDA-616460AA208D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095064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9">
            <a:extLst>
              <a:ext uri="{FF2B5EF4-FFF2-40B4-BE49-F238E27FC236}">
                <a16:creationId xmlns:a16="http://schemas.microsoft.com/office/drawing/2014/main" id="{B4342122-D791-4F8F-806B-976F096A16E9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Скругленный прямоугольник 10">
            <a:extLst>
              <a:ext uri="{FF2B5EF4-FFF2-40B4-BE49-F238E27FC236}">
                <a16:creationId xmlns:a16="http://schemas.microsoft.com/office/drawing/2014/main" id="{013D9F98-E7D7-49ED-9D08-918F0266E28C}"/>
              </a:ext>
            </a:extLst>
          </p:cNvPr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>
            <a:extLst>
              <a:ext uri="{FF2B5EF4-FFF2-40B4-BE49-F238E27FC236}">
                <a16:creationId xmlns:a16="http://schemas.microsoft.com/office/drawing/2014/main" id="{F1C1EDC2-EDA9-436D-A5F7-40A9CF8B4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677D736-AF3D-4831-A8C0-91E069368F2C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825D2074-4C55-4382-9360-5C58912C2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>
            <a:extLst>
              <a:ext uri="{FF2B5EF4-FFF2-40B4-BE49-F238E27FC236}">
                <a16:creationId xmlns:a16="http://schemas.microsoft.com/office/drawing/2014/main" id="{0E4A6A73-DC0B-4840-A1E4-D12736501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E334D-5F12-4F7F-B0EC-B45134D123E4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735154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4">
            <a:extLst>
              <a:ext uri="{FF2B5EF4-FFF2-40B4-BE49-F238E27FC236}">
                <a16:creationId xmlns:a16="http://schemas.microsoft.com/office/drawing/2014/main" id="{11A23DE6-02A1-4280-A623-5CF9A1A8C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B442B-0485-4D0A-945F-A8B28AFC5C59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6" name="Нижний колонтитул 17">
            <a:extLst>
              <a:ext uri="{FF2B5EF4-FFF2-40B4-BE49-F238E27FC236}">
                <a16:creationId xmlns:a16="http://schemas.microsoft.com/office/drawing/2014/main" id="{C76D7F27-527E-4B37-BE21-D50D4E395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0E02CE65-FF29-4F39-995F-4879D9FB1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B4BF9-0797-42ED-B1A0-BBFE3B6BF512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901759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4">
            <a:extLst>
              <a:ext uri="{FF2B5EF4-FFF2-40B4-BE49-F238E27FC236}">
                <a16:creationId xmlns:a16="http://schemas.microsoft.com/office/drawing/2014/main" id="{67BA00A7-E7CD-4310-BAF5-CDDDA545F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C5F43-EF40-4998-A34B-E1F2CCF93596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8" name="Нижний колонтитул 17">
            <a:extLst>
              <a:ext uri="{FF2B5EF4-FFF2-40B4-BE49-F238E27FC236}">
                <a16:creationId xmlns:a16="http://schemas.microsoft.com/office/drawing/2014/main" id="{00068EDE-8E86-4812-B24F-6C1D8AB93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4">
            <a:extLst>
              <a:ext uri="{FF2B5EF4-FFF2-40B4-BE49-F238E27FC236}">
                <a16:creationId xmlns:a16="http://schemas.microsoft.com/office/drawing/2014/main" id="{F33122FC-6416-42C6-AD2D-C9B29DF03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6D2D93-4E7B-45B4-9459-A2C77047DB30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317860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4">
            <a:extLst>
              <a:ext uri="{FF2B5EF4-FFF2-40B4-BE49-F238E27FC236}">
                <a16:creationId xmlns:a16="http://schemas.microsoft.com/office/drawing/2014/main" id="{C91CB082-7084-4600-8BF7-FD2994CB6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E5946-6005-4D19-BE32-F78F6705379D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4" name="Нижний колонтитул 17">
            <a:extLst>
              <a:ext uri="{FF2B5EF4-FFF2-40B4-BE49-F238E27FC236}">
                <a16:creationId xmlns:a16="http://schemas.microsoft.com/office/drawing/2014/main" id="{C78FA202-DA57-4E86-A9B6-5D74BD7CD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A27D598-1AD6-4AD1-B21B-547FF625D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59472-E502-404A-9F2A-423921AD4AA0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942881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9">
            <a:extLst>
              <a:ext uri="{FF2B5EF4-FFF2-40B4-BE49-F238E27FC236}">
                <a16:creationId xmlns:a16="http://schemas.microsoft.com/office/drawing/2014/main" id="{BC5C1F94-B853-4727-8CC1-EB5BE9EEDF6A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Дата 1">
            <a:extLst>
              <a:ext uri="{FF2B5EF4-FFF2-40B4-BE49-F238E27FC236}">
                <a16:creationId xmlns:a16="http://schemas.microsoft.com/office/drawing/2014/main" id="{76DA91F9-3054-4184-ADDD-341BF1146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3551315-2A4E-4EB0-BBB4-6BC5DDC1E347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4" name="Нижний колонтитул 2">
            <a:extLst>
              <a:ext uri="{FF2B5EF4-FFF2-40B4-BE49-F238E27FC236}">
                <a16:creationId xmlns:a16="http://schemas.microsoft.com/office/drawing/2014/main" id="{93A85E8F-4686-47C1-93D5-192DBED2B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>
            <a:extLst>
              <a:ext uri="{FF2B5EF4-FFF2-40B4-BE49-F238E27FC236}">
                <a16:creationId xmlns:a16="http://schemas.microsoft.com/office/drawing/2014/main" id="{B9736300-F1C9-4754-A9A3-A33642EB8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E0939-253A-4465-8AB3-5AC331581C53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4108654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4">
            <a:extLst>
              <a:ext uri="{FF2B5EF4-FFF2-40B4-BE49-F238E27FC236}">
                <a16:creationId xmlns:a16="http://schemas.microsoft.com/office/drawing/2014/main" id="{158AC07C-21B3-49F1-8400-B314D7058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5D44D-A9C0-4086-999E-8D86158483E1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6" name="Нижний колонтитул 17">
            <a:extLst>
              <a:ext uri="{FF2B5EF4-FFF2-40B4-BE49-F238E27FC236}">
                <a16:creationId xmlns:a16="http://schemas.microsoft.com/office/drawing/2014/main" id="{51404E58-5C62-4162-8053-B7996897E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id="{E6E42E85-D4F1-4BFF-A986-4AB6042F2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329F5-551D-4551-86E4-FF80DCEB0DCD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852110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9">
            <a:extLst>
              <a:ext uri="{FF2B5EF4-FFF2-40B4-BE49-F238E27FC236}">
                <a16:creationId xmlns:a16="http://schemas.microsoft.com/office/drawing/2014/main" id="{FFF9E493-9055-47A7-8AB6-8B969179D6FD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с одним скругленным углом 10">
            <a:extLst>
              <a:ext uri="{FF2B5EF4-FFF2-40B4-BE49-F238E27FC236}">
                <a16:creationId xmlns:a16="http://schemas.microsoft.com/office/drawing/2014/main" id="{9F57A477-7168-4EDF-A843-34AE4805884A}"/>
              </a:ext>
            </a:extLst>
          </p:cNvPr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7" name="Дата 4">
            <a:extLst>
              <a:ext uri="{FF2B5EF4-FFF2-40B4-BE49-F238E27FC236}">
                <a16:creationId xmlns:a16="http://schemas.microsoft.com/office/drawing/2014/main" id="{A1CC09F8-2C73-44D9-AA2D-B09C0160B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1F8B07-E389-476F-8A2E-C4E80178E782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8" name="Нижний колонтитул 5">
            <a:extLst>
              <a:ext uri="{FF2B5EF4-FFF2-40B4-BE49-F238E27FC236}">
                <a16:creationId xmlns:a16="http://schemas.microsoft.com/office/drawing/2014/main" id="{0B472093-4DB9-4887-BF0A-74288A706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>
            <a:extLst>
              <a:ext uri="{FF2B5EF4-FFF2-40B4-BE49-F238E27FC236}">
                <a16:creationId xmlns:a16="http://schemas.microsoft.com/office/drawing/2014/main" id="{A3E4822C-5A06-42B4-A530-EF3AA4BA7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BF72B-3A38-4FFE-8750-7BD36760F1CF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226767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11B1E5EF-37AF-4460-9049-8A2A828A8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48C7F-146E-46EE-AE00-FC81BE93CE4E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5" name="Нижний колонтитул 17">
            <a:extLst>
              <a:ext uri="{FF2B5EF4-FFF2-40B4-BE49-F238E27FC236}">
                <a16:creationId xmlns:a16="http://schemas.microsoft.com/office/drawing/2014/main" id="{B6E38BEC-96DF-413F-B618-DD483C619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B68BF99D-431D-48C1-9379-25385A7EB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C9B9D5-448D-4B38-B8B5-14D0A4DFA513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1655785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id="{285647B5-5565-4A78-A603-9DCA793BD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47265-EF5F-4311-A78B-B5CD3FE77962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5" name="Нижний колонтитул 17">
            <a:extLst>
              <a:ext uri="{FF2B5EF4-FFF2-40B4-BE49-F238E27FC236}">
                <a16:creationId xmlns:a16="http://schemas.microsoft.com/office/drawing/2014/main" id="{805149CB-FF85-42A4-9E59-22F65D9B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id="{95AC060D-777E-49E4-B214-B6B79AB9C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F066E-C18F-476A-B8B6-AF4E7F6A126F}" type="slidenum">
              <a:rPr lang="ru-RU" altLang="nl-NL"/>
              <a:pPr/>
              <a:t>‹#›</a:t>
            </a:fld>
            <a:endParaRPr lang="ru-RU" altLang="nl-NL"/>
          </a:p>
        </p:txBody>
      </p:sp>
    </p:spTree>
    <p:extLst>
      <p:ext uri="{BB962C8B-B14F-4D97-AF65-F5344CB8AC3E}">
        <p14:creationId xmlns:p14="http://schemas.microsoft.com/office/powerpoint/2010/main" val="3161925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73627515-E331-44D1-BE67-B168AE3AE197}"/>
              </a:ext>
            </a:extLst>
          </p:cNvPr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173F1E48-03BD-4279-814A-0B6B77E4F216}"/>
              </a:ext>
            </a:extLst>
          </p:cNvPr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A9645D8B-10C0-409F-98C5-ED30052CA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31" name="Текст 3">
            <a:extLst>
              <a:ext uri="{FF2B5EF4-FFF2-40B4-BE49-F238E27FC236}">
                <a16:creationId xmlns:a16="http://schemas.microsoft.com/office/drawing/2014/main" id="{89474EFA-64DC-44D5-B4C8-6E2C8EADCDF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nl-NL"/>
              <a:t>Образец текста</a:t>
            </a:r>
          </a:p>
          <a:p>
            <a:pPr lvl="1"/>
            <a:r>
              <a:rPr lang="ru-RU" altLang="nl-NL"/>
              <a:t>Второй уровень</a:t>
            </a:r>
          </a:p>
          <a:p>
            <a:pPr lvl="2"/>
            <a:r>
              <a:rPr lang="ru-RU" altLang="nl-NL"/>
              <a:t>Третий уровень</a:t>
            </a:r>
          </a:p>
          <a:p>
            <a:pPr lvl="3"/>
            <a:r>
              <a:rPr lang="ru-RU" altLang="nl-NL"/>
              <a:t>Четвертый уровень</a:t>
            </a:r>
          </a:p>
          <a:p>
            <a:pPr lvl="4"/>
            <a:r>
              <a:rPr lang="ru-RU" altLang="nl-NL"/>
              <a:t>Пятый уровень</a:t>
            </a:r>
            <a:endParaRPr lang="en-US" altLang="nl-NL"/>
          </a:p>
        </p:txBody>
      </p:sp>
      <p:sp>
        <p:nvSpPr>
          <p:cNvPr id="25" name="Дата 24">
            <a:extLst>
              <a:ext uri="{FF2B5EF4-FFF2-40B4-BE49-F238E27FC236}">
                <a16:creationId xmlns:a16="http://schemas.microsoft.com/office/drawing/2014/main" id="{E4995CE4-A440-4824-974E-A9DF2D411A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CD293496-F8F0-404A-811A-AC1879699A1F}" type="datetimeFigureOut">
              <a:rPr lang="ru-RU"/>
              <a:pPr>
                <a:defRPr/>
              </a:pPr>
              <a:t>27.04.2021</a:t>
            </a:fld>
            <a:endParaRPr lang="ru-RU"/>
          </a:p>
        </p:txBody>
      </p:sp>
      <p:sp>
        <p:nvSpPr>
          <p:cNvPr id="18" name="Нижний колонтитул 17">
            <a:extLst>
              <a:ext uri="{FF2B5EF4-FFF2-40B4-BE49-F238E27FC236}">
                <a16:creationId xmlns:a16="http://schemas.microsoft.com/office/drawing/2014/main" id="{87B70875-B82C-42CE-89BB-B0AEAC7956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3CB1756-44ED-4800-B34E-4459338DA8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A7A399"/>
                </a:solidFill>
              </a:defRPr>
            </a:lvl1pPr>
          </a:lstStyle>
          <a:p>
            <a:fld id="{753EE252-3018-4B2C-A763-67F87E1CB7C6}" type="slidenum">
              <a:rPr lang="ru-RU" altLang="nl-NL"/>
              <a:pPr/>
              <a:t>‹#›</a:t>
            </a:fld>
            <a:endParaRPr lang="ru-RU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7" r:id="rId1"/>
    <p:sldLayoutId id="2147483980" r:id="rId2"/>
    <p:sldLayoutId id="2147483988" r:id="rId3"/>
    <p:sldLayoutId id="2147483981" r:id="rId4"/>
    <p:sldLayoutId id="2147483982" r:id="rId5"/>
    <p:sldLayoutId id="2147483983" r:id="rId6"/>
    <p:sldLayoutId id="2147483989" r:id="rId7"/>
    <p:sldLayoutId id="2147483984" r:id="rId8"/>
    <p:sldLayoutId id="2147483990" r:id="rId9"/>
    <p:sldLayoutId id="2147483985" r:id="rId10"/>
    <p:sldLayoutId id="214748398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anose="020B0604030504040204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anose="05020102010507070707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anose="020B0604030504040204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elibrary.ru/" TargetMode="External"/><Relationship Id="rId2" Type="http://schemas.openxmlformats.org/officeDocument/2006/relationships/hyperlink" Target="http://e.lanbook.com/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>
            <a:extLst>
              <a:ext uri="{FF2B5EF4-FFF2-40B4-BE49-F238E27FC236}">
                <a16:creationId xmlns:a16="http://schemas.microsoft.com/office/drawing/2014/main" id="{7BED7FBD-4FC8-494D-97CC-1333535991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7450" y="3716338"/>
            <a:ext cx="6697663" cy="259397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>
                <a:solidFill>
                  <a:srgbClr val="008000"/>
                </a:solidFill>
                <a:latin typeface="Arial Black" pitchFamily="34" charset="0"/>
                <a:cs typeface="Arial" charset="0"/>
              </a:rPr>
              <a:t>Выдающийся хирург </a:t>
            </a:r>
            <a:br>
              <a:rPr lang="ru-RU" sz="4400" dirty="0">
                <a:solidFill>
                  <a:srgbClr val="008000"/>
                </a:solidFill>
                <a:latin typeface="Arial Black" pitchFamily="34" charset="0"/>
                <a:cs typeface="Arial" charset="0"/>
              </a:rPr>
            </a:br>
            <a:r>
              <a:rPr lang="ru-RU" sz="4400" dirty="0">
                <a:solidFill>
                  <a:srgbClr val="008000"/>
                </a:solidFill>
                <a:latin typeface="Arial Black" pitchFamily="34" charset="0"/>
                <a:cs typeface="Arial" charset="0"/>
              </a:rPr>
              <a:t>Николай Васильевич Склифосовский</a:t>
            </a:r>
            <a:br>
              <a:rPr lang="ru-RU" sz="4400" dirty="0">
                <a:solidFill>
                  <a:srgbClr val="008000"/>
                </a:solidFill>
                <a:latin typeface="Arial Black" pitchFamily="34" charset="0"/>
                <a:cs typeface="Arial" charset="0"/>
              </a:rPr>
            </a:br>
            <a:r>
              <a:rPr lang="ru-RU" sz="4400" dirty="0">
                <a:solidFill>
                  <a:srgbClr val="008000"/>
                </a:solidFill>
                <a:latin typeface="Arial Black" pitchFamily="34" charset="0"/>
                <a:cs typeface="Arial" charset="0"/>
              </a:rPr>
              <a:t>1836-1904</a:t>
            </a:r>
          </a:p>
        </p:txBody>
      </p:sp>
      <p:pic>
        <p:nvPicPr>
          <p:cNvPr id="6147" name="Picture 4" descr="C:\Users\user\Desktop\EyR4wxjWUAUMi8W.jpg">
            <a:extLst>
              <a:ext uri="{FF2B5EF4-FFF2-40B4-BE49-F238E27FC236}">
                <a16:creationId xmlns:a16="http://schemas.microsoft.com/office/drawing/2014/main" id="{17E9991A-4263-4958-A67F-F6419FB6C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76250"/>
            <a:ext cx="4475162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4">
            <a:extLst>
              <a:ext uri="{FF2B5EF4-FFF2-40B4-BE49-F238E27FC236}">
                <a16:creationId xmlns:a16="http://schemas.microsoft.com/office/drawing/2014/main" id="{D45D7E9A-D7E2-4E63-8D84-D265E2E35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125" y="6524625"/>
            <a:ext cx="2127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Библиотека НГМУ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>
            <a:extLst>
              <a:ext uri="{FF2B5EF4-FFF2-40B4-BE49-F238E27FC236}">
                <a16:creationId xmlns:a16="http://schemas.microsoft.com/office/drawing/2014/main" id="{EDF18E6C-45CC-46E8-883A-7C1EF525DE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7538" y="1989138"/>
            <a:ext cx="3744912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 Склифосовский Николай Васильевич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российский врач-хирург, военный врач, учёный-новатор, доктор медицины, директор Императорского клинического института Великой княгини Елены Павловны в Санкт-Петербурге, автор трудов по военно-полевой хирургии и хирургии брюшной полости.</a:t>
            </a:r>
          </a:p>
        </p:txBody>
      </p:sp>
      <p:pic>
        <p:nvPicPr>
          <p:cNvPr id="7171" name="Picture 2" descr="https://r4.mt.ru/r12/photo63F3/20429332381-0/jpg/bp.jpeg">
            <a:extLst>
              <a:ext uri="{FF2B5EF4-FFF2-40B4-BE49-F238E27FC236}">
                <a16:creationId xmlns:a16="http://schemas.microsoft.com/office/drawing/2014/main" id="{AE4AB1D2-D5A4-426A-BBCA-6F309ACAC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628775"/>
            <a:ext cx="2892425" cy="384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>
            <a:extLst>
              <a:ext uri="{FF2B5EF4-FFF2-40B4-BE49-F238E27FC236}">
                <a16:creationId xmlns:a16="http://schemas.microsoft.com/office/drawing/2014/main" id="{9EA60F34-4108-49FF-A273-E09FFF596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620713"/>
            <a:ext cx="30972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4800" b="1">
                <a:latin typeface="Calibri" panose="020F0502020204030204" pitchFamily="34" charset="0"/>
              </a:rPr>
              <a:t>Биография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96EB4B86-6026-4BBC-95BE-6EF0E77CDB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9338" y="2011363"/>
            <a:ext cx="7051675" cy="2584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Николай Склифосовский родился 25 марта</a:t>
            </a:r>
            <a:r>
              <a:rPr lang="ru-RU" altLang="nl-NL">
                <a:latin typeface="Calibri" panose="020F0502020204030204" pitchFamily="34" charset="0"/>
              </a:rPr>
              <a:t> </a:t>
            </a:r>
            <a:r>
              <a:rPr lang="ru-RU" altLang="nl-NL"/>
              <a:t>(6</a:t>
            </a:r>
            <a:r>
              <a:rPr lang="ru-RU" altLang="nl-NL">
                <a:latin typeface="Calibri" panose="020F0502020204030204" pitchFamily="34" charset="0"/>
              </a:rPr>
              <a:t> </a:t>
            </a:r>
            <a:r>
              <a:rPr lang="ru-RU" altLang="nl-NL"/>
              <a:t>апреля)</a:t>
            </a:r>
            <a:r>
              <a:rPr lang="ru-RU" altLang="nl-NL">
                <a:latin typeface="Calibri" panose="020F0502020204030204" pitchFamily="34" charset="0"/>
              </a:rPr>
              <a:t> </a:t>
            </a:r>
            <a:r>
              <a:rPr lang="ru-RU" altLang="nl-NL"/>
              <a:t>1836 года</a:t>
            </a:r>
          </a:p>
          <a:p>
            <a:pPr algn="ctr" eaLnBrk="1" hangingPunct="1"/>
            <a:r>
              <a:rPr lang="ru-RU" altLang="nl-NL">
                <a:latin typeface="Calibri" panose="020F0502020204030204" pitchFamily="34" charset="0"/>
              </a:rPr>
              <a:t> </a:t>
            </a:r>
            <a:r>
              <a:rPr lang="ru-RU" altLang="nl-NL"/>
              <a:t>на хуторе Карантин (ныне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посёлок Дзержинское),</a:t>
            </a:r>
          </a:p>
          <a:p>
            <a:pPr algn="ctr" eaLnBrk="1" hangingPunct="1"/>
            <a:r>
              <a:rPr lang="ru-RU" altLang="nl-NL"/>
              <a:t>Тираспольского уезда</a:t>
            </a:r>
            <a:r>
              <a:rPr lang="ru-RU" altLang="nl-NL">
                <a:latin typeface="Calibri" panose="020F0502020204030204" pitchFamily="34" charset="0"/>
              </a:rPr>
              <a:t> </a:t>
            </a:r>
            <a:r>
              <a:rPr lang="ru-RU" altLang="nl-NL"/>
              <a:t>Херсонской губернии</a:t>
            </a:r>
            <a:r>
              <a:rPr lang="ru-RU" altLang="nl-NL">
                <a:latin typeface="Calibri" panose="020F0502020204030204" pitchFamily="34" charset="0"/>
              </a:rPr>
              <a:t> </a:t>
            </a:r>
          </a:p>
          <a:p>
            <a:pPr algn="ctr" eaLnBrk="1" hangingPunct="1"/>
            <a:r>
              <a:rPr lang="ru-RU" altLang="nl-NL"/>
              <a:t>Российской империи, </a:t>
            </a:r>
          </a:p>
          <a:p>
            <a:pPr algn="ctr" eaLnBrk="1" hangingPunct="1"/>
            <a:r>
              <a:rPr lang="ru-RU" altLang="nl-NL"/>
              <a:t>в многодетной семье мелкопоместного дворянина.</a:t>
            </a:r>
            <a:r>
              <a:rPr lang="ru-RU" altLang="nl-NL" sz="1200"/>
              <a:t> </a:t>
            </a:r>
          </a:p>
          <a:p>
            <a:pPr algn="ctr" eaLnBrk="1" hangingPunct="1"/>
            <a:r>
              <a:rPr lang="ru-RU" altLang="nl-NL"/>
              <a:t>Николай был девятым (из двенадцати детей) ребенком в семье.</a:t>
            </a:r>
          </a:p>
          <a:p>
            <a:pPr algn="ctr" eaLnBrk="1" hangingPunct="1"/>
            <a:r>
              <a:rPr lang="ru-RU" altLang="nl-NL"/>
              <a:t>Отец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Василий Павлович, мать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Ксения Михайловна (в девичестве Платонова) жили скромно. </a:t>
            </a:r>
          </a:p>
          <a:p>
            <a:pPr algn="ctr" eaLnBrk="1" hangingPunct="1"/>
            <a:r>
              <a:rPr lang="ru-RU" altLang="nl-NL"/>
              <a:t>Эпидемия холеры рано унесла из жизни родителей Николая.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>
            <a:extLst>
              <a:ext uri="{FF2B5EF4-FFF2-40B4-BE49-F238E27FC236}">
                <a16:creationId xmlns:a16="http://schemas.microsoft.com/office/drawing/2014/main" id="{04AD6B3E-AD9F-4642-BE19-BC45500E2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20713"/>
            <a:ext cx="7777163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Николай попадает в Одесский дом для сирот. </a:t>
            </a:r>
          </a:p>
          <a:p>
            <a:pPr algn="ctr" eaLnBrk="1" hangingPunct="1"/>
            <a:r>
              <a:rPr lang="ru-RU" altLang="nl-NL"/>
              <a:t>Тяготы жизни в казенном доме помогли мальчику воспитать в себе:</a:t>
            </a:r>
          </a:p>
          <a:p>
            <a:pPr algn="ctr" eaLnBrk="1" hangingPunct="1"/>
            <a:r>
              <a:rPr lang="ru-RU" altLang="nl-NL"/>
              <a:t>настойчивость, упорство и трудолюбие. Он с головой погрузился в учёбу. Особенно Николая интересовали естественные науки, изучение иностранных языков, литература и история. Вскоре он стал одним из лучших учеников Одесской 2-й гимназии. За успехи в учебе был награжден серебряной медалью и аттестатом с отличием, которые давали ряд льгот при поступлении в университет.</a:t>
            </a:r>
          </a:p>
        </p:txBody>
      </p:sp>
      <p:pic>
        <p:nvPicPr>
          <p:cNvPr id="9219" name="Picture 3" descr="C:\Users\user\Desktop\9.jpg">
            <a:extLst>
              <a:ext uri="{FF2B5EF4-FFF2-40B4-BE49-F238E27FC236}">
                <a16:creationId xmlns:a16="http://schemas.microsoft.com/office/drawing/2014/main" id="{B66944F0-2889-47F6-8F4C-88442EDD77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7" r="4239"/>
          <a:stretch>
            <a:fillRect/>
          </a:stretch>
        </p:blipFill>
        <p:spPr bwMode="auto">
          <a:xfrm>
            <a:off x="2843213" y="3141663"/>
            <a:ext cx="3529012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">
            <a:extLst>
              <a:ext uri="{FF2B5EF4-FFF2-40B4-BE49-F238E27FC236}">
                <a16:creationId xmlns:a16="http://schemas.microsoft.com/office/drawing/2014/main" id="{8B2F9784-9D8D-437C-B831-B35246FC6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20713"/>
            <a:ext cx="813593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После окончания гимназии Николай Васильевич изъявил желание обучаться в Московском университете на медицинском факультете. </a:t>
            </a:r>
          </a:p>
          <a:p>
            <a:pPr algn="ctr" eaLnBrk="1" hangingPunct="1"/>
            <a:r>
              <a:rPr lang="ru-RU" altLang="nl-NL"/>
              <a:t>11 октября 1854 года «Одесский приказ общественного призрения» направил соответствующую просьбу ректору Московского университета. Ожидания были долгими. Наконец, 25 ноября пришло постановление о зачислении «…Николая Склифосовского на казенное содержание»</a:t>
            </a:r>
          </a:p>
          <a:p>
            <a:pPr algn="ctr" eaLnBrk="1" hangingPunct="1"/>
            <a:r>
              <a:rPr lang="ru-RU" altLang="nl-NL"/>
              <a:t>(</a:t>
            </a:r>
            <a:r>
              <a:rPr lang="ru-RU" altLang="nl-NL" i="1"/>
              <a:t>из архива</a:t>
            </a:r>
            <a:r>
              <a:rPr lang="ru-RU" altLang="nl-NL"/>
              <a:t>) в университет.</a:t>
            </a:r>
          </a:p>
          <a:p>
            <a:pPr eaLnBrk="1" hangingPunct="1"/>
            <a:endParaRPr lang="ru-RU" altLang="nl-NL"/>
          </a:p>
        </p:txBody>
      </p:sp>
      <p:pic>
        <p:nvPicPr>
          <p:cNvPr id="17412" name="Picture 4" descr="C:\Users\user\Desktop\10.jpg">
            <a:extLst>
              <a:ext uri="{FF2B5EF4-FFF2-40B4-BE49-F238E27FC236}">
                <a16:creationId xmlns:a16="http://schemas.microsoft.com/office/drawing/2014/main" id="{E55716E1-FFDF-44CD-8200-2E685B0AE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4192"/>
          <a:stretch>
            <a:fillRect/>
          </a:stretch>
        </p:blipFill>
        <p:spPr bwMode="auto">
          <a:xfrm>
            <a:off x="1475656" y="2852936"/>
            <a:ext cx="6264696" cy="317101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244" name="TextBox 4">
            <a:extLst>
              <a:ext uri="{FF2B5EF4-FFF2-40B4-BE49-F238E27FC236}">
                <a16:creationId xmlns:a16="http://schemas.microsoft.com/office/drawing/2014/main" id="{F83B72DC-4642-4BB6-B574-A06DED0999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6165850"/>
            <a:ext cx="22971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1400"/>
              <a:t>Московский университет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>
            <a:extLst>
              <a:ext uri="{FF2B5EF4-FFF2-40B4-BE49-F238E27FC236}">
                <a16:creationId xmlns:a16="http://schemas.microsoft.com/office/drawing/2014/main" id="{3A508DE2-77F5-4920-AA0A-0567E4358B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1412875"/>
            <a:ext cx="4681538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В университете Николай </a:t>
            </a:r>
          </a:p>
          <a:p>
            <a:pPr algn="ctr" eaLnBrk="1" hangingPunct="1"/>
            <a:r>
              <a:rPr lang="ru-RU" altLang="nl-NL"/>
              <a:t>преуспевал в обучении и, </a:t>
            </a:r>
          </a:p>
          <a:p>
            <a:pPr algn="ctr" eaLnBrk="1" hangingPunct="1"/>
            <a:r>
              <a:rPr lang="ru-RU" altLang="nl-NL"/>
              <a:t>в числе немногих студентов  5 курса, </a:t>
            </a:r>
          </a:p>
          <a:p>
            <a:pPr algn="ctr" eaLnBrk="1" hangingPunct="1"/>
            <a:r>
              <a:rPr lang="ru-RU" altLang="nl-NL"/>
              <a:t>получил право держать экзамен </a:t>
            </a:r>
          </a:p>
          <a:p>
            <a:pPr algn="ctr" eaLnBrk="1" hangingPunct="1"/>
            <a:r>
              <a:rPr lang="ru-RU" altLang="nl-NL"/>
              <a:t>на степень доктора медицины.</a:t>
            </a:r>
          </a:p>
          <a:p>
            <a:pPr algn="ctr" eaLnBrk="1" hangingPunct="1"/>
            <a:r>
              <a:rPr lang="ru-RU" altLang="nl-NL"/>
              <a:t>Блестяще окончив в 1859 году медицинский факультет Московского университета, Склифосовский возвращается в Одессу, где устраивается в городскую больницу хирургом.</a:t>
            </a:r>
          </a:p>
          <a:p>
            <a:pPr algn="ctr" eaLnBrk="1" hangingPunct="1"/>
            <a:r>
              <a:rPr lang="ru-RU" altLang="nl-NL"/>
              <a:t>В 1863 году Склифосовский Н.В. защищает докторскую диссертацию на  тему «О кровяной околоматочной опухоли».</a:t>
            </a:r>
          </a:p>
        </p:txBody>
      </p:sp>
      <p:pic>
        <p:nvPicPr>
          <p:cNvPr id="11267" name="Picture 1" descr="C:\Users\user\Desktop\4.jpg">
            <a:extLst>
              <a:ext uri="{FF2B5EF4-FFF2-40B4-BE49-F238E27FC236}">
                <a16:creationId xmlns:a16="http://schemas.microsoft.com/office/drawing/2014/main" id="{5C376166-C2F2-4DDD-A428-319727FCE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9" r="4372"/>
          <a:stretch>
            <a:fillRect/>
          </a:stretch>
        </p:blipFill>
        <p:spPr bwMode="auto">
          <a:xfrm>
            <a:off x="684213" y="1125538"/>
            <a:ext cx="2879725" cy="43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>
            <a:extLst>
              <a:ext uri="{FF2B5EF4-FFF2-40B4-BE49-F238E27FC236}">
                <a16:creationId xmlns:a16="http://schemas.microsoft.com/office/drawing/2014/main" id="{501BDE0C-E203-400B-A74D-34FCFEA9E7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412875"/>
            <a:ext cx="4572000" cy="313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После долгих лет работы в Одесской городской больнице </a:t>
            </a:r>
          </a:p>
          <a:p>
            <a:pPr algn="ctr" eaLnBrk="1" hangingPunct="1"/>
            <a:r>
              <a:rPr lang="ru-RU" altLang="nl-NL"/>
              <a:t>у Склифосовского вырабатывается новое профессиональное качество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 универсальность в труде врача-хирурга. Он освоил методы оперирования различных органов. </a:t>
            </a:r>
          </a:p>
          <a:p>
            <a:pPr algn="ctr" eaLnBrk="1" hangingPunct="1"/>
            <a:r>
              <a:rPr lang="ru-RU" altLang="nl-NL"/>
              <a:t>Придерживаясь учений Н.И. Пирогова, Николай Васильевич, стремился совершенствовать хирургическую технику.  </a:t>
            </a:r>
          </a:p>
        </p:txBody>
      </p:sp>
      <p:pic>
        <p:nvPicPr>
          <p:cNvPr id="11267" name="Picture 3" descr="C:\Users\user\Desktop\5.jpg">
            <a:extLst>
              <a:ext uri="{FF2B5EF4-FFF2-40B4-BE49-F238E27FC236}">
                <a16:creationId xmlns:a16="http://schemas.microsoft.com/office/drawing/2014/main" id="{D276DD5F-58C1-476E-926C-8A75C232A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-20000" contrast="20000"/>
          </a:blip>
          <a:srcRect l="8206" t="4478" r="11784" b="17910"/>
          <a:stretch>
            <a:fillRect/>
          </a:stretch>
        </p:blipFill>
        <p:spPr bwMode="auto">
          <a:xfrm>
            <a:off x="5220072" y="764704"/>
            <a:ext cx="3402378" cy="453650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292" name="TextBox 3">
            <a:extLst>
              <a:ext uri="{FF2B5EF4-FFF2-40B4-BE49-F238E27FC236}">
                <a16:creationId xmlns:a16="http://schemas.microsoft.com/office/drawing/2014/main" id="{E93ABB48-0755-4DD3-A0B5-8F7AAB761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1475" y="5445125"/>
            <a:ext cx="31972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sz="1400"/>
              <a:t>Н.В. Склифосовский в</a:t>
            </a:r>
          </a:p>
          <a:p>
            <a:pPr algn="ctr" eaLnBrk="1" hangingPunct="1"/>
            <a:r>
              <a:rPr lang="ru-RU" altLang="nl-NL" sz="1400"/>
              <a:t>начале профессиональной карьеры</a:t>
            </a:r>
          </a:p>
          <a:p>
            <a:pPr algn="ctr" eaLnBrk="1" hangingPunct="1"/>
            <a:r>
              <a:rPr lang="ru-RU" altLang="nl-NL" sz="1400"/>
              <a:t>1871 год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>
            <a:extLst>
              <a:ext uri="{FF2B5EF4-FFF2-40B4-BE49-F238E27FC236}">
                <a16:creationId xmlns:a16="http://schemas.microsoft.com/office/drawing/2014/main" id="{67C91B1A-C5BC-4DE9-80C7-5BC8EEDA1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549275"/>
            <a:ext cx="83534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На два года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1866 -1868 г.г., Склифосовский уезжает в научную командировку за границу, а по возвращению возглавляет хирургическое отделение Одесской городской больницы. В 1870 -1871 г.г. заведует  </a:t>
            </a:r>
          </a:p>
          <a:p>
            <a:pPr algn="ctr" eaLnBrk="1" hangingPunct="1"/>
            <a:r>
              <a:rPr lang="ru-RU" altLang="nl-NL"/>
              <a:t>кафедрой хирургической патологии Киевского университета. </a:t>
            </a:r>
          </a:p>
          <a:p>
            <a:pPr algn="ctr" eaLnBrk="1" hangingPunct="1"/>
            <a:r>
              <a:rPr lang="ru-RU" altLang="nl-NL"/>
              <a:t> В 1880 г. был переведён в качестве заведующего факультетской хирургической клиникой Московского университета.</a:t>
            </a:r>
          </a:p>
        </p:txBody>
      </p:sp>
      <p:pic>
        <p:nvPicPr>
          <p:cNvPr id="13315" name="Picture 1" descr="C:\Users\user\Desktop\6.jpg">
            <a:extLst>
              <a:ext uri="{FF2B5EF4-FFF2-40B4-BE49-F238E27FC236}">
                <a16:creationId xmlns:a16="http://schemas.microsoft.com/office/drawing/2014/main" id="{A2BAF6E3-D3F9-4FA6-8B64-67D62C9FB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8"/>
          <a:stretch>
            <a:fillRect/>
          </a:stretch>
        </p:blipFill>
        <p:spPr bwMode="auto">
          <a:xfrm>
            <a:off x="2303463" y="2587625"/>
            <a:ext cx="4537075" cy="357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er\Desktop\3.jpg">
            <a:extLst>
              <a:ext uri="{FF2B5EF4-FFF2-40B4-BE49-F238E27FC236}">
                <a16:creationId xmlns:a16="http://schemas.microsoft.com/office/drawing/2014/main" id="{7F806CC5-4858-4CA0-A132-7C46B62E2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113" y="2420938"/>
            <a:ext cx="5057775" cy="370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2">
            <a:extLst>
              <a:ext uri="{FF2B5EF4-FFF2-40B4-BE49-F238E27FC236}">
                <a16:creationId xmlns:a16="http://schemas.microsoft.com/office/drawing/2014/main" id="{8DCD1F1F-4C82-4846-BF6A-B9F762BBA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620713"/>
            <a:ext cx="83645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С 1893 г. по 1900 г. Н.В. Склифосовский возглавляет, в качестве директора, </a:t>
            </a:r>
          </a:p>
          <a:p>
            <a:pPr algn="ctr" eaLnBrk="1" hangingPunct="1"/>
            <a:r>
              <a:rPr lang="ru-RU" altLang="nl-NL"/>
              <a:t>Клинический институт для усовершенствования врачей в Петербурге.  </a:t>
            </a:r>
          </a:p>
          <a:p>
            <a:pPr algn="ctr" eaLnBrk="1" hangingPunct="1"/>
            <a:r>
              <a:rPr lang="ru-RU" altLang="nl-NL"/>
              <a:t>На тот период времени, это было единственное, в своем роде, </a:t>
            </a:r>
          </a:p>
          <a:p>
            <a:pPr algn="ctr" eaLnBrk="1" hangingPunct="1"/>
            <a:r>
              <a:rPr lang="ru-RU" altLang="nl-NL"/>
              <a:t>учреждение такого формата во всей Европе.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>
            <a:extLst>
              <a:ext uri="{FF2B5EF4-FFF2-40B4-BE49-F238E27FC236}">
                <a16:creationId xmlns:a16="http://schemas.microsoft.com/office/drawing/2014/main" id="{661DDD0E-B9AC-4C76-8159-07423B7A95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1313" y="620713"/>
            <a:ext cx="59213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sz="3200" b="1"/>
              <a:t>Вклад Склифосовского Н.В.</a:t>
            </a:r>
          </a:p>
          <a:p>
            <a:pPr algn="ctr" eaLnBrk="1" hangingPunct="1"/>
            <a:r>
              <a:rPr lang="ru-RU" altLang="nl-NL" sz="3200" b="1"/>
              <a:t>в развитие медицины</a:t>
            </a:r>
          </a:p>
        </p:txBody>
      </p:sp>
      <p:sp>
        <p:nvSpPr>
          <p:cNvPr id="15363" name="Прямоугольник 3">
            <a:extLst>
              <a:ext uri="{FF2B5EF4-FFF2-40B4-BE49-F238E27FC236}">
                <a16:creationId xmlns:a16="http://schemas.microsoft.com/office/drawing/2014/main" id="{23C24276-7207-49CB-91D3-67699A2A1F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2133600"/>
            <a:ext cx="7991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В 1879 году Н.В. Склифосовский произвёл первую в России успешную (с благоприятным исходом) гастростомию  из-за сужения пищевода на почве онкологии. </a:t>
            </a:r>
          </a:p>
          <a:p>
            <a:pPr eaLnBrk="1" hangingPunct="1"/>
            <a:endParaRPr lang="ru-RU" altLang="nl-NL"/>
          </a:p>
        </p:txBody>
      </p:sp>
      <p:pic>
        <p:nvPicPr>
          <p:cNvPr id="15364" name="Picture 5" descr="https://present5.com/presentation/1/11360502_438961266.pdf-img/11360502_438961266.pdf-56.jpg">
            <a:extLst>
              <a:ext uri="{FF2B5EF4-FFF2-40B4-BE49-F238E27FC236}">
                <a16:creationId xmlns:a16="http://schemas.microsoft.com/office/drawing/2014/main" id="{2FFA5F92-0842-4348-8E8A-79D44C632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0" t="19334" r="4451" b="7867"/>
          <a:stretch>
            <a:fillRect/>
          </a:stretch>
        </p:blipFill>
        <p:spPr bwMode="auto">
          <a:xfrm>
            <a:off x="2339975" y="3429000"/>
            <a:ext cx="4319588" cy="267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>
            <a:extLst>
              <a:ext uri="{FF2B5EF4-FFF2-40B4-BE49-F238E27FC236}">
                <a16:creationId xmlns:a16="http://schemas.microsoft.com/office/drawing/2014/main" id="{CEE93960-BEE2-4D1E-890C-70A569CC3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341438"/>
            <a:ext cx="72151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Ещё одно выдающееся нововведение Н.В. Склифосовского </a:t>
            </a:r>
          </a:p>
          <a:p>
            <a:pPr algn="ctr" eaLnBrk="1" hangingPunct="1"/>
            <a:r>
              <a:rPr lang="ru-RU" altLang="nl-NL"/>
              <a:t>Оригинальный способ операции на костях при ложных суставах, </a:t>
            </a:r>
          </a:p>
          <a:p>
            <a:pPr algn="ctr" eaLnBrk="1" hangingPunct="1"/>
            <a:r>
              <a:rPr lang="ru-RU" altLang="nl-NL"/>
              <a:t>вошедший во все мировые учебники под названием «замка</a:t>
            </a:r>
          </a:p>
          <a:p>
            <a:pPr algn="ctr" eaLnBrk="1" hangingPunct="1"/>
            <a:r>
              <a:rPr lang="ru-RU" altLang="nl-NL"/>
              <a:t>Склифосовского», или «русского замка».</a:t>
            </a:r>
          </a:p>
        </p:txBody>
      </p:sp>
      <p:pic>
        <p:nvPicPr>
          <p:cNvPr id="16387" name="Picture 2" descr="C:\Users\user\Desktop\11.jpg">
            <a:extLst>
              <a:ext uri="{FF2B5EF4-FFF2-40B4-BE49-F238E27FC236}">
                <a16:creationId xmlns:a16="http://schemas.microsoft.com/office/drawing/2014/main" id="{659DBF65-C8D0-4739-A690-C2CE6453A1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4" t="25394" r="1466" b="8987"/>
          <a:stretch>
            <a:fillRect/>
          </a:stretch>
        </p:blipFill>
        <p:spPr bwMode="auto">
          <a:xfrm>
            <a:off x="1655763" y="2852738"/>
            <a:ext cx="5832475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3">
            <a:extLst>
              <a:ext uri="{FF2B5EF4-FFF2-40B4-BE49-F238E27FC236}">
                <a16:creationId xmlns:a16="http://schemas.microsoft.com/office/drawing/2014/main" id="{530BC52C-91C4-4E92-ABED-0033423BA1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4868863"/>
            <a:ext cx="23209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1400"/>
              <a:t>«Замок Склифосовского»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>
            <a:extLst>
              <a:ext uri="{FF2B5EF4-FFF2-40B4-BE49-F238E27FC236}">
                <a16:creationId xmlns:a16="http://schemas.microsoft.com/office/drawing/2014/main" id="{11BA5482-02EA-45E1-B098-F2615F3D0A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908050"/>
            <a:ext cx="8208963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Одной из самых важных заслуг Николая Васильевича считается введение в хирургическую практику антисептики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активного обеззараживания с помощью химических средств. Склифосовский выработал строгий гигиенический режим в столичных клиниках.</a:t>
            </a:r>
          </a:p>
        </p:txBody>
      </p:sp>
      <p:pic>
        <p:nvPicPr>
          <p:cNvPr id="17411" name="Picture 4" descr="C:\Users\user\Desktop\2.jpg">
            <a:extLst>
              <a:ext uri="{FF2B5EF4-FFF2-40B4-BE49-F238E27FC236}">
                <a16:creationId xmlns:a16="http://schemas.microsoft.com/office/drawing/2014/main" id="{8CCC51A7-1990-4A8A-A930-4832E8B46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276475"/>
            <a:ext cx="4679950" cy="300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Box 3">
            <a:extLst>
              <a:ext uri="{FF2B5EF4-FFF2-40B4-BE49-F238E27FC236}">
                <a16:creationId xmlns:a16="http://schemas.microsoft.com/office/drawing/2014/main" id="{92FDAE3F-D7E7-4BB3-9BAC-39AD9772A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5445125"/>
            <a:ext cx="42195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1400"/>
              <a:t>Факультетская хирургическая клиника в Москве.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2">
            <a:extLst>
              <a:ext uri="{FF2B5EF4-FFF2-40B4-BE49-F238E27FC236}">
                <a16:creationId xmlns:a16="http://schemas.microsoft.com/office/drawing/2014/main" id="{7B501D62-7742-493A-8427-7697F15741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49275"/>
            <a:ext cx="806450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Имя Склифосовского становилось все более известным в научном мире.</a:t>
            </a:r>
          </a:p>
          <a:p>
            <a:pPr algn="ctr" eaLnBrk="1" hangingPunct="1"/>
            <a:r>
              <a:rPr lang="ru-RU" altLang="nl-NL"/>
              <a:t>С большим достоинством Николай Васильевич представлял </a:t>
            </a:r>
          </a:p>
          <a:p>
            <a:pPr algn="ctr" eaLnBrk="1" hangingPunct="1"/>
            <a:r>
              <a:rPr lang="ru-RU" altLang="nl-NL"/>
              <a:t>русскую медицину на международных съездах. </a:t>
            </a:r>
          </a:p>
          <a:p>
            <a:pPr algn="ctr" eaLnBrk="1" hangingPunct="1"/>
            <a:r>
              <a:rPr lang="ru-RU" altLang="nl-NL"/>
              <a:t>На </a:t>
            </a:r>
            <a:r>
              <a:rPr lang="en-US" altLang="nl-NL"/>
              <a:t>XII</a:t>
            </a:r>
            <a:r>
              <a:rPr lang="ru-RU" altLang="nl-NL"/>
              <a:t> Международном конгрессе врачей, который проходил в Москве </a:t>
            </a:r>
          </a:p>
          <a:p>
            <a:pPr algn="ctr" eaLnBrk="1" hangingPunct="1"/>
            <a:r>
              <a:rPr lang="ru-RU" altLang="nl-NL"/>
              <a:t>в 1897 году, была продемонстрирована сила и значимость русской науки.</a:t>
            </a:r>
          </a:p>
          <a:p>
            <a:pPr algn="ctr" eaLnBrk="1" hangingPunct="1"/>
            <a:r>
              <a:rPr lang="ru-RU" altLang="nl-NL"/>
              <a:t>Был развеян миф о превосходстве иностранных коллег в области медицины. Организатором конгресса был Н.В. Склифосовский.</a:t>
            </a:r>
          </a:p>
          <a:p>
            <a:pPr algn="ctr" eaLnBrk="1" hangingPunct="1"/>
            <a:r>
              <a:rPr lang="ru-RU" altLang="nl-NL"/>
              <a:t> </a:t>
            </a:r>
          </a:p>
          <a:p>
            <a:pPr algn="ctr" eaLnBrk="1" hangingPunct="1"/>
            <a:r>
              <a:rPr lang="ru-RU" altLang="nl-NL"/>
              <a:t>  </a:t>
            </a:r>
          </a:p>
          <a:p>
            <a:pPr algn="ctr" eaLnBrk="1" hangingPunct="1"/>
            <a:endParaRPr lang="ru-RU" altLang="nl-NL"/>
          </a:p>
        </p:txBody>
      </p:sp>
      <p:pic>
        <p:nvPicPr>
          <p:cNvPr id="18435" name="Picture 3" descr="C:\Users\user\Desktop\_27.jpg">
            <a:extLst>
              <a:ext uri="{FF2B5EF4-FFF2-40B4-BE49-F238E27FC236}">
                <a16:creationId xmlns:a16="http://schemas.microsoft.com/office/drawing/2014/main" id="{748D809E-7BD2-4EB2-B180-91D41E0A3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781300"/>
            <a:ext cx="2159000" cy="309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Box 5">
            <a:extLst>
              <a:ext uri="{FF2B5EF4-FFF2-40B4-BE49-F238E27FC236}">
                <a16:creationId xmlns:a16="http://schemas.microsoft.com/office/drawing/2014/main" id="{00176898-00DF-41A9-BED9-855F5FE394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7963" y="5876925"/>
            <a:ext cx="36480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 sz="1400"/>
              <a:t>Пригласительный билет </a:t>
            </a:r>
          </a:p>
          <a:p>
            <a:pPr algn="ctr" eaLnBrk="1" hangingPunct="1"/>
            <a:r>
              <a:rPr lang="ru-RU" altLang="nl-NL" sz="1400"/>
              <a:t>на </a:t>
            </a:r>
            <a:r>
              <a:rPr lang="en-US" altLang="nl-NL" sz="1400"/>
              <a:t>XII</a:t>
            </a:r>
            <a:r>
              <a:rPr lang="ru-RU" altLang="nl-NL" sz="1400"/>
              <a:t> Международный конгресс врачей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>
            <a:extLst>
              <a:ext uri="{FF2B5EF4-FFF2-40B4-BE49-F238E27FC236}">
                <a16:creationId xmlns:a16="http://schemas.microsoft.com/office/drawing/2014/main" id="{AF7292E2-51BC-4D98-ACA5-260A5BD9F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175" y="1196975"/>
            <a:ext cx="4465638" cy="369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Особую роль в жизни и научной деятельности Н.В. Склифосовского сыграла его работа в качестве военно-полевого хирурга. Его главным принципом в военно-полевой хирургии было перенесение в организацию военно-госпитального дела выработанного в клинике строгого гигиенического режима. Склифосовский выступал за непременное приближение медицинской помощи к раненым. </a:t>
            </a:r>
          </a:p>
          <a:p>
            <a:pPr algn="ctr" eaLnBrk="1" hangingPunct="1"/>
            <a:r>
              <a:rPr lang="ru-RU" altLang="nl-NL"/>
              <a:t>Что получило применение и в ВО войну.</a:t>
            </a:r>
          </a:p>
        </p:txBody>
      </p:sp>
      <p:pic>
        <p:nvPicPr>
          <p:cNvPr id="19459" name="Picture 3" descr="C:\Users\user\Desktop\7.jpg">
            <a:extLst>
              <a:ext uri="{FF2B5EF4-FFF2-40B4-BE49-F238E27FC236}">
                <a16:creationId xmlns:a16="http://schemas.microsoft.com/office/drawing/2014/main" id="{A63A882A-F14E-4237-ACCA-2159F657B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6" b="3012"/>
          <a:stretch>
            <a:fillRect/>
          </a:stretch>
        </p:blipFill>
        <p:spPr bwMode="auto">
          <a:xfrm>
            <a:off x="684213" y="836613"/>
            <a:ext cx="287972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>
            <a:extLst>
              <a:ext uri="{FF2B5EF4-FFF2-40B4-BE49-F238E27FC236}">
                <a16:creationId xmlns:a16="http://schemas.microsoft.com/office/drawing/2014/main" id="{88179D7E-B403-4F47-89EF-2B5E63DA4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836613"/>
            <a:ext cx="79533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Склифосовскому принадлежит видная роль в организации</a:t>
            </a:r>
          </a:p>
          <a:p>
            <a:pPr algn="ctr" eaLnBrk="1" hangingPunct="1"/>
            <a:r>
              <a:rPr lang="ru-RU" altLang="nl-NL"/>
              <a:t>хирургической прессы в России.</a:t>
            </a:r>
          </a:p>
          <a:p>
            <a:pPr algn="ctr" eaLnBrk="1" hangingPunct="1"/>
            <a:r>
              <a:rPr lang="ru-RU" altLang="nl-NL"/>
              <a:t>Николай Васильевич единодушно был выбран редактором </a:t>
            </a:r>
          </a:p>
          <a:p>
            <a:pPr algn="ctr" eaLnBrk="1" hangingPunct="1"/>
            <a:r>
              <a:rPr lang="ru-RU" altLang="nl-NL"/>
              <a:t>нового журнала «Хирургическая летопись», где широко освещались </a:t>
            </a:r>
          </a:p>
          <a:p>
            <a:pPr algn="ctr" eaLnBrk="1" hangingPunct="1"/>
            <a:r>
              <a:rPr lang="ru-RU" altLang="nl-NL"/>
              <a:t>вопросы русской хирургии. </a:t>
            </a:r>
          </a:p>
        </p:txBody>
      </p:sp>
      <p:pic>
        <p:nvPicPr>
          <p:cNvPr id="20483" name="Picture 1" descr="C:\Users\user\Desktop\DSC_0931_800.jpg">
            <a:extLst>
              <a:ext uri="{FF2B5EF4-FFF2-40B4-BE49-F238E27FC236}">
                <a16:creationId xmlns:a16="http://schemas.microsoft.com/office/drawing/2014/main" id="{8997C5A7-D197-436E-AD22-49729D70A5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0" t="6081" r="12770" b="7275"/>
          <a:stretch>
            <a:fillRect/>
          </a:stretch>
        </p:blipFill>
        <p:spPr bwMode="auto">
          <a:xfrm rot="-1769680">
            <a:off x="1951038" y="2909888"/>
            <a:ext cx="1903412" cy="301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2" descr="C:\Users\user\Desktop\72403943.jpg">
            <a:extLst>
              <a:ext uri="{FF2B5EF4-FFF2-40B4-BE49-F238E27FC236}">
                <a16:creationId xmlns:a16="http://schemas.microsoft.com/office/drawing/2014/main" id="{9E7541DB-8381-4E66-8AFA-78A287028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8" t="3903" r="11108" b="50000"/>
          <a:stretch>
            <a:fillRect/>
          </a:stretch>
        </p:blipFill>
        <p:spPr bwMode="auto">
          <a:xfrm>
            <a:off x="3276600" y="2636838"/>
            <a:ext cx="4032250" cy="318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>
            <a:extLst>
              <a:ext uri="{FF2B5EF4-FFF2-40B4-BE49-F238E27FC236}">
                <a16:creationId xmlns:a16="http://schemas.microsoft.com/office/drawing/2014/main" id="{265B8390-9968-4134-890A-217C684848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836613"/>
            <a:ext cx="7921625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Последние годы жизни учёного были омрачены инсультом. Он покинул Санкт-Петербург и поселился в своей усадьбе в Яковцах,</a:t>
            </a:r>
          </a:p>
          <a:p>
            <a:pPr algn="ctr" eaLnBrk="1" hangingPunct="1"/>
            <a:r>
              <a:rPr lang="ru-RU" altLang="nl-NL"/>
              <a:t> в окрестностях Полтавы. Немного оправившись от болезни, учёный занялся садоводством. Но улучшение было недолгим, и вскоре, </a:t>
            </a:r>
          </a:p>
          <a:p>
            <a:pPr algn="ctr" eaLnBrk="1" hangingPunct="1"/>
            <a:r>
              <a:rPr lang="ru-RU" altLang="nl-NL"/>
              <a:t>30 ноября (13 декабря) 1904 года, Николай Склифосовский скоропостижно скончался в возрасте 68 лет. Похоронили выдающегося учёного неподалёку от места знаменитой Полтавской битвы.</a:t>
            </a:r>
          </a:p>
        </p:txBody>
      </p:sp>
      <p:pic>
        <p:nvPicPr>
          <p:cNvPr id="21507" name="Picture 1" descr="C:\Users\user\Desktop\1386948846_787289_40.jpg">
            <a:extLst>
              <a:ext uri="{FF2B5EF4-FFF2-40B4-BE49-F238E27FC236}">
                <a16:creationId xmlns:a16="http://schemas.microsoft.com/office/drawing/2014/main" id="{03F9AE00-4DDD-439E-99E7-6D34BA0C8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3213100"/>
            <a:ext cx="4397375" cy="292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>
            <a:extLst>
              <a:ext uri="{FF2B5EF4-FFF2-40B4-BE49-F238E27FC236}">
                <a16:creationId xmlns:a16="http://schemas.microsoft.com/office/drawing/2014/main" id="{909B698F-0ABA-47D3-9CC8-A272FB914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612775"/>
            <a:ext cx="82804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Именем Николая Васильевича Склифосовского был назван основанный в 1923 году НИИ скорой помощи на базе одной из старейших больниц, открытой еще в 1810 году графом Н.П. Шереметевым. Сегодня Институт скорой помощи им. Склифосовского</a:t>
            </a:r>
            <a:r>
              <a:rPr lang="ru-RU" altLang="nl-NL">
                <a:latin typeface="Calibri" panose="020F0502020204030204" pitchFamily="34" charset="0"/>
              </a:rPr>
              <a:t>—</a:t>
            </a:r>
            <a:r>
              <a:rPr lang="ru-RU" altLang="nl-NL"/>
              <a:t>это крупнейший многопрофильный научно-практический центр по проблемам скорой медицинской помощи, реанимации и неотложной хирургии, неотложной кардиологии, острых отравлений, сочетанной и ожоговой травм. Здесь сформировано более 40 научных подразделений.</a:t>
            </a:r>
          </a:p>
        </p:txBody>
      </p:sp>
      <p:pic>
        <p:nvPicPr>
          <p:cNvPr id="22531" name="Picture 3" descr="C:\Users\user\Desktop\8.jpg">
            <a:extLst>
              <a:ext uri="{FF2B5EF4-FFF2-40B4-BE49-F238E27FC236}">
                <a16:creationId xmlns:a16="http://schemas.microsoft.com/office/drawing/2014/main" id="{F9DCB8DC-7799-49AD-9610-3A1D31CC4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t="6795" r="6361" b="7310"/>
          <a:stretch>
            <a:fillRect/>
          </a:stretch>
        </p:blipFill>
        <p:spPr bwMode="auto">
          <a:xfrm>
            <a:off x="2195513" y="3357563"/>
            <a:ext cx="475297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>
            <a:extLst>
              <a:ext uri="{FF2B5EF4-FFF2-40B4-BE49-F238E27FC236}">
                <a16:creationId xmlns:a16="http://schemas.microsoft.com/office/drawing/2014/main" id="{41B2119A-71FB-4EC1-95A1-79430C390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620713"/>
            <a:ext cx="29797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600" b="1"/>
              <a:t>Заключение</a:t>
            </a:r>
          </a:p>
        </p:txBody>
      </p:sp>
      <p:sp>
        <p:nvSpPr>
          <p:cNvPr id="23555" name="Прямоугольник 2">
            <a:extLst>
              <a:ext uri="{FF2B5EF4-FFF2-40B4-BE49-F238E27FC236}">
                <a16:creationId xmlns:a16="http://schemas.microsoft.com/office/drawing/2014/main" id="{9C4CEF08-B405-4D9B-8AD8-B4B6DCC09A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989138"/>
            <a:ext cx="82804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nl-NL"/>
              <a:t>С деятельностью выдающегося ученого Склифосовского Н.В. </a:t>
            </a:r>
          </a:p>
          <a:p>
            <a:pPr algn="ctr" eaLnBrk="1" hangingPunct="1"/>
            <a:r>
              <a:rPr lang="ru-RU" altLang="nl-NL"/>
              <a:t>связана целая эпоха в истории российской хирургии. </a:t>
            </a:r>
          </a:p>
          <a:p>
            <a:pPr algn="ctr" eaLnBrk="1" hangingPunct="1"/>
            <a:r>
              <a:rPr lang="ru-RU" altLang="nl-NL"/>
              <a:t>Он оставил о себе память как крупнейший педагог с высокой культурой и эрудицией, воспитатель молодежи, горячий патриот своей родины. Руководимая ученым клиника была замечательной школой для студентов, научных работников и врачей, которые прибывали туда со всей России </a:t>
            </a:r>
          </a:p>
          <a:p>
            <a:pPr algn="ctr" eaLnBrk="1" hangingPunct="1"/>
            <a:r>
              <a:rPr lang="ru-RU" altLang="nl-NL"/>
              <a:t>для усовершенствования своей деятельности и знаний. </a:t>
            </a:r>
          </a:p>
          <a:p>
            <a:pPr algn="ctr" eaLnBrk="1" hangingPunct="1"/>
            <a:r>
              <a:rPr lang="ru-RU" altLang="nl-NL"/>
              <a:t>Научные работы и взгляды Н.В. Склифосовского в различных видах хирургии оставили значительный след в отечественной медицинской науке, а его классические труды легли в основу развития</a:t>
            </a:r>
          </a:p>
          <a:p>
            <a:pPr algn="ctr" eaLnBrk="1" hangingPunct="1"/>
            <a:r>
              <a:rPr lang="ru-RU" altLang="nl-NL"/>
              <a:t> многих классических медицинских школ.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id="{C70293AB-E4BE-48A7-AAF6-E182183894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7425" y="1052513"/>
            <a:ext cx="46307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 sz="3600" b="1"/>
              <a:t>Список источников</a:t>
            </a:r>
          </a:p>
        </p:txBody>
      </p:sp>
      <p:sp>
        <p:nvSpPr>
          <p:cNvPr id="24579" name="Прямоугольник 2">
            <a:extLst>
              <a:ext uri="{FF2B5EF4-FFF2-40B4-BE49-F238E27FC236}">
                <a16:creationId xmlns:a16="http://schemas.microsoft.com/office/drawing/2014/main" id="{F9C0D3BC-0AF6-4798-9991-9A468C063C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2276475"/>
            <a:ext cx="8351837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nl-NL"/>
              <a:t>1. Кованов, В. В. Н.В.Склифосовский / Н. С. Кованов. - М. : Медицина, 1972. - 64 с. : ил. - (Научно-популярная медицинская литература)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2. Кованов, В. В. Н.В.Склифосовский (1836-1904) / В. В. Кованов. - М. : Медгиз, 1952. - 240 с. : ил.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3. Лань : электронно-библиотечная система / издательство Лань. – Санкт-Петербург, 2011. – URL: </a:t>
            </a:r>
            <a:r>
              <a:rPr lang="ru-RU" altLang="nl-NL">
                <a:hlinkClick r:id="rId2"/>
              </a:rPr>
              <a:t>http://e.lanbook.com/</a:t>
            </a:r>
            <a:r>
              <a:rPr lang="ru-RU" altLang="nl-NL"/>
              <a:t> (дата обращения : </a:t>
            </a:r>
            <a:r>
              <a:rPr lang="ru-RU" altLang="nl-NL">
                <a:solidFill>
                  <a:srgbClr val="000000"/>
                </a:solidFill>
              </a:rPr>
              <a:t>14.04.2021</a:t>
            </a:r>
            <a:r>
              <a:rPr lang="ru-RU" altLang="nl-NL"/>
              <a:t>). – Текст : электронный.</a:t>
            </a:r>
          </a:p>
          <a:p>
            <a:pPr eaLnBrk="1" hangingPunct="1"/>
            <a:endParaRPr lang="ru-RU" altLang="nl-NL"/>
          </a:p>
          <a:p>
            <a:pPr eaLnBrk="1" hangingPunct="1"/>
            <a:r>
              <a:rPr lang="ru-RU" altLang="nl-NL"/>
              <a:t>4. eLIBRARY.RU : научная электронная библиотека : сайт. – Москва, 2000. – URL: </a:t>
            </a:r>
            <a:r>
              <a:rPr lang="ru-RU" altLang="nl-NL">
                <a:hlinkClick r:id="rId3"/>
              </a:rPr>
              <a:t>https://elibrary.ru</a:t>
            </a:r>
            <a:r>
              <a:rPr lang="ru-RU" altLang="nl-NL"/>
              <a:t> (дата обращения : 20.04.2021). – Текст : электронный.</a:t>
            </a:r>
          </a:p>
          <a:p>
            <a:pPr eaLnBrk="1" hangingPunct="1"/>
            <a:endParaRPr lang="ru-RU" altLang="nl-NL"/>
          </a:p>
          <a:p>
            <a:pPr eaLnBrk="1" hangingPunct="1"/>
            <a:endParaRPr lang="ru-RU" altLang="nl-NL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6A90E6C-93D1-4750-A96E-6A813079FFF1}"/>
              </a:ext>
            </a:extLst>
          </p:cNvPr>
          <p:cNvSpPr/>
          <p:nvPr/>
        </p:nvSpPr>
        <p:spPr>
          <a:xfrm>
            <a:off x="1835696" y="2204864"/>
            <a:ext cx="5578770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cap="all" dirty="0">
                <a:ln>
                  <a:solidFill>
                    <a:schemeClr val="tx1"/>
                  </a:solidFill>
                </a:ln>
                <a:solidFill>
                  <a:srgbClr val="0066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Спасибо </a:t>
            </a:r>
          </a:p>
          <a:p>
            <a:pPr algn="ctr">
              <a:defRPr/>
            </a:pPr>
            <a:r>
              <a:rPr lang="ru-RU" sz="5400" b="1" cap="all" dirty="0">
                <a:ln>
                  <a:solidFill>
                    <a:schemeClr val="tx1"/>
                  </a:solidFill>
                </a:ln>
                <a:solidFill>
                  <a:srgbClr val="0066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charset="0"/>
                <a:cs typeface="Arial" charset="0"/>
              </a:rPr>
              <a:t>за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1463</TotalTime>
  <Words>946</Words>
  <Application>Microsoft Office PowerPoint</Application>
  <PresentationFormat>Экран (4:3)</PresentationFormat>
  <Paragraphs>87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Аспект</vt:lpstr>
      <vt:lpstr>Выдающийся хирург  Николай Васильевич Склифосовский 1836-1904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Выдающийся хирург Николай Васильевич Склифосовский</dc:title>
  <dc:creator>user</dc:creator>
  <cp:lastModifiedBy>user</cp:lastModifiedBy>
  <cp:revision>153</cp:revision>
  <dcterms:created xsi:type="dcterms:W3CDTF">2021-04-07T07:07:19Z</dcterms:created>
  <dcterms:modified xsi:type="dcterms:W3CDTF">2021-04-27T15:48:02Z</dcterms:modified>
</cp:coreProperties>
</file>