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notesMasterIdLst>
    <p:notesMasterId r:id="rId42"/>
  </p:notesMasterIdLst>
  <p:sldIdLst>
    <p:sldId id="259" r:id="rId2"/>
    <p:sldId id="275" r:id="rId3"/>
    <p:sldId id="272" r:id="rId4"/>
    <p:sldId id="260" r:id="rId5"/>
    <p:sldId id="290" r:id="rId6"/>
    <p:sldId id="261" r:id="rId7"/>
    <p:sldId id="292" r:id="rId8"/>
    <p:sldId id="293" r:id="rId9"/>
    <p:sldId id="262" r:id="rId10"/>
    <p:sldId id="288" r:id="rId11"/>
    <p:sldId id="289" r:id="rId12"/>
    <p:sldId id="263" r:id="rId13"/>
    <p:sldId id="294" r:id="rId14"/>
    <p:sldId id="264" r:id="rId15"/>
    <p:sldId id="296" r:id="rId16"/>
    <p:sldId id="265" r:id="rId17"/>
    <p:sldId id="298" r:id="rId18"/>
    <p:sldId id="299" r:id="rId19"/>
    <p:sldId id="270" r:id="rId20"/>
    <p:sldId id="300" r:id="rId21"/>
    <p:sldId id="301" r:id="rId22"/>
    <p:sldId id="302" r:id="rId23"/>
    <p:sldId id="271" r:id="rId24"/>
    <p:sldId id="276" r:id="rId25"/>
    <p:sldId id="277" r:id="rId26"/>
    <p:sldId id="278" r:id="rId27"/>
    <p:sldId id="273" r:id="rId28"/>
    <p:sldId id="280" r:id="rId29"/>
    <p:sldId id="266" r:id="rId30"/>
    <p:sldId id="281" r:id="rId31"/>
    <p:sldId id="282" r:id="rId32"/>
    <p:sldId id="283" r:id="rId33"/>
    <p:sldId id="287" r:id="rId34"/>
    <p:sldId id="267" r:id="rId35"/>
    <p:sldId id="284" r:id="rId36"/>
    <p:sldId id="285" r:id="rId37"/>
    <p:sldId id="274" r:id="rId38"/>
    <p:sldId id="303" r:id="rId39"/>
    <p:sldId id="268" r:id="rId40"/>
    <p:sldId id="269" r:id="rId4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0F07"/>
    <a:srgbClr val="4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31" autoAdjust="0"/>
    <p:restoredTop sz="94660"/>
  </p:normalViewPr>
  <p:slideViewPr>
    <p:cSldViewPr>
      <p:cViewPr varScale="1">
        <p:scale>
          <a:sx n="69" d="100"/>
          <a:sy n="69" d="100"/>
        </p:scale>
        <p:origin x="157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A8E238C-2170-48DA-DD58-3C9162C800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6E30ACB-8664-7712-58BD-7962A3C39D1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F42A45-48B2-422F-BC40-6696CDB43C32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1E8C73F1-31CC-77D4-56F1-DECA46B87B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735FF36D-00BC-F5C9-0821-4E70C2B22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F163ED-707E-EA15-79E9-D7EF430FD3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AB039AA-6326-A3D5-D725-0178E7F920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D745900-E62C-4A62-9F22-828E469B40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>
            <a:extLst>
              <a:ext uri="{FF2B5EF4-FFF2-40B4-BE49-F238E27FC236}">
                <a16:creationId xmlns:a16="http://schemas.microsoft.com/office/drawing/2014/main" id="{5ED6EA7F-494E-E6A9-ADE7-B1731D3FC1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>
            <a:extLst>
              <a:ext uri="{FF2B5EF4-FFF2-40B4-BE49-F238E27FC236}">
                <a16:creationId xmlns:a16="http://schemas.microsoft.com/office/drawing/2014/main" id="{35948362-1AE3-FE9B-6225-5EEA5FDF27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5364" name="Номер слайда 3">
            <a:extLst>
              <a:ext uri="{FF2B5EF4-FFF2-40B4-BE49-F238E27FC236}">
                <a16:creationId xmlns:a16="http://schemas.microsoft.com/office/drawing/2014/main" id="{A913E934-1146-9877-D3F2-410C2B0D4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A34D1FA-D5A8-4C62-9A53-AED166E1E690}" type="slidenum">
              <a:rPr lang="ru-RU" altLang="ru-RU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A125ED-CB4C-8A68-EA78-471A3192D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6587D-1E50-4AC2-8763-524029BFFDCD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9A7A52-8E77-6DE2-C01D-FD330A050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79936-C390-8E20-BD20-3EDE879AA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A0718-D312-4CC5-A56A-41A2517B7D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499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589FEF-5B68-C9B3-5146-001CE6268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58E07-0EAE-4AF1-996B-246FADBF20B4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A6BB4B-48DD-EF4E-C0AD-DC3C03D3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5161EA-6A02-B736-3CE1-8CF4700C2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CF468-941F-4D74-8B20-6A221F980E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381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E8942F-F66C-3FCD-9F24-FA92C267D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4B126-5C6E-431F-A990-0B60337E19E8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5B32B7-15A1-CD6A-F495-F9249B657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F62F6F-8775-3A80-D7B1-235B408AB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1930E-5091-4662-841E-43DDCD74C3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9806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C57005BC-7E4D-CE56-26B7-71F6176F4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181BD-4405-4988-8696-4C33493D410D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5C0B17C-F6E0-6056-0265-D0DAEABBA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5DE6ABE-15D4-D808-C7DD-C2A1203A1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69BE7-D809-4071-A063-ABC5A3DFD9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869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2F4C8218-2B7D-90F7-B96A-46DDB81FD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4598-8DBE-4843-A7BA-114EEFE5DA38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2A3D9A6F-7CC7-3EB1-6B76-2E9DDB19A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22574E20-0180-47DE-D0C4-39B8DB80C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A1C46-80E8-450F-870B-306F88D6E6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8957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8D3AB967-0923-A4B3-1A81-72582F57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545AA-12F6-4450-9A9E-3E945979D49A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7139ED37-0CC6-75A5-236A-E0B8EBACF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63F1FF0D-4558-C0D6-2562-48C50019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BFB14-E958-40CB-899B-9244A03AB5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143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CB8992E2-033C-8FD0-4AF7-FE1987B8E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58E9B-42C7-4AD6-ABD7-E5C3D072C34B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DF095CA4-1E56-3A60-DB08-AD8D0E593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E3CB653B-55EB-FFCB-2512-48DE28DB1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2ED9F-D448-4507-940F-851D32321C1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6380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1D7F076-E74E-0745-34C8-692E796F3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32669-FC36-45C8-AA23-5106E5DACE28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8D1F7E6A-1C42-9E40-8E05-CFEB9015B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9FA845D-3AB0-3533-318E-C32B54E06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E036C-5C63-42C6-AF0D-BD80281844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0990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7BDB73F-634E-7081-1905-AB4C7929F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7A702-F105-4600-B625-4CC96C7ED311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9FFE2DC3-54EB-DBE9-605E-69F7221DB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3843FF5-1EF0-119F-58A3-4599304EF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15D48-A67C-43F2-82D3-1ABDB9D2E5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206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E2EA2-9017-254D-F25D-1F8727B30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522E6-420C-4354-B39A-A9849EBC58C6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706A0F-017B-485E-0354-39978194B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A82AF9-CEBF-05E1-0EAC-6F9A93C9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1086F-1513-48BA-8819-6D0AE0E956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269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AB3832-2941-45B0-7C35-CD90DE357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6651D-FD41-4664-A4E9-4347E0E11C99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03905F-A409-0CA4-EF4A-0D6D86012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CA1760-D527-B54E-B3B8-A0177375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53843-8D37-49D0-8D15-75DD8C4239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7257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FA4264A8-F872-3AC8-BEDE-55896B46E90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6FB8702A-A17A-A7A1-135D-75BC0AFB2A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EFE1BD-C023-4D29-526C-8427C1186F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60F46F4-29F3-424D-970A-769ECABFA1BA}" type="datetimeFigureOut">
              <a:rPr lang="ru-RU"/>
              <a:pPr>
                <a:defRPr/>
              </a:pPr>
              <a:t>26.05.2025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39567A-E54E-E35A-70BE-8A95B4515D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40140-7CD5-8916-24B3-5D8365F3AF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3440680-94F7-4074-AD9C-A1427B8940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>
            <a:extLst>
              <a:ext uri="{FF2B5EF4-FFF2-40B4-BE49-F238E27FC236}">
                <a16:creationId xmlns:a16="http://schemas.microsoft.com/office/drawing/2014/main" id="{C57FCAAA-CF3C-C0F3-73E7-AD555E785B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2636838"/>
            <a:ext cx="7772400" cy="1470025"/>
          </a:xfrm>
        </p:spPr>
        <p:txBody>
          <a:bodyPr/>
          <a:lstStyle/>
          <a:p>
            <a:pPr eaLnBrk="1" hangingPunct="1"/>
            <a:r>
              <a:rPr lang="ru-RU" altLang="ru-RU" sz="6000" b="1">
                <a:solidFill>
                  <a:srgbClr val="480000"/>
                </a:solidFill>
                <a:latin typeface="Monotype Corsiva" panose="03010101010201010101" pitchFamily="66" charset="0"/>
              </a:rPr>
              <a:t>ЕСТЬ ИМЕНА, И </a:t>
            </a:r>
            <a:br>
              <a:rPr lang="ru-RU" altLang="ru-RU" sz="6000" b="1">
                <a:solidFill>
                  <a:srgbClr val="480000"/>
                </a:solidFill>
                <a:latin typeface="Monotype Corsiva" panose="03010101010201010101" pitchFamily="66" charset="0"/>
              </a:rPr>
            </a:br>
            <a:r>
              <a:rPr lang="ru-RU" altLang="ru-RU" sz="6000" b="1">
                <a:solidFill>
                  <a:srgbClr val="480000"/>
                </a:solidFill>
                <a:latin typeface="Monotype Corsiva" panose="03010101010201010101" pitchFamily="66" charset="0"/>
              </a:rPr>
              <a:t>ЕСТЬ ТАКИЕ ДАТЫ</a:t>
            </a:r>
            <a:endParaRPr lang="ru-RU" altLang="ru-RU" sz="6000">
              <a:solidFill>
                <a:srgbClr val="48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D3E141-6BA2-158B-2E2A-23236AE496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652963"/>
            <a:ext cx="6400800" cy="841375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Учёные НГМИ-НГМА-НГМУ – </a:t>
            </a:r>
            <a:r>
              <a:rPr lang="ru-RU">
                <a:solidFill>
                  <a:schemeClr val="tx1">
                    <a:lumMod val="85000"/>
                    <a:lumOff val="15000"/>
                  </a:schemeClr>
                </a:solidFill>
              </a:rPr>
              <a:t>юбиляры 2025 года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76" name="Прямоугольник 3">
            <a:extLst>
              <a:ext uri="{FF2B5EF4-FFF2-40B4-BE49-F238E27FC236}">
                <a16:creationId xmlns:a16="http://schemas.microsoft.com/office/drawing/2014/main" id="{5848FBC6-3DC1-99AD-C75E-B581361C1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3375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Федеральное государственное бюджетное образовательное учреждение</a:t>
            </a:r>
            <a:endParaRPr lang="ru-RU" altLang="ru-RU" sz="8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высшего образования</a:t>
            </a:r>
            <a:endParaRPr lang="ru-RU" altLang="ru-RU" sz="8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«Новосибирский государственный медицинский университет»</a:t>
            </a:r>
            <a:endParaRPr lang="ru-RU" altLang="ru-RU" sz="8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Министерства здравоохранения Российской Федерации</a:t>
            </a:r>
            <a:endParaRPr lang="ru-RU" altLang="ru-RU" sz="8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(ФГБОУ ВО НГМУ Минздрава России)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/>
              <a:t>Библиотека</a:t>
            </a:r>
          </a:p>
        </p:txBody>
      </p:sp>
      <p:sp>
        <p:nvSpPr>
          <p:cNvPr id="3077" name="Прямоугольник 4">
            <a:extLst>
              <a:ext uri="{FF2B5EF4-FFF2-40B4-BE49-F238E27FC236}">
                <a16:creationId xmlns:a16="http://schemas.microsoft.com/office/drawing/2014/main" id="{78377096-DF4D-516B-AAB5-2B8810A9AE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2188" y="6165850"/>
            <a:ext cx="20812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Новосибирск,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user\Desktop\по работе\заготовки к презентациям\27101.750x0.jpg">
            <a:extLst>
              <a:ext uri="{FF2B5EF4-FFF2-40B4-BE49-F238E27FC236}">
                <a16:creationId xmlns:a16="http://schemas.microsoft.com/office/drawing/2014/main" id="{9A44A2B3-97ED-01D4-F8D7-3EA4692E7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376238"/>
            <a:ext cx="7559675" cy="534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Содержимое 2">
            <a:extLst>
              <a:ext uri="{FF2B5EF4-FFF2-40B4-BE49-F238E27FC236}">
                <a16:creationId xmlns:a16="http://schemas.microsoft.com/office/drawing/2014/main" id="{64CACBB4-1450-7424-9F18-855272F6C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5400" b="1" i="1"/>
              <a:t>ЧЕЛОВЕК ЖИВ,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5400" b="1" i="1"/>
              <a:t>ПОКА ЖИВА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5400" b="1" i="1"/>
              <a:t>ПАМЯТЬ О НЁМ…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>
            <a:extLst>
              <a:ext uri="{FF2B5EF4-FFF2-40B4-BE49-F238E27FC236}">
                <a16:creationId xmlns:a16="http://schemas.microsoft.com/office/drawing/2014/main" id="{65904186-CDEF-0AB5-EAA9-049D8A4421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/>
              <a:t>    В 2025 году НГМУ отмечает 90 лет со дня своего основания. Главное в истории развития университета - это люди, которые отдали свои знания, умения, опыт, душу своей профессии.</a:t>
            </a:r>
            <a:endParaRPr lang="ru-RU" altLang="ru-RU">
              <a:solidFill>
                <a:srgbClr val="FF0000"/>
              </a:solidFill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/>
              <a:t>    Данная презентация посвящена ученым -юбилярам 2025 года, стоявших у истоков становления вуза.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3DD5175-7CB7-DC72-5D70-831E2B28F6A8}"/>
              </a:ext>
            </a:extLst>
          </p:cNvPr>
          <p:cNvSpPr/>
          <p:nvPr/>
        </p:nvSpPr>
        <p:spPr>
          <a:xfrm>
            <a:off x="971550" y="476250"/>
            <a:ext cx="7237413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400" b="1" dirty="0">
                <a:solidFill>
                  <a:srgbClr val="C00000"/>
                </a:solidFill>
                <a:latin typeface="+mn-lt"/>
                <a:cs typeface="Arial" charset="0"/>
              </a:rPr>
              <a:t>Помним. Славим. Гордимся.</a:t>
            </a:r>
            <a:endParaRPr lang="ru-RU" sz="4400" dirty="0">
              <a:latin typeface="+mn-lt"/>
              <a:cs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id="{FF720A6B-0DF0-3230-29D7-D83C0D9BE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Власенко Николай Михайлович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120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5126" name="TextBox 6">
            <a:extLst>
              <a:ext uri="{FF2B5EF4-FFF2-40B4-BE49-F238E27FC236}">
                <a16:creationId xmlns:a16="http://schemas.microsoft.com/office/drawing/2014/main" id="{F83BA905-71C2-D28C-9A12-F6F1071CFB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628775"/>
            <a:ext cx="54006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Уроженец Иркутской губернии. Окончил Иркутский государственный университет по естественному отделению педагогического факультета (узкая специальность «Зоология беспозвоночных» и «Биология»). С 1936 г. по 1970 г. 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Arial" charset="0"/>
              </a:rPr>
              <a:t>заведовал кафедрой медицинской биологии НГМИ. </a:t>
            </a:r>
            <a:r>
              <a:rPr lang="ru-RU" sz="2000" dirty="0">
                <a:latin typeface="+mn-lt"/>
                <a:cs typeface="Arial" charset="0"/>
              </a:rPr>
              <a:t>Изучал вопросы 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эпидемиологии и профилактики малярии, эволюции природного клещевого энцефалита, цитогенетики человека. Проводил оригинальные исследования в области цитогенетики. Звание профессора присвоено в 1959 году. Является автором  около 40 научных трудов.  В 1953 году Власенко Н. М. награжден орденом Трудового Красного Знамени.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38FF8A-1B25-A230-BBCB-AE90C5633805}"/>
              </a:ext>
            </a:extLst>
          </p:cNvPr>
          <p:cNvSpPr txBox="1"/>
          <p:nvPr/>
        </p:nvSpPr>
        <p:spPr>
          <a:xfrm>
            <a:off x="900113" y="5229225"/>
            <a:ext cx="160178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ВЛАСЕНКО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Николай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Михайлович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(1905-2002 гг.)</a:t>
            </a:r>
          </a:p>
        </p:txBody>
      </p:sp>
      <p:pic>
        <p:nvPicPr>
          <p:cNvPr id="6149" name="Picture 6" descr="C:\Users\user\Desktop\66b57f070c8a2_Власенко-Николай-Михайлович.jpg">
            <a:extLst>
              <a:ext uri="{FF2B5EF4-FFF2-40B4-BE49-F238E27FC236}">
                <a16:creationId xmlns:a16="http://schemas.microsoft.com/office/drawing/2014/main" id="{BCDC9051-3E89-0141-F665-921100091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0" t="6531" r="10802" b="31219"/>
          <a:stretch>
            <a:fillRect/>
          </a:stretch>
        </p:blipFill>
        <p:spPr bwMode="auto">
          <a:xfrm>
            <a:off x="539750" y="1916113"/>
            <a:ext cx="245903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>
            <a:extLst>
              <a:ext uri="{FF2B5EF4-FFF2-40B4-BE49-F238E27FC236}">
                <a16:creationId xmlns:a16="http://schemas.microsoft.com/office/drawing/2014/main" id="{116E6F45-9FE2-B9FE-7CA6-82365F818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sp>
        <p:nvSpPr>
          <p:cNvPr id="7171" name="Содержимое 2">
            <a:extLst>
              <a:ext uri="{FF2B5EF4-FFF2-40B4-BE49-F238E27FC236}">
                <a16:creationId xmlns:a16="http://schemas.microsoft.com/office/drawing/2014/main" id="{3622436E-761F-A3B7-B828-E7FB46E7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4868863"/>
            <a:ext cx="7129462" cy="129698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      Власенко, Н. М. О предпосылках заболеваемости клещевым энцефалитом в "затухших" очагах клещевого энцефалита / Н. М. Власенко, Г. К. Лозингер, И. С. Третьякова // Вопросы медицинской географии Западной Сибири. - Новосибирск, 1967. - С. 26-27.</a:t>
            </a:r>
            <a:br>
              <a:rPr lang="ru-RU" altLang="ru-RU"/>
            </a:br>
            <a:endParaRPr lang="ru-RU" altLang="ru-RU"/>
          </a:p>
        </p:txBody>
      </p:sp>
      <p:pic>
        <p:nvPicPr>
          <p:cNvPr id="7172" name="Picture 2" descr="C:\Users\user\Desktop\2025-05-16_008.jpg">
            <a:extLst>
              <a:ext uri="{FF2B5EF4-FFF2-40B4-BE49-F238E27FC236}">
                <a16:creationId xmlns:a16="http://schemas.microsoft.com/office/drawing/2014/main" id="{19942F00-BBC0-637C-A68E-C2D03644A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" t="1534" r="34708" b="31029"/>
          <a:stretch>
            <a:fillRect/>
          </a:stretch>
        </p:blipFill>
        <p:spPr bwMode="auto">
          <a:xfrm>
            <a:off x="7308850" y="4437063"/>
            <a:ext cx="14732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3" descr="C:\Users\user\Desktop\2025-05-16_009.jpg">
            <a:extLst>
              <a:ext uri="{FF2B5EF4-FFF2-40B4-BE49-F238E27FC236}">
                <a16:creationId xmlns:a16="http://schemas.microsoft.com/office/drawing/2014/main" id="{9F7B02C2-ECBB-DB92-00E6-9662448D3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1414" r="29073" b="29961"/>
          <a:stretch>
            <a:fillRect/>
          </a:stretch>
        </p:blipFill>
        <p:spPr bwMode="auto">
          <a:xfrm>
            <a:off x="468313" y="1557338"/>
            <a:ext cx="15113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6">
            <a:extLst>
              <a:ext uri="{FF2B5EF4-FFF2-40B4-BE49-F238E27FC236}">
                <a16:creationId xmlns:a16="http://schemas.microsoft.com/office/drawing/2014/main" id="{BA0208FA-8DF6-B99F-68BC-41ABFFDAC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844675"/>
            <a:ext cx="74517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Власенко, Н. М. Эпидемиологическая характеристика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Новосибирского городского и смежных сельских </a:t>
            </a:r>
            <a:r>
              <a:rPr lang="ru-RU" dirty="0" err="1">
                <a:latin typeface="+mn-lt"/>
              </a:rPr>
              <a:t>антропургических</a:t>
            </a:r>
            <a:r>
              <a:rPr lang="ru-RU" dirty="0">
                <a:latin typeface="+mn-lt"/>
              </a:rPr>
              <a:t>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очагов клещевого энцефалита / Н. М. Власенко, Е. Г. Филиппова // Вопросы </a:t>
            </a:r>
            <a:r>
              <a:rPr lang="ru-RU" dirty="0" err="1">
                <a:latin typeface="+mn-lt"/>
              </a:rPr>
              <a:t>природноочаговых</a:t>
            </a:r>
            <a:r>
              <a:rPr lang="ru-RU" dirty="0">
                <a:latin typeface="+mn-lt"/>
              </a:rPr>
              <a:t> болезней Западной Сибири: (по материалам Новосибирской и Томской областей) :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научные труды НГМИ. - Новосибирск, 1961. - Т. 38. - С. 5-11.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51E24ACB-5EF8-F675-46E7-FCBA5F314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Гельфман Александр Евгеньевич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120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8195" name="Содержимое 2">
            <a:extLst>
              <a:ext uri="{FF2B5EF4-FFF2-40B4-BE49-F238E27FC236}">
                <a16:creationId xmlns:a16="http://schemas.microsoft.com/office/drawing/2014/main" id="{0E724F1E-9AFA-DE78-6FC7-59C629E59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628775"/>
            <a:ext cx="6084888" cy="33305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2000"/>
              <a:t>Родился в г.Томске. Окончил медицинский факультет Томского университета. С 1937 г. работал в НГМИ на кафедре пропедевтики внутренних болезней, сначала ассистентом, потом доцентом. Разработал новый метод гастрохромоскопии с косвенным определением красителя в желудочном соке и внедрил его в клиническую практику. Предложил новую классификацию хронического гастрита. 1945-1946 гг. - начальник эвакогоспиталя в городе Искитиме. С 1955 г. по 1974 г. заведовал кафедрой пропедевтики внутренних болезней лечебного факультета НГМИ. В 1967 году присвоено ученое звание профессора. Является автором  300 научных работ. Награжден многочисленными медалями, имел нагрудный знак «Отличнику здравоохранения».</a:t>
            </a:r>
          </a:p>
        </p:txBody>
      </p:sp>
      <p:pic>
        <p:nvPicPr>
          <p:cNvPr id="8196" name="Picture 4" descr="C:\Users\user\Desktop\2025-02-21_009.jpg">
            <a:extLst>
              <a:ext uri="{FF2B5EF4-FFF2-40B4-BE49-F238E27FC236}">
                <a16:creationId xmlns:a16="http://schemas.microsoft.com/office/drawing/2014/main" id="{923B0856-A27F-343D-8125-4D38D4F72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2339" r="36417" b="54691"/>
          <a:stretch>
            <a:fillRect/>
          </a:stretch>
        </p:blipFill>
        <p:spPr bwMode="auto">
          <a:xfrm>
            <a:off x="6227763" y="1916113"/>
            <a:ext cx="2470150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D86186-E66C-144A-662C-5D305B6841E0}"/>
              </a:ext>
            </a:extLst>
          </p:cNvPr>
          <p:cNvSpPr txBox="1"/>
          <p:nvPr/>
        </p:nvSpPr>
        <p:spPr>
          <a:xfrm>
            <a:off x="6732588" y="5300663"/>
            <a:ext cx="159226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ГЕЛЬФМАН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Александр</a:t>
            </a:r>
            <a:br>
              <a:rPr lang="ru-RU" b="1" dirty="0">
                <a:latin typeface="+mn-lt"/>
                <a:cs typeface="Arial" charset="0"/>
              </a:rPr>
            </a:br>
            <a:r>
              <a:rPr lang="ru-RU" b="1" dirty="0">
                <a:latin typeface="+mn-lt"/>
                <a:cs typeface="Arial" charset="0"/>
              </a:rPr>
              <a:t>Евгеньевич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(1905-1991 гг.)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1448F1A1-15D8-989A-AB23-5049ADF9F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1C9541FB-E658-4645-9B4B-943721825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613" y="2852738"/>
            <a:ext cx="6769100" cy="17605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       Гельфман, А. Е. Схема истории болезни : пособие / А. Е. Гельфман ; Новосибирский государственный медицинский институт. - Новосибирск : [б. и.], 1966. - 14 с.</a:t>
            </a:r>
          </a:p>
        </p:txBody>
      </p:sp>
      <p:pic>
        <p:nvPicPr>
          <p:cNvPr id="9220" name="Picture 3" descr="C:\Users\user\Desktop\2025-05-16_006.jpg">
            <a:extLst>
              <a:ext uri="{FF2B5EF4-FFF2-40B4-BE49-F238E27FC236}">
                <a16:creationId xmlns:a16="http://schemas.microsoft.com/office/drawing/2014/main" id="{ED5797EF-8817-9ECE-8D67-0961EC95A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1224" r="39252" b="33704"/>
          <a:stretch>
            <a:fillRect/>
          </a:stretch>
        </p:blipFill>
        <p:spPr bwMode="auto">
          <a:xfrm>
            <a:off x="323850" y="1557338"/>
            <a:ext cx="15113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 descr="C:\Users\user\Desktop\2025-05-16_005.jpg">
            <a:extLst>
              <a:ext uri="{FF2B5EF4-FFF2-40B4-BE49-F238E27FC236}">
                <a16:creationId xmlns:a16="http://schemas.microsoft.com/office/drawing/2014/main" id="{AFC3C990-C74D-074C-9481-C08F9CE96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693" r="36214" b="33704"/>
          <a:stretch>
            <a:fillRect/>
          </a:stretch>
        </p:blipFill>
        <p:spPr bwMode="auto">
          <a:xfrm>
            <a:off x="539750" y="2852738"/>
            <a:ext cx="15049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4" descr="C:\Users\user\Desktop\2025-05-16_007.jpg">
            <a:extLst>
              <a:ext uri="{FF2B5EF4-FFF2-40B4-BE49-F238E27FC236}">
                <a16:creationId xmlns:a16="http://schemas.microsoft.com/office/drawing/2014/main" id="{70AFF534-6E3A-9A4F-C783-D2C14776C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6" t="2209" r="24065" b="24864"/>
          <a:stretch>
            <a:fillRect/>
          </a:stretch>
        </p:blipFill>
        <p:spPr bwMode="auto">
          <a:xfrm>
            <a:off x="323850" y="4437063"/>
            <a:ext cx="15113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7">
            <a:extLst>
              <a:ext uri="{FF2B5EF4-FFF2-40B4-BE49-F238E27FC236}">
                <a16:creationId xmlns:a16="http://schemas.microsoft.com/office/drawing/2014/main" id="{A3B65812-D7C6-974A-64F0-3898BBAA6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1700213"/>
            <a:ext cx="7273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Актуальные вопросы патогенеза, диагностика и лечения хронических гастритов и язвенной болезни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. - Новосибирск : [б. и.], 1988. - 328 с.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0248" name="Rectangle 8">
            <a:extLst>
              <a:ext uri="{FF2B5EF4-FFF2-40B4-BE49-F238E27FC236}">
                <a16:creationId xmlns:a16="http://schemas.microsoft.com/office/drawing/2014/main" id="{60494E29-6BDB-B87F-37C0-97B9FCE74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5103813"/>
            <a:ext cx="58324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О влиянии меда на секрецию желудка. О бактерицидных свойствах пчелиного меда : отдельный оттиск из 4-го </a:t>
            </a:r>
            <a:r>
              <a:rPr lang="ru-RU" dirty="0" err="1">
                <a:latin typeface="+mn-lt"/>
              </a:rPr>
              <a:t>вып</a:t>
            </a:r>
            <a:r>
              <a:rPr lang="ru-RU" dirty="0">
                <a:latin typeface="+mn-lt"/>
              </a:rPr>
              <a:t>. сборника работ Новосибирского института питания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. - Новосибирск : [б. и.], 1940. - 63-94 с.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9225" name="Picture 5" descr="C:\Users\user\Desktop\2025-05-16_001.jpg">
            <a:extLst>
              <a:ext uri="{FF2B5EF4-FFF2-40B4-BE49-F238E27FC236}">
                <a16:creationId xmlns:a16="http://schemas.microsoft.com/office/drawing/2014/main" id="{F4500646-5420-56E8-3A20-14C591E81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" t="1080" r="33649" b="29137"/>
          <a:stretch>
            <a:fillRect/>
          </a:stretch>
        </p:blipFill>
        <p:spPr bwMode="auto">
          <a:xfrm>
            <a:off x="7380288" y="3716338"/>
            <a:ext cx="151288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6B2FAEE-7499-8EAA-13A3-AA6E3711856E}"/>
              </a:ext>
            </a:extLst>
          </p:cNvPr>
          <p:cNvSpPr/>
          <p:nvPr/>
        </p:nvSpPr>
        <p:spPr>
          <a:xfrm>
            <a:off x="1619250" y="3933825"/>
            <a:ext cx="5761038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Изучение экскреторных процессов желудка в эксперименте и клинике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. - Новосибирск : б.и., 1965. - 293 с. </a:t>
            </a:r>
            <a:endParaRPr lang="ru-RU" dirty="0">
              <a:latin typeface="+mn-lt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569BCA3C-4630-6853-D37B-EDF22112D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10243" name="Picture 2" descr="C:\Users\user\Desktop\2025-05-16_003.jpg">
            <a:extLst>
              <a:ext uri="{FF2B5EF4-FFF2-40B4-BE49-F238E27FC236}">
                <a16:creationId xmlns:a16="http://schemas.microsoft.com/office/drawing/2014/main" id="{ED2D11BB-34B1-5582-5B03-39F992485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346" r="38577" b="29520"/>
          <a:stretch>
            <a:fillRect/>
          </a:stretch>
        </p:blipFill>
        <p:spPr bwMode="auto">
          <a:xfrm>
            <a:off x="250825" y="1484313"/>
            <a:ext cx="151288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C:\Users\user\Desktop\2025-05-16_004.jpg">
            <a:extLst>
              <a:ext uri="{FF2B5EF4-FFF2-40B4-BE49-F238E27FC236}">
                <a16:creationId xmlns:a16="http://schemas.microsoft.com/office/drawing/2014/main" id="{FFC5E259-65AA-B4B4-AC5A-FB219EBCC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2" t="1076" r="35651" b="34065"/>
          <a:stretch>
            <a:fillRect/>
          </a:stretch>
        </p:blipFill>
        <p:spPr bwMode="auto">
          <a:xfrm>
            <a:off x="1403350" y="3068638"/>
            <a:ext cx="15303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7">
            <a:extLst>
              <a:ext uri="{FF2B5EF4-FFF2-40B4-BE49-F238E27FC236}">
                <a16:creationId xmlns:a16="http://schemas.microsoft.com/office/drawing/2014/main" id="{A1ED891F-050E-2FF8-1C87-9D629B84A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284538"/>
            <a:ext cx="597693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Схема клинического исследования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больного : методическое указание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Новосибирский государственный медицинский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институт. - 2-е изд. - Новосибирск : [б. и.], 1973. - 22 с.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10246" name="Picture 4" descr="C:\Users\user\Desktop\2025-05-16_002.jpg">
            <a:extLst>
              <a:ext uri="{FF2B5EF4-FFF2-40B4-BE49-F238E27FC236}">
                <a16:creationId xmlns:a16="http://schemas.microsoft.com/office/drawing/2014/main" id="{FAEAAB6C-B8CE-C608-C4DD-26C85D4E5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" t="1363" r="31250" b="31651"/>
          <a:stretch>
            <a:fillRect/>
          </a:stretch>
        </p:blipFill>
        <p:spPr bwMode="auto">
          <a:xfrm>
            <a:off x="323850" y="4437063"/>
            <a:ext cx="15113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Rectangle 9">
            <a:extLst>
              <a:ext uri="{FF2B5EF4-FFF2-40B4-BE49-F238E27FC236}">
                <a16:creationId xmlns:a16="http://schemas.microsoft.com/office/drawing/2014/main" id="{09A8C0C6-0641-E3C5-EDD0-8CF9F81A2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484313"/>
            <a:ext cx="75993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Патологическая физиология и дифференцированная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 фармакотерапия язвенной болезни желудка и двенадцатиперстной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кишки в зависимости от клинико-патогенетического варианта, фазы и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стадии течения болезни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. - Новосибирск : б.и., 1973. -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160 с. 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11274" name="Rectangle 10">
            <a:extLst>
              <a:ext uri="{FF2B5EF4-FFF2-40B4-BE49-F238E27FC236}">
                <a16:creationId xmlns:a16="http://schemas.microsoft.com/office/drawing/2014/main" id="{65883EE6-D33D-2E11-65A2-85D8B4817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9863" y="5380038"/>
            <a:ext cx="69484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А. Е. Методы исследования функционального состояния желудка в клинической и курортно-санаторной практике / А. Е. </a:t>
            </a:r>
            <a:r>
              <a:rPr lang="ru-RU" dirty="0" err="1">
                <a:latin typeface="+mn-lt"/>
              </a:rPr>
              <a:t>Гельфман</a:t>
            </a:r>
            <a:r>
              <a:rPr lang="ru-RU" dirty="0">
                <a:latin typeface="+mn-lt"/>
              </a:rPr>
              <a:t>, Э. Ф. </a:t>
            </a:r>
            <a:r>
              <a:rPr lang="ru-RU" dirty="0" err="1">
                <a:latin typeface="+mn-lt"/>
              </a:rPr>
              <a:t>Канаева</a:t>
            </a:r>
            <a:r>
              <a:rPr lang="ru-RU" dirty="0">
                <a:latin typeface="+mn-lt"/>
              </a:rPr>
              <a:t>, Л. В. Мамонтова. - Новосибирск : </a:t>
            </a:r>
            <a:r>
              <a:rPr lang="ru-RU" dirty="0" err="1">
                <a:latin typeface="+mn-lt"/>
              </a:rPr>
              <a:t>Западно-Сибирское</a:t>
            </a:r>
            <a:r>
              <a:rPr lang="ru-RU" dirty="0">
                <a:latin typeface="+mn-lt"/>
              </a:rPr>
              <a:t> кн.изд-во, 1967. - 66 с</a:t>
            </a:r>
            <a:r>
              <a:rPr lang="ru-RU" dirty="0"/>
              <a:t>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id="{5E13289C-4E62-3B63-9E83-ABB455D34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810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Гинецинский Александр Григорьевич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b="1">
                <a:solidFill>
                  <a:srgbClr val="C00000"/>
                </a:solidFill>
              </a:rPr>
              <a:t> </a:t>
            </a:r>
            <a:r>
              <a:rPr lang="ru-RU" altLang="ru-RU" sz="3600" b="1">
                <a:solidFill>
                  <a:srgbClr val="C00000"/>
                </a:solidFill>
              </a:rPr>
              <a:t>130 лет со дня рождения </a:t>
            </a:r>
            <a:br>
              <a:rPr lang="ru-RU" altLang="ru-RU" b="1">
                <a:solidFill>
                  <a:srgbClr val="C00000"/>
                </a:solidFill>
              </a:rPr>
            </a:b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11267" name="Содержимое 2">
            <a:extLst>
              <a:ext uri="{FF2B5EF4-FFF2-40B4-BE49-F238E27FC236}">
                <a16:creationId xmlns:a16="http://schemas.microsoft.com/office/drawing/2014/main" id="{35A90081-BEA9-9F7A-8507-69DF2D2C3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3213" y="2420938"/>
            <a:ext cx="5976937" cy="2016125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Родился в г. Великий Устюг Вологодской губернии.  Окончил 1-й Ленинградский медицинский институт. С 1951 по 1955 гг. учёный-физиолог занимал должность заведующего кафедрой нормальной физиологии НГМИ. Профессор А. Г. Гинецинский по праву считается организатором научной физиологической школы в НГМИ. Занесён в галерею почетных профессоров НГМИ. Является автором более 120 статей и 2 монографий, соавтор 2 учебников.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       Награжден орденом Трудового Красного Знамени, а также медалью «За доблестный труд в годы Великой Отечественной войны».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4668B5-D28C-DB0F-E9AF-92A56EF59DCC}"/>
              </a:ext>
            </a:extLst>
          </p:cNvPr>
          <p:cNvSpPr txBox="1"/>
          <p:nvPr/>
        </p:nvSpPr>
        <p:spPr>
          <a:xfrm>
            <a:off x="827088" y="5445125"/>
            <a:ext cx="1695450" cy="12017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ГИНЕЦИНСКИЙ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Александр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Григорьевич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(1895-1962 гг.)</a:t>
            </a:r>
          </a:p>
        </p:txBody>
      </p:sp>
      <p:pic>
        <p:nvPicPr>
          <p:cNvPr id="11269" name="Picture 6" descr="C:\Users\user\Desktop\slide-23.jpg">
            <a:extLst>
              <a:ext uri="{FF2B5EF4-FFF2-40B4-BE49-F238E27FC236}">
                <a16:creationId xmlns:a16="http://schemas.microsoft.com/office/drawing/2014/main" id="{E731909F-4CF0-2BEC-DED0-784E8D481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52" t="3798" r="8472" b="41576"/>
          <a:stretch>
            <a:fillRect/>
          </a:stretch>
        </p:blipFill>
        <p:spPr bwMode="auto">
          <a:xfrm>
            <a:off x="468313" y="2276475"/>
            <a:ext cx="2449512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6BC5DABD-A109-0977-E2A5-0DFB3ABA5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</a:p>
        </p:txBody>
      </p:sp>
      <p:pic>
        <p:nvPicPr>
          <p:cNvPr id="12291" name="Picture 4" descr="C:\Users\user\Desktop\2025 год\к презентации Есть имена\Гинецинский\2025-05-16_003.jpg">
            <a:extLst>
              <a:ext uri="{FF2B5EF4-FFF2-40B4-BE49-F238E27FC236}">
                <a16:creationId xmlns:a16="http://schemas.microsoft.com/office/drawing/2014/main" id="{AAF14148-00C6-7754-E676-CC0734A9C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t="851" r="39124" b="30797"/>
          <a:stretch>
            <a:fillRect/>
          </a:stretch>
        </p:blipFill>
        <p:spPr bwMode="auto">
          <a:xfrm>
            <a:off x="539750" y="1484313"/>
            <a:ext cx="1673225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 descr="C:\Users\user\Desktop\2025 год\к презентации Есть имена\Гинецинский\2025-05-16_004.jpg">
            <a:extLst>
              <a:ext uri="{FF2B5EF4-FFF2-40B4-BE49-F238E27FC236}">
                <a16:creationId xmlns:a16="http://schemas.microsoft.com/office/drawing/2014/main" id="{55CF6C22-DA13-0DC7-69E9-E58FFFCB07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" t="1147" r="32202" b="26813"/>
          <a:stretch>
            <a:fillRect/>
          </a:stretch>
        </p:blipFill>
        <p:spPr>
          <a:xfrm>
            <a:off x="1403350" y="3860800"/>
            <a:ext cx="1685925" cy="2520950"/>
          </a:xfrm>
          <a:noFill/>
        </p:spPr>
      </p:pic>
      <p:sp>
        <p:nvSpPr>
          <p:cNvPr id="13317" name="Rectangle 5">
            <a:extLst>
              <a:ext uri="{FF2B5EF4-FFF2-40B4-BE49-F238E27FC236}">
                <a16:creationId xmlns:a16="http://schemas.microsoft.com/office/drawing/2014/main" id="{10297AC6-93D6-F633-EC09-11C4CA627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365625"/>
            <a:ext cx="53435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, А. Г. Физиологические механизмы </a:t>
            </a:r>
          </a:p>
          <a:p>
            <a:pPr>
              <a:defRPr/>
            </a:pPr>
            <a:r>
              <a:rPr lang="ru-RU" dirty="0">
                <a:latin typeface="+mn-lt"/>
              </a:rPr>
              <a:t>водно-солевого равновесия / А. Г. </a:t>
            </a: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 ; </a:t>
            </a:r>
          </a:p>
          <a:p>
            <a:pPr>
              <a:defRPr/>
            </a:pPr>
            <a:r>
              <a:rPr lang="ru-RU" dirty="0">
                <a:latin typeface="+mn-lt"/>
              </a:rPr>
              <a:t>Академия наук CССР. Институт эволюционной </a:t>
            </a:r>
          </a:p>
          <a:p>
            <a:pPr>
              <a:defRPr/>
            </a:pPr>
            <a:r>
              <a:rPr lang="ru-RU" dirty="0">
                <a:latin typeface="+mn-lt"/>
              </a:rPr>
              <a:t>физиологии и биохимии </a:t>
            </a:r>
            <a:r>
              <a:rPr lang="ru-RU" dirty="0" err="1">
                <a:latin typeface="+mn-lt"/>
              </a:rPr>
              <a:t>им.И.М.Сеченова</a:t>
            </a:r>
            <a:r>
              <a:rPr lang="ru-RU" dirty="0">
                <a:latin typeface="+mn-lt"/>
              </a:rPr>
              <a:t>. - М. ; Л. :</a:t>
            </a:r>
          </a:p>
          <a:p>
            <a:pPr>
              <a:defRPr/>
            </a:pPr>
            <a:r>
              <a:rPr lang="ru-RU" dirty="0">
                <a:latin typeface="+mn-lt"/>
              </a:rPr>
              <a:t>Издательство Академии наук СССР, 1963. - 427 с. 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640730CE-03B3-54D2-EB67-252DD06F1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1844675"/>
            <a:ext cx="62896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, А. Г. Химическая передача нервного </a:t>
            </a:r>
          </a:p>
          <a:p>
            <a:pPr>
              <a:defRPr/>
            </a:pPr>
            <a:r>
              <a:rPr lang="ru-RU" dirty="0">
                <a:latin typeface="+mn-lt"/>
              </a:rPr>
              <a:t>импульса и эволюция мышечной функции / </a:t>
            </a:r>
          </a:p>
          <a:p>
            <a:pPr>
              <a:defRPr/>
            </a:pPr>
            <a:r>
              <a:rPr lang="ru-RU" dirty="0">
                <a:latin typeface="+mn-lt"/>
              </a:rPr>
              <a:t>А. Г. </a:t>
            </a: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 ; Академия наук CССР, Институт </a:t>
            </a:r>
          </a:p>
          <a:p>
            <a:pPr>
              <a:defRPr/>
            </a:pPr>
            <a:r>
              <a:rPr lang="ru-RU" dirty="0">
                <a:latin typeface="+mn-lt"/>
              </a:rPr>
              <a:t>эволюционной физиологии и биохимии им. И. М. Сеченова. – </a:t>
            </a:r>
          </a:p>
          <a:p>
            <a:pPr>
              <a:defRPr/>
            </a:pPr>
            <a:r>
              <a:rPr lang="ru-RU" dirty="0">
                <a:latin typeface="+mn-lt"/>
              </a:rPr>
              <a:t>Л. : Наука, 1970. - 204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9808F3D2-1F77-35AC-A3CB-47E4ED11A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13315" name="Picture 5" descr="C:\Users\user\Desktop\2025 год\к презентации Есть имена\Гинецинский\2025-05-16_005.jpg">
            <a:extLst>
              <a:ext uri="{FF2B5EF4-FFF2-40B4-BE49-F238E27FC236}">
                <a16:creationId xmlns:a16="http://schemas.microsoft.com/office/drawing/2014/main" id="{D3B918BE-B5DA-D4FE-CFFB-E8B675BA5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" t="900" r="33176" b="27074"/>
          <a:stretch>
            <a:fillRect/>
          </a:stretch>
        </p:blipFill>
        <p:spPr bwMode="auto">
          <a:xfrm>
            <a:off x="468313" y="1557338"/>
            <a:ext cx="16684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 descr="C:\Users\user\Desktop\2025 год\к презентации Есть имена\Гинецинский\2025-05-16_002.jpg">
            <a:extLst>
              <a:ext uri="{FF2B5EF4-FFF2-40B4-BE49-F238E27FC236}">
                <a16:creationId xmlns:a16="http://schemas.microsoft.com/office/drawing/2014/main" id="{44E7503E-868F-9171-D0B0-5250ED73C9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" t="1273" r="19382" b="15045"/>
          <a:stretch>
            <a:fillRect/>
          </a:stretch>
        </p:blipFill>
        <p:spPr>
          <a:xfrm>
            <a:off x="1042988" y="4005263"/>
            <a:ext cx="1728787" cy="2519362"/>
          </a:xfrm>
          <a:noFill/>
        </p:spPr>
      </p:pic>
      <p:sp>
        <p:nvSpPr>
          <p:cNvPr id="14341" name="Rectangle 5">
            <a:extLst>
              <a:ext uri="{FF2B5EF4-FFF2-40B4-BE49-F238E27FC236}">
                <a16:creationId xmlns:a16="http://schemas.microsoft.com/office/drawing/2014/main" id="{80D35EF4-9B59-C52F-32EA-9E66E5D16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5018088"/>
            <a:ext cx="56435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, А. Г. Основы физиологии человека и</a:t>
            </a:r>
          </a:p>
          <a:p>
            <a:pPr>
              <a:defRPr/>
            </a:pPr>
            <a:r>
              <a:rPr lang="ru-RU" dirty="0">
                <a:latin typeface="+mn-lt"/>
              </a:rPr>
              <a:t> животных / А. Г. </a:t>
            </a: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, А. В. Лебединский. - Л. : </a:t>
            </a:r>
          </a:p>
          <a:p>
            <a:pPr>
              <a:defRPr/>
            </a:pPr>
            <a:r>
              <a:rPr lang="ru-RU" dirty="0" err="1">
                <a:latin typeface="+mn-lt"/>
              </a:rPr>
              <a:t>Медгиз</a:t>
            </a:r>
            <a:r>
              <a:rPr lang="ru-RU" dirty="0">
                <a:latin typeface="+mn-lt"/>
              </a:rPr>
              <a:t>, 1947. - 746 с.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E79B6D95-E44C-8587-500C-91A550033E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82788"/>
            <a:ext cx="622141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, А. Г. Об эволюции функций и функциональной </a:t>
            </a:r>
          </a:p>
          <a:p>
            <a:pPr>
              <a:defRPr/>
            </a:pPr>
            <a:r>
              <a:rPr lang="ru-RU" dirty="0">
                <a:latin typeface="+mn-lt"/>
              </a:rPr>
              <a:t>эволюции / А. Г. </a:t>
            </a:r>
            <a:r>
              <a:rPr lang="ru-RU" dirty="0" err="1">
                <a:latin typeface="+mn-lt"/>
              </a:rPr>
              <a:t>Гинецинский</a:t>
            </a:r>
            <a:r>
              <a:rPr lang="ru-RU" dirty="0">
                <a:latin typeface="+mn-lt"/>
              </a:rPr>
              <a:t> ; Академия наук CССР, Институт</a:t>
            </a:r>
          </a:p>
          <a:p>
            <a:pPr>
              <a:defRPr/>
            </a:pPr>
            <a:r>
              <a:rPr lang="ru-RU" dirty="0">
                <a:latin typeface="+mn-lt"/>
              </a:rPr>
              <a:t> эволюционной физиологии </a:t>
            </a:r>
            <a:r>
              <a:rPr lang="ru-RU" dirty="0" err="1">
                <a:latin typeface="+mn-lt"/>
              </a:rPr>
              <a:t>им.И.М.Сеченова</a:t>
            </a:r>
            <a:r>
              <a:rPr lang="ru-RU" dirty="0">
                <a:latin typeface="+mn-lt"/>
              </a:rPr>
              <a:t>. - М. ; Л. : </a:t>
            </a:r>
          </a:p>
          <a:p>
            <a:pPr>
              <a:defRPr/>
            </a:pPr>
            <a:r>
              <a:rPr lang="ru-RU" dirty="0">
                <a:latin typeface="+mn-lt"/>
              </a:rPr>
              <a:t>Издательство Академии наук СССР, 1961. - 24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C5B28A71-B2D6-F071-E572-12003017E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Палкин Борис Николаевич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b="1">
                <a:solidFill>
                  <a:srgbClr val="C00000"/>
                </a:solidFill>
              </a:rPr>
              <a:t> </a:t>
            </a:r>
            <a:r>
              <a:rPr lang="ru-RU" altLang="ru-RU" sz="3600" b="1">
                <a:solidFill>
                  <a:srgbClr val="C00000"/>
                </a:solidFill>
              </a:rPr>
              <a:t>110 лет со дня рождения </a:t>
            </a:r>
          </a:p>
        </p:txBody>
      </p:sp>
      <p:sp>
        <p:nvSpPr>
          <p:cNvPr id="8197" name="TextBox 4">
            <a:extLst>
              <a:ext uri="{FF2B5EF4-FFF2-40B4-BE49-F238E27FC236}">
                <a16:creationId xmlns:a16="http://schemas.microsoft.com/office/drawing/2014/main" id="{B304B008-BFB8-FD2A-5621-866EEEFE8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700213"/>
            <a:ext cx="6048375" cy="501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 Уроженец Астраханской области. Медицинское образование получил в два этапа: начал в Ленинградской Военно-медицинской академии им. Кирова, а завершил (после ВО войны) во 2-ом Московском медицинском институте. 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Arial" charset="0"/>
              </a:rPr>
              <a:t>Профессор, </a:t>
            </a:r>
            <a:r>
              <a:rPr lang="ru-RU" sz="2000" dirty="0">
                <a:latin typeface="+mn-lt"/>
                <a:cs typeface="Arial" charset="0"/>
              </a:rPr>
              <a:t>специалист в области организации здравоохранения и истории медицины. Научные интересы были посвящены изучению истории российских госпитальных школ </a:t>
            </a:r>
            <a:r>
              <a:rPr lang="en-US" sz="2000" dirty="0">
                <a:latin typeface="+mn-lt"/>
                <a:cs typeface="Arial" charset="0"/>
              </a:rPr>
              <a:t>XVIII</a:t>
            </a:r>
            <a:r>
              <a:rPr lang="ru-RU" sz="2000" dirty="0">
                <a:latin typeface="+mn-lt"/>
                <a:cs typeface="Arial" charset="0"/>
              </a:rPr>
              <a:t> века. С 1961 по 1971 гг. заведовал кафедрой организации здравоохранения и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истории медицины НГМИ. Является автором многочисленных научных работ по истории медицины, организации здравоохранения. Участник ВО войны. Награждён: орденом Отечественной войны, орденом Красной Звезды, многочисленными медалями.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445D80-ABAF-6297-2FA3-35800B76DD5E}"/>
              </a:ext>
            </a:extLst>
          </p:cNvPr>
          <p:cNvSpPr txBox="1"/>
          <p:nvPr/>
        </p:nvSpPr>
        <p:spPr>
          <a:xfrm>
            <a:off x="6732588" y="5300663"/>
            <a:ext cx="16033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ПАЛКИН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Борис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Николаевич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(1915-1987 гг.)</a:t>
            </a:r>
          </a:p>
        </p:txBody>
      </p:sp>
      <p:pic>
        <p:nvPicPr>
          <p:cNvPr id="14341" name="Picture 6" descr="C:\Users\user\Desktop\Palkin.jpg">
            <a:extLst>
              <a:ext uri="{FF2B5EF4-FFF2-40B4-BE49-F238E27FC236}">
                <a16:creationId xmlns:a16="http://schemas.microsoft.com/office/drawing/2014/main" id="{F6AC6528-52AB-70DA-D150-C0FEB3E9B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3" t="8652" r="21263" b="37270"/>
          <a:stretch>
            <a:fillRect/>
          </a:stretch>
        </p:blipFill>
        <p:spPr bwMode="auto">
          <a:xfrm>
            <a:off x="6300788" y="1844675"/>
            <a:ext cx="239871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C:\Users\user\Desktop\2025 год\Палкин\2025-05-19_003.jpg">
            <a:extLst>
              <a:ext uri="{FF2B5EF4-FFF2-40B4-BE49-F238E27FC236}">
                <a16:creationId xmlns:a16="http://schemas.microsoft.com/office/drawing/2014/main" id="{645FC132-CA8C-82ED-A506-80E2844A4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" t="1190" r="32954" b="31709"/>
          <a:stretch>
            <a:fillRect/>
          </a:stretch>
        </p:blipFill>
        <p:spPr bwMode="auto">
          <a:xfrm>
            <a:off x="395288" y="1341438"/>
            <a:ext cx="153193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Заголовок 1">
            <a:extLst>
              <a:ext uri="{FF2B5EF4-FFF2-40B4-BE49-F238E27FC236}">
                <a16:creationId xmlns:a16="http://schemas.microsoft.com/office/drawing/2014/main" id="{F66EDAB3-CCCA-C91E-3611-FA5112B0B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16388" name="Picture 5" descr="C:\Users\user\Desktop\2025 год\Палкин\2025-05-19_002.jpg">
            <a:extLst>
              <a:ext uri="{FF2B5EF4-FFF2-40B4-BE49-F238E27FC236}">
                <a16:creationId xmlns:a16="http://schemas.microsoft.com/office/drawing/2014/main" id="{E7665822-97DB-043D-97F2-3E3BF5E63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" t="516" r="32091" b="24345"/>
          <a:stretch>
            <a:fillRect/>
          </a:stretch>
        </p:blipFill>
        <p:spPr bwMode="auto">
          <a:xfrm>
            <a:off x="827088" y="2708275"/>
            <a:ext cx="15128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C:\Users\user\Desktop\2025 год\Палкин\2025-05-19_001.jpg">
            <a:extLst>
              <a:ext uri="{FF2B5EF4-FFF2-40B4-BE49-F238E27FC236}">
                <a16:creationId xmlns:a16="http://schemas.microsoft.com/office/drawing/2014/main" id="{5CFB9C40-0A16-EE2D-9426-45A9E353BE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" t="813" r="40134" b="32831"/>
          <a:stretch>
            <a:fillRect/>
          </a:stretch>
        </p:blipFill>
        <p:spPr>
          <a:xfrm>
            <a:off x="1187450" y="4437063"/>
            <a:ext cx="1512888" cy="2160587"/>
          </a:xfrm>
          <a:noFill/>
        </p:spPr>
      </p:pic>
      <p:sp>
        <p:nvSpPr>
          <p:cNvPr id="16391" name="Rectangle 7">
            <a:extLst>
              <a:ext uri="{FF2B5EF4-FFF2-40B4-BE49-F238E27FC236}">
                <a16:creationId xmlns:a16="http://schemas.microsoft.com/office/drawing/2014/main" id="{3FCCB44B-508A-E38B-D10E-FC17927AA7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3500438"/>
            <a:ext cx="66913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, Б. Н. Русские госпитальные школы XVIII века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и их воспитанники / Б. Н. </a:t>
            </a: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. - М. : </a:t>
            </a:r>
            <a:r>
              <a:rPr lang="ru-RU" dirty="0" err="1">
                <a:latin typeface="+mn-lt"/>
              </a:rPr>
              <a:t>Медгиз</a:t>
            </a:r>
            <a:r>
              <a:rPr lang="ru-RU" dirty="0">
                <a:latin typeface="+mn-lt"/>
              </a:rPr>
              <a:t>, 1959. - 272 с.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6393" name="Rectangle 9">
            <a:extLst>
              <a:ext uri="{FF2B5EF4-FFF2-40B4-BE49-F238E27FC236}">
                <a16:creationId xmlns:a16="http://schemas.microsoft.com/office/drawing/2014/main" id="{6BFBCEED-BE87-1AEA-702F-CF38FBADD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5157788"/>
            <a:ext cx="613092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, Б. Н. С.С. Андреевский (1760-1818) / Б. Н. </a:t>
            </a: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. – </a:t>
            </a:r>
          </a:p>
          <a:p>
            <a:pPr>
              <a:defRPr/>
            </a:pPr>
            <a:r>
              <a:rPr lang="ru-RU" dirty="0">
                <a:latin typeface="+mn-lt"/>
              </a:rPr>
              <a:t>М. : Медицина, 1986. - 64 с.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6395" name="Rectangle 11">
            <a:extLst>
              <a:ext uri="{FF2B5EF4-FFF2-40B4-BE49-F238E27FC236}">
                <a16:creationId xmlns:a16="http://schemas.microsoft.com/office/drawing/2014/main" id="{F626A11F-4752-AD77-BA46-964333AD2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700213"/>
            <a:ext cx="726281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, Б. Н. Влияние некоторых социально-экономических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факторов на исход беременности женщин Горно-Алтайской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автономной области / Б. Н. </a:t>
            </a:r>
            <a:r>
              <a:rPr lang="ru-RU" dirty="0" err="1">
                <a:latin typeface="+mn-lt"/>
              </a:rPr>
              <a:t>Палкин</a:t>
            </a:r>
            <a:r>
              <a:rPr lang="ru-RU" dirty="0">
                <a:latin typeface="+mn-lt"/>
              </a:rPr>
              <a:t>, П. М. Сидорова //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Вопросы медицинской географии Западной Сибири. –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Новосибирск, 1970. - </a:t>
            </a:r>
            <a:r>
              <a:rPr lang="ru-RU" dirty="0" err="1">
                <a:latin typeface="+mn-lt"/>
              </a:rPr>
              <a:t>Вып</a:t>
            </a:r>
            <a:r>
              <a:rPr lang="ru-RU" dirty="0">
                <a:latin typeface="+mn-lt"/>
              </a:rPr>
              <a:t>. 2. - С. 48-56.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DE6A4C33-25BD-CBB3-6FC7-34C393D41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20713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Проскуряков Сергей Анатольевич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130 лет со дня рождения </a:t>
            </a:r>
            <a:br>
              <a:rPr lang="ru-RU" altLang="ru-RU" b="1">
                <a:solidFill>
                  <a:srgbClr val="C00000"/>
                </a:solidFill>
              </a:rPr>
            </a:b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9222" name="TextBox 5">
            <a:extLst>
              <a:ext uri="{FF2B5EF4-FFF2-40B4-BE49-F238E27FC236}">
                <a16:creationId xmlns:a16="http://schemas.microsoft.com/office/drawing/2014/main" id="{F016B74A-6315-BC27-C729-DB44526F7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700213"/>
            <a:ext cx="6049962" cy="501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Уроженец Курской области. Окончил медицинский Факультет Томского университета. Профессор. Отличник здравоохранения СССР.</a:t>
            </a:r>
            <a:r>
              <a:rPr lang="ru-RU" sz="2000" dirty="0">
                <a:latin typeface="Arial" charset="0"/>
                <a:cs typeface="Arial" charset="0"/>
              </a:rPr>
              <a:t> </a:t>
            </a:r>
            <a:r>
              <a:rPr lang="ru-RU" sz="2000" dirty="0">
                <a:latin typeface="+mn-lt"/>
                <a:cs typeface="Arial" charset="0"/>
              </a:rPr>
              <a:t>Заведовал кафедрой </a:t>
            </a:r>
            <a:r>
              <a:rPr lang="ru-RU" sz="2000" dirty="0" err="1">
                <a:latin typeface="+mn-lt"/>
                <a:cs typeface="Arial" charset="0"/>
              </a:rPr>
              <a:t>лор-болезней</a:t>
            </a:r>
            <a:r>
              <a:rPr lang="ru-RU" sz="2000" dirty="0">
                <a:latin typeface="+mn-lt"/>
                <a:cs typeface="Arial" charset="0"/>
              </a:rPr>
              <a:t> Новосибирского </a:t>
            </a:r>
            <a:r>
              <a:rPr lang="ru-RU" sz="2000" dirty="0" err="1">
                <a:latin typeface="+mn-lt"/>
                <a:cs typeface="Arial" charset="0"/>
              </a:rPr>
              <a:t>ГИДУВа</a:t>
            </a:r>
            <a:r>
              <a:rPr lang="ru-RU" sz="2000" dirty="0">
                <a:latin typeface="+mn-lt"/>
                <a:cs typeface="Arial" charset="0"/>
              </a:rPr>
              <a:t> (1934-1954 гг.), также организатор и заведующий одноименной кафедры НГМИ (1938-1971 гг.). В 1946 году присвоено ученое звание профессора.  Автор новых методов пластических операций на органах верхних дыхательных путей и слуха. В годы ВО войны был ведущим отоларингологом всех госпиталей города. Является автором более 100 научных работ, в том числе 3 монографий. Награжден орденом Трудового Красного Знамени, нагрудным знаком Отличник здравоохранения, медалью «За Победу над Германией в Великой Отечественной войне 1941-1945 гг.»</a:t>
            </a:r>
            <a:endParaRPr lang="ru-RU" sz="2000" b="1" dirty="0">
              <a:latin typeface="+mn-lt"/>
              <a:cs typeface="Arial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0F03B7-4F79-6596-06A2-F53064FE4E2D}"/>
              </a:ext>
            </a:extLst>
          </p:cNvPr>
          <p:cNvSpPr txBox="1"/>
          <p:nvPr/>
        </p:nvSpPr>
        <p:spPr>
          <a:xfrm>
            <a:off x="900113" y="5229225"/>
            <a:ext cx="165258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ПРОСКУРЯКОВ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Сергей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Анатольевич</a:t>
            </a: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(1895-1972 гг.)</a:t>
            </a:r>
          </a:p>
        </p:txBody>
      </p:sp>
      <p:pic>
        <p:nvPicPr>
          <p:cNvPr id="17413" name="Picture 7" descr="C:\Users\user\Desktop\Proskurjakov.jpg">
            <a:extLst>
              <a:ext uri="{FF2B5EF4-FFF2-40B4-BE49-F238E27FC236}">
                <a16:creationId xmlns:a16="http://schemas.microsoft.com/office/drawing/2014/main" id="{B002D699-A6ED-5570-C295-704F65090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2" t="9048" r="19492" b="31778"/>
          <a:stretch>
            <a:fillRect/>
          </a:stretch>
        </p:blipFill>
        <p:spPr bwMode="auto">
          <a:xfrm>
            <a:off x="468313" y="1773238"/>
            <a:ext cx="228600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29E364E2-1A7B-DBA8-1803-CC860966A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796A92B8-684B-412E-B1AD-41BAF1BF2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0338" y="4652963"/>
            <a:ext cx="6119812" cy="17605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      Проскуряков, С. А. Основная пазуха. Анатомическое и клиническое наблюдение : диссертация на степень доктора медицины / С. А. Проскуряков. - Новосибирск : [б. и.], 1939. - 202 с. - (Труды Новосибирского государственного медицинского института ; т. 13)</a:t>
            </a:r>
          </a:p>
        </p:txBody>
      </p:sp>
      <p:pic>
        <p:nvPicPr>
          <p:cNvPr id="18436" name="Picture 3" descr="C:\Users\user\Desktop\2025 год\к презентации Есть имена\Проскуряков\2025-05-16_007.jpg">
            <a:extLst>
              <a:ext uri="{FF2B5EF4-FFF2-40B4-BE49-F238E27FC236}">
                <a16:creationId xmlns:a16="http://schemas.microsoft.com/office/drawing/2014/main" id="{6784679B-2906-7929-3644-E45DBCF84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" t="1494" r="24541" b="13728"/>
          <a:stretch>
            <a:fillRect/>
          </a:stretch>
        </p:blipFill>
        <p:spPr bwMode="auto">
          <a:xfrm>
            <a:off x="900113" y="1268413"/>
            <a:ext cx="15113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" descr="C:\Users\user\Desktop\2025 год\к презентации Есть имена\Проскуряков\2025-05-16_006.jpg">
            <a:extLst>
              <a:ext uri="{FF2B5EF4-FFF2-40B4-BE49-F238E27FC236}">
                <a16:creationId xmlns:a16="http://schemas.microsoft.com/office/drawing/2014/main" id="{0DE730BD-24B8-9B38-0496-F715EA05C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" t="2332" r="42506" b="31812"/>
          <a:stretch>
            <a:fillRect/>
          </a:stretch>
        </p:blipFill>
        <p:spPr bwMode="auto">
          <a:xfrm>
            <a:off x="395288" y="2708275"/>
            <a:ext cx="151288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 descr="C:\Users\user\Desktop\2025 год\к презентации Есть имена\Проскуряков\2025-05-16_008.jpg">
            <a:extLst>
              <a:ext uri="{FF2B5EF4-FFF2-40B4-BE49-F238E27FC236}">
                <a16:creationId xmlns:a16="http://schemas.microsoft.com/office/drawing/2014/main" id="{E4E52218-A1BE-9DB7-C515-C15A0F761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" t="2486"/>
          <a:stretch>
            <a:fillRect/>
          </a:stretch>
        </p:blipFill>
        <p:spPr bwMode="auto">
          <a:xfrm>
            <a:off x="1403350" y="4365625"/>
            <a:ext cx="15128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2E733DD8-75EA-4C26-6A85-385286565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1700213"/>
            <a:ext cx="60753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Проскуряков, С. А. Восстановительные операции носа,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горла, уха / С. А. Проскуряков. - [Б. м.] : </a:t>
            </a:r>
            <a:r>
              <a:rPr lang="ru-RU" dirty="0" err="1">
                <a:latin typeface="+mn-lt"/>
              </a:rPr>
              <a:t>Новосибгиз</a:t>
            </a:r>
            <a:r>
              <a:rPr lang="ru-RU" dirty="0">
                <a:latin typeface="+mn-lt"/>
              </a:rPr>
              <a:t>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1947. - 408 с</a:t>
            </a:r>
            <a:r>
              <a:rPr lang="ru-RU" dirty="0"/>
              <a:t>. 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9464" name="Rectangle 8">
            <a:extLst>
              <a:ext uri="{FF2B5EF4-FFF2-40B4-BE49-F238E27FC236}">
                <a16:creationId xmlns:a16="http://schemas.microsoft.com/office/drawing/2014/main" id="{A806D277-827C-0783-7F7F-2613CA3EE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852738"/>
            <a:ext cx="67976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Проскуряков, С. А. Опыт работы по восстановительной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хирургии лица и </a:t>
            </a:r>
            <a:r>
              <a:rPr lang="ru-RU" dirty="0" err="1">
                <a:latin typeface="+mn-lt"/>
              </a:rPr>
              <a:t>лор-органов</a:t>
            </a:r>
            <a:r>
              <a:rPr lang="ru-RU" dirty="0">
                <a:latin typeface="+mn-lt"/>
              </a:rPr>
              <a:t> / С. А. Проскуряков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Новосибирский государственный медицинский институт. –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 : </a:t>
            </a:r>
            <a:r>
              <a:rPr lang="ru-RU" dirty="0" err="1">
                <a:latin typeface="+mn-lt"/>
              </a:rPr>
              <a:t>Западно-Сибирское</a:t>
            </a:r>
            <a:r>
              <a:rPr lang="ru-RU" dirty="0">
                <a:latin typeface="+mn-lt"/>
              </a:rPr>
              <a:t> книжное издательство,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1965. - 200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B85F3ECF-1D68-C0CA-F756-FE81EEBB3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4813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Рабинович Самуил Семёнович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b="1">
                <a:solidFill>
                  <a:srgbClr val="C00000"/>
                </a:solidFill>
              </a:rPr>
              <a:t> </a:t>
            </a:r>
            <a:r>
              <a:rPr lang="ru-RU" altLang="ru-RU" sz="3600" b="1">
                <a:solidFill>
                  <a:srgbClr val="C00000"/>
                </a:solidFill>
              </a:rPr>
              <a:t>90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BF9137EC-6B5F-FF50-3764-7ECAE9CF3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73238"/>
            <a:ext cx="6084888" cy="4525962"/>
          </a:xfrm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 Родился в г. Харькове. Окончил Новосибирский  государственный медицинский институт. Профессор, доктор медицинских наук, врач-нейрохирург. Занимался научной и учебно-педагогической деятельностью в НГМУ, совмещая ее с хирургической практикой в клиниках Новосибирска. С 2007 года занимался научной и преподавательской деятельностью в НИИТО в качестве главного научного сотрудника.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   С 1998 года – профессор кафедры травматологии, ортопедии и экстремальной медицины НГМА. Является автором 148 научных работ и 12 методических рекомендаций, 6 патентов , 2 монографий. Награждён орденом Знак Почета, нагрудным знаком Отличник здравоохранения .</a:t>
            </a:r>
          </a:p>
        </p:txBody>
      </p:sp>
      <p:pic>
        <p:nvPicPr>
          <p:cNvPr id="19460" name="Picture 4" descr="C:\Users\user\Desktop\0DEiS-KprCU.jpg">
            <a:extLst>
              <a:ext uri="{FF2B5EF4-FFF2-40B4-BE49-F238E27FC236}">
                <a16:creationId xmlns:a16="http://schemas.microsoft.com/office/drawing/2014/main" id="{7634C870-C25A-3658-FB88-A6ED6CCA4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916113"/>
            <a:ext cx="2347912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3D14E2-7FC6-6891-B2F7-B34B37A1AF5D}"/>
              </a:ext>
            </a:extLst>
          </p:cNvPr>
          <p:cNvSpPr txBox="1"/>
          <p:nvPr/>
        </p:nvSpPr>
        <p:spPr>
          <a:xfrm>
            <a:off x="6588125" y="5445125"/>
            <a:ext cx="1592263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РАБИНОВИЧ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Самуил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Семёнович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(1935-2020 гг.)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83D62F86-C4F9-8CA1-0761-047B0FAB9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2533" name="Picture 5" descr="C:\Users\user\Desktop\Рабинович\2025-05-19_008.jpg">
            <a:extLst>
              <a:ext uri="{FF2B5EF4-FFF2-40B4-BE49-F238E27FC236}">
                <a16:creationId xmlns:a16="http://schemas.microsoft.com/office/drawing/2014/main" id="{4EF75FC9-8954-951C-332F-46C3A40A7E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36667" b="32623"/>
          <a:stretch>
            <a:fillRect/>
          </a:stretch>
        </p:blipFill>
        <p:spPr>
          <a:xfrm>
            <a:off x="395536" y="4293096"/>
            <a:ext cx="1477041" cy="2160000"/>
          </a:xfrm>
        </p:spPr>
      </p:pic>
      <p:pic>
        <p:nvPicPr>
          <p:cNvPr id="22535" name="Picture 7" descr="C:\Users\user\Desktop\Рабинович\2025-05-19_006.jpg">
            <a:extLst>
              <a:ext uri="{FF2B5EF4-FFF2-40B4-BE49-F238E27FC236}">
                <a16:creationId xmlns:a16="http://schemas.microsoft.com/office/drawing/2014/main" id="{5BBFF81A-2606-ADBA-92C7-980C17A70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33467" b="31213"/>
          <a:stretch>
            <a:fillRect/>
          </a:stretch>
        </p:blipFill>
        <p:spPr bwMode="auto">
          <a:xfrm>
            <a:off x="395536" y="1268760"/>
            <a:ext cx="1519998" cy="2160000"/>
          </a:xfrm>
          <a:prstGeom prst="rect">
            <a:avLst/>
          </a:prstGeom>
          <a:noFill/>
        </p:spPr>
      </p:pic>
      <p:pic>
        <p:nvPicPr>
          <p:cNvPr id="20485" name="Picture 6" descr="C:\Users\user\Desktop\Рабинович\2025-05-19_004.jpg">
            <a:extLst>
              <a:ext uri="{FF2B5EF4-FFF2-40B4-BE49-F238E27FC236}">
                <a16:creationId xmlns:a16="http://schemas.microsoft.com/office/drawing/2014/main" id="{8495C0C4-A747-41B8-932A-7DE1A9E8C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" t="745" r="33679" b="32747"/>
          <a:stretch>
            <a:fillRect/>
          </a:stretch>
        </p:blipFill>
        <p:spPr bwMode="auto">
          <a:xfrm>
            <a:off x="1187450" y="2781300"/>
            <a:ext cx="15255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187BA78-DCF2-4959-53B5-A9673622BC36}"/>
              </a:ext>
            </a:extLst>
          </p:cNvPr>
          <p:cNvSpPr/>
          <p:nvPr/>
        </p:nvSpPr>
        <p:spPr>
          <a:xfrm>
            <a:off x="2843213" y="2997200"/>
            <a:ext cx="5903912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Военно-полевая хирургия и медицина катастроф : учебное пособие / Н. Г. Колосов, И. Ю. Юдаев, С.С. Рабинович [и др.] ; Новосибирская государственная медицинская академия. - Новосибирск : </a:t>
            </a:r>
            <a:r>
              <a:rPr lang="ru-RU" dirty="0" err="1">
                <a:latin typeface="+mn-lt"/>
                <a:cs typeface="Arial" charset="0"/>
              </a:rPr>
              <a:t>Сибмедиздат</a:t>
            </a:r>
            <a:r>
              <a:rPr lang="ru-RU" dirty="0">
                <a:latin typeface="+mn-lt"/>
                <a:cs typeface="Arial" charset="0"/>
              </a:rPr>
              <a:t> НГМА, 2005. - 158 с.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0CBC7D3F-EE08-0EA7-3D75-EE2F48807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1484313"/>
            <a:ext cx="73453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Кривошапкин, А. Л. Диагностика и хирургическое лечение закрытой черепно-мозговой травмы : учебное пособие / А. Л. Кривошапкин, С. С. Рабинович ; Новосибирский государственный медицинский университет. - Новосибирск : </a:t>
            </a:r>
            <a:r>
              <a:rPr lang="ru-RU" dirty="0" err="1">
                <a:latin typeface="+mn-lt"/>
              </a:rPr>
              <a:t>Сибмедиздат</a:t>
            </a:r>
            <a:r>
              <a:rPr lang="ru-RU" dirty="0">
                <a:latin typeface="+mn-lt"/>
              </a:rPr>
              <a:t> НГМУ, 2009. - 45 с. 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19463" name="Rectangle 7">
            <a:extLst>
              <a:ext uri="{FF2B5EF4-FFF2-40B4-BE49-F238E27FC236}">
                <a16:creationId xmlns:a16="http://schemas.microsoft.com/office/drawing/2014/main" id="{52573A47-6676-4B94-1FB3-98DC8ABB8A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5084763"/>
            <a:ext cx="72739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Рабинович, С. С. Позвоночно-спинномозговая травма : учебное пособие / С. С. Рабинович ; Новосибирский государственный медицинский университет. - Новосибирск : </a:t>
            </a:r>
            <a:r>
              <a:rPr lang="ru-RU" dirty="0" err="1">
                <a:latin typeface="+mn-lt"/>
              </a:rPr>
              <a:t>Сибмедиздат</a:t>
            </a:r>
            <a:r>
              <a:rPr lang="ru-RU" dirty="0">
                <a:latin typeface="+mn-lt"/>
              </a:rPr>
              <a:t> НГМУ, 2009. - 40 с.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A457B938-C8E4-59B8-61B9-433EA8AA0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1507" name="Picture 4" descr="C:\Users\user\Desktop\Рабинович\2025-05-19_005.jpg">
            <a:extLst>
              <a:ext uri="{FF2B5EF4-FFF2-40B4-BE49-F238E27FC236}">
                <a16:creationId xmlns:a16="http://schemas.microsoft.com/office/drawing/2014/main" id="{7A775DC2-FEAD-5EA3-7226-9F1E2FC49C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904" b="26813"/>
          <a:stretch>
            <a:fillRect/>
          </a:stretch>
        </p:blipFill>
        <p:spPr>
          <a:xfrm>
            <a:off x="1187450" y="1341438"/>
            <a:ext cx="1512888" cy="2159000"/>
          </a:xfrm>
          <a:noFill/>
        </p:spPr>
      </p:pic>
      <p:pic>
        <p:nvPicPr>
          <p:cNvPr id="23557" name="Picture 5" descr="C:\Users\user\Desktop\Рабинович\2025-05-19_009.jpg">
            <a:extLst>
              <a:ext uri="{FF2B5EF4-FFF2-40B4-BE49-F238E27FC236}">
                <a16:creationId xmlns:a16="http://schemas.microsoft.com/office/drawing/2014/main" id="{A88B54F7-B22F-0466-9F91-204B470AD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31780" b="29930"/>
          <a:stretch>
            <a:fillRect/>
          </a:stretch>
        </p:blipFill>
        <p:spPr bwMode="auto">
          <a:xfrm>
            <a:off x="323528" y="3068960"/>
            <a:ext cx="1530000" cy="2160000"/>
          </a:xfrm>
          <a:prstGeom prst="rect">
            <a:avLst/>
          </a:prstGeom>
          <a:noFill/>
        </p:spPr>
      </p:pic>
      <p:pic>
        <p:nvPicPr>
          <p:cNvPr id="23558" name="Picture 6" descr="C:\Users\user\Desktop\Рабинович\2025-05-19_007.jpg">
            <a:extLst>
              <a:ext uri="{FF2B5EF4-FFF2-40B4-BE49-F238E27FC236}">
                <a16:creationId xmlns:a16="http://schemas.microsoft.com/office/drawing/2014/main" id="{E2879C47-BE0F-3C47-5FD9-475847BC0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r="31753" b="31037"/>
          <a:stretch>
            <a:fillRect/>
          </a:stretch>
        </p:blipFill>
        <p:spPr bwMode="auto">
          <a:xfrm>
            <a:off x="1403648" y="4509120"/>
            <a:ext cx="1555200" cy="2160000"/>
          </a:xfrm>
          <a:prstGeom prst="rect">
            <a:avLst/>
          </a:prstGeom>
          <a:noFill/>
        </p:spPr>
      </p:pic>
      <p:sp>
        <p:nvSpPr>
          <p:cNvPr id="20486" name="Rectangle 6">
            <a:extLst>
              <a:ext uri="{FF2B5EF4-FFF2-40B4-BE49-F238E27FC236}">
                <a16:creationId xmlns:a16="http://schemas.microsoft.com/office/drawing/2014/main" id="{736F648B-E0D0-3E70-84F3-88498BDB4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357563"/>
            <a:ext cx="650081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Колосов, Н. Г. Сочетанная черепно-мозговая травма : </a:t>
            </a:r>
          </a:p>
          <a:p>
            <a:pPr lvl="1">
              <a:defRPr/>
            </a:pPr>
            <a:r>
              <a:rPr lang="ru-RU" dirty="0" err="1">
                <a:latin typeface="+mn-lt"/>
              </a:rPr>
              <a:t>учебно-метод.пособие</a:t>
            </a:r>
            <a:r>
              <a:rPr lang="ru-RU" dirty="0">
                <a:latin typeface="+mn-lt"/>
              </a:rPr>
              <a:t> / Н. Г. Колосов, С. С. Рабинович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Новосибирская государственная медицинская академия. -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 : </a:t>
            </a:r>
            <a:r>
              <a:rPr lang="ru-RU" dirty="0" err="1">
                <a:latin typeface="+mn-lt"/>
              </a:rPr>
              <a:t>Сибмедиздат</a:t>
            </a:r>
            <a:r>
              <a:rPr lang="ru-RU" dirty="0">
                <a:latin typeface="+mn-lt"/>
              </a:rPr>
              <a:t> НГМУ, 2004. - 16 с. 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237C7D77-4C29-5165-DE4C-97D841BA5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3188" y="5006975"/>
            <a:ext cx="646271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Рабинович, С. С. Нарушения сознания в остром периоде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черепно-мозговой травмы: клиника, лечение : </a:t>
            </a:r>
          </a:p>
          <a:p>
            <a:pPr lvl="1">
              <a:defRPr/>
            </a:pPr>
            <a:r>
              <a:rPr lang="ru-RU" dirty="0" err="1">
                <a:latin typeface="+mn-lt"/>
              </a:rPr>
              <a:t>учебно-метод</a:t>
            </a:r>
            <a:r>
              <a:rPr lang="ru-RU" dirty="0">
                <a:latin typeface="+mn-lt"/>
              </a:rPr>
              <a:t>. пособие / С. С. Рабинович, Н. Г. Колосов,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Г. В. Ширяева ; Новосибирская государственная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медицинская академия. - Новосибирск : [б. и.], 2003. - 8 с. 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3134B5E-E766-4506-4001-B8564DE10C08}"/>
              </a:ext>
            </a:extLst>
          </p:cNvPr>
          <p:cNvSpPr/>
          <p:nvPr/>
        </p:nvSpPr>
        <p:spPr>
          <a:xfrm>
            <a:off x="2771775" y="1773238"/>
            <a:ext cx="5761038" cy="1477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Адаптационные механизмы и патогенез травм головного мозга / Академия наук СССР. Сибирское отделение, Новосибирский институт биоорганической химии ; ред. К. И. Харитонова. - Новосибирск : Наука, 1987. - 89 с.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B643A2BF-3629-4045-BD97-20672C518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Савинский Геннадий Андреевич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90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22531" name="Содержимое 2">
            <a:extLst>
              <a:ext uri="{FF2B5EF4-FFF2-40B4-BE49-F238E27FC236}">
                <a16:creationId xmlns:a16="http://schemas.microsoft.com/office/drawing/2014/main" id="{F80E1490-7377-3B90-AC82-638463880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773238"/>
            <a:ext cx="5832475" cy="3544887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Родился в г. Пятигорске. Окончил с отличием Ташкентский медицинский институт. С 1972 г. по 1983 г. – заведующий кафедрой хирургических болезней педиатрического факультета НГМИ. В 1975 году присвоено учёное звание профессора. Научные интересы связаны с сердечно-сосудистой хирургией: хирургическое лечение врожденных и приобретенных пороков сердца, лечение артериальной гипертензии вазоренального и эндокринного генеза, хирургическое лечение нарушений сердечного ритма, хирургия тромбоэмболических заболеваний артерий, лечение острых и хронических окклюзий магистральных вен. Является автором более 100 научных работ.</a:t>
            </a:r>
          </a:p>
        </p:txBody>
      </p:sp>
      <p:pic>
        <p:nvPicPr>
          <p:cNvPr id="22532" name="Picture 4" descr="C:\Users\user\Desktop\2025-05-12_001.jpg">
            <a:extLst>
              <a:ext uri="{FF2B5EF4-FFF2-40B4-BE49-F238E27FC236}">
                <a16:creationId xmlns:a16="http://schemas.microsoft.com/office/drawing/2014/main" id="{B18FF5AD-064E-3DDA-04BA-0032E225A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6" t="13251" r="52887" b="58400"/>
          <a:stretch>
            <a:fillRect/>
          </a:stretch>
        </p:blipFill>
        <p:spPr bwMode="auto">
          <a:xfrm>
            <a:off x="684213" y="1916113"/>
            <a:ext cx="2398712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227A17-9CDE-97BE-E0B5-4C67A172D6B4}"/>
              </a:ext>
            </a:extLst>
          </p:cNvPr>
          <p:cNvSpPr txBox="1"/>
          <p:nvPr/>
        </p:nvSpPr>
        <p:spPr>
          <a:xfrm>
            <a:off x="1116013" y="5300663"/>
            <a:ext cx="14255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САВИНСКИЙ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Геннадий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Андреевич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(1935-?гг.)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2EA01913-43F1-018C-E310-706BE50DE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3555" name="Picture 4" descr="C:\Users\user\Desktop\Савинский\2025-05-19_001.jpg">
            <a:extLst>
              <a:ext uri="{FF2B5EF4-FFF2-40B4-BE49-F238E27FC236}">
                <a16:creationId xmlns:a16="http://schemas.microsoft.com/office/drawing/2014/main" id="{1DCF357E-1344-CE1C-DF18-BCA73BD967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" r="34904" b="33270"/>
          <a:stretch>
            <a:fillRect/>
          </a:stretch>
        </p:blipFill>
        <p:spPr>
          <a:xfrm>
            <a:off x="395288" y="1125538"/>
            <a:ext cx="1512887" cy="2159000"/>
          </a:xfrm>
          <a:noFill/>
        </p:spPr>
      </p:pic>
      <p:pic>
        <p:nvPicPr>
          <p:cNvPr id="23556" name="Picture 6" descr="C:\Users\user\Desktop\Савинский\2025-05-19_002.jpg">
            <a:extLst>
              <a:ext uri="{FF2B5EF4-FFF2-40B4-BE49-F238E27FC236}">
                <a16:creationId xmlns:a16="http://schemas.microsoft.com/office/drawing/2014/main" id="{12F09CED-D75B-A037-6EA8-39B17C4BA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" t="1163" r="35730" b="33545"/>
          <a:stretch>
            <a:fillRect/>
          </a:stretch>
        </p:blipFill>
        <p:spPr bwMode="auto">
          <a:xfrm>
            <a:off x="1476375" y="2852738"/>
            <a:ext cx="15113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C:\Users\user\Desktop\Савинский\2025-05-19_007.jpg">
            <a:extLst>
              <a:ext uri="{FF2B5EF4-FFF2-40B4-BE49-F238E27FC236}">
                <a16:creationId xmlns:a16="http://schemas.microsoft.com/office/drawing/2014/main" id="{9D6FD333-3C00-D904-D447-252D7CE12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t="1349" r="34431" b="33949"/>
          <a:stretch>
            <a:fillRect/>
          </a:stretch>
        </p:blipFill>
        <p:spPr bwMode="auto">
          <a:xfrm>
            <a:off x="395288" y="4365625"/>
            <a:ext cx="151288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Rectangle 7">
            <a:extLst>
              <a:ext uri="{FF2B5EF4-FFF2-40B4-BE49-F238E27FC236}">
                <a16:creationId xmlns:a16="http://schemas.microsoft.com/office/drawing/2014/main" id="{BC942138-6D12-F5CE-7AF4-BF98477D0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1412875"/>
            <a:ext cx="748823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Савинский, Г. А. Нагноительные осложнения при имплантации </a:t>
            </a:r>
            <a:r>
              <a:rPr lang="ru-RU" dirty="0" err="1">
                <a:latin typeface="+mn-lt"/>
              </a:rPr>
              <a:t>ритмоводителя</a:t>
            </a:r>
            <a:r>
              <a:rPr lang="ru-RU" dirty="0">
                <a:latin typeface="+mn-lt"/>
              </a:rPr>
              <a:t> сердца, их профилактика и лечение / Г. А. Савинский, А. И. </a:t>
            </a:r>
            <a:r>
              <a:rPr lang="ru-RU" dirty="0" err="1">
                <a:latin typeface="+mn-lt"/>
              </a:rPr>
              <a:t>Мосунов</a:t>
            </a:r>
            <a:r>
              <a:rPr lang="ru-RU" dirty="0">
                <a:latin typeface="+mn-lt"/>
              </a:rPr>
              <a:t> // Вопросы организации кардиологической помощи населению : научные труды НГМИ. - Новосибирск, 1981. - Т. 107. - С. 61-62.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2536" name="Rectangle 8">
            <a:extLst>
              <a:ext uri="{FF2B5EF4-FFF2-40B4-BE49-F238E27FC236}">
                <a16:creationId xmlns:a16="http://schemas.microsoft.com/office/drawing/2014/main" id="{80BC69F2-4C94-D3F3-56B8-A2895C446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141663"/>
            <a:ext cx="619283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Савинский, Г. А. </a:t>
            </a:r>
            <a:r>
              <a:rPr lang="ru-RU" dirty="0" err="1">
                <a:latin typeface="+mn-lt"/>
              </a:rPr>
              <a:t>Ургентная</a:t>
            </a:r>
            <a:r>
              <a:rPr lang="ru-RU" dirty="0">
                <a:latin typeface="+mn-lt"/>
              </a:rPr>
              <a:t> лекарственная и оперативная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помощь при поперечных блокадах сердца / Г. А. Савинский, А. И. </a:t>
            </a:r>
            <a:r>
              <a:rPr lang="ru-RU" dirty="0" err="1">
                <a:latin typeface="+mn-lt"/>
              </a:rPr>
              <a:t>Мосунов</a:t>
            </a:r>
            <a:r>
              <a:rPr lang="ru-RU" dirty="0">
                <a:latin typeface="+mn-lt"/>
              </a:rPr>
              <a:t>, В. М. </a:t>
            </a:r>
            <a:r>
              <a:rPr lang="ru-RU" dirty="0" err="1">
                <a:latin typeface="+mn-lt"/>
              </a:rPr>
              <a:t>Чуяшов</a:t>
            </a:r>
            <a:r>
              <a:rPr lang="ru-RU" dirty="0">
                <a:latin typeface="+mn-lt"/>
              </a:rPr>
              <a:t> //Диагностика и терапия неотложных состояний : научные труды НГМИ. -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Новосибирск, 1978. - Т. 89. - С. 34-37.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2537" name="Rectangle 9">
            <a:extLst>
              <a:ext uri="{FF2B5EF4-FFF2-40B4-BE49-F238E27FC236}">
                <a16:creationId xmlns:a16="http://schemas.microsoft.com/office/drawing/2014/main" id="{797F04FA-9578-51D4-E043-709DF2458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5013325"/>
            <a:ext cx="7596187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Савинский, Г. А. Действие лазерного облучения при экспериментальном остром панкреатите / Г. А. Савинский // Применение прямого лазерного облучения в эксперименте и клинической кардиохирургии : сборник научных трудов. - Новосибирск, 1981. - С. 121-125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BD0707C4-1494-0A16-EB9B-5DC1CAC1C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4579" name="Picture 4" descr="C:\Users\user\Desktop\Савинский\2025-05-19_006.jpg">
            <a:extLst>
              <a:ext uri="{FF2B5EF4-FFF2-40B4-BE49-F238E27FC236}">
                <a16:creationId xmlns:a16="http://schemas.microsoft.com/office/drawing/2014/main" id="{69359AB4-CEE6-10C4-EDB9-F22467E555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" t="777" r="34262" b="31255"/>
          <a:stretch>
            <a:fillRect/>
          </a:stretch>
        </p:blipFill>
        <p:spPr>
          <a:xfrm>
            <a:off x="395288" y="1341438"/>
            <a:ext cx="1484312" cy="2159000"/>
          </a:xfrm>
          <a:noFill/>
        </p:spPr>
      </p:pic>
      <p:pic>
        <p:nvPicPr>
          <p:cNvPr id="24580" name="Picture 6" descr="C:\Users\user\Desktop\Савинский\2025-05-19_004.jpg">
            <a:extLst>
              <a:ext uri="{FF2B5EF4-FFF2-40B4-BE49-F238E27FC236}">
                <a16:creationId xmlns:a16="http://schemas.microsoft.com/office/drawing/2014/main" id="{CEC3F755-7BA7-01B0-C19F-1E612B657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" t="1279" r="30582" b="30324"/>
          <a:stretch>
            <a:fillRect/>
          </a:stretch>
        </p:blipFill>
        <p:spPr bwMode="auto">
          <a:xfrm>
            <a:off x="1187450" y="2982913"/>
            <a:ext cx="151288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C:\Users\user\Desktop\Савинский\2025-05-19_005.jpg">
            <a:extLst>
              <a:ext uri="{FF2B5EF4-FFF2-40B4-BE49-F238E27FC236}">
                <a16:creationId xmlns:a16="http://schemas.microsoft.com/office/drawing/2014/main" id="{EA9BA1AF-9CDA-E537-F368-835BE6977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" t="864" r="31583" b="25336"/>
          <a:stretch>
            <a:fillRect/>
          </a:stretch>
        </p:blipFill>
        <p:spPr bwMode="auto">
          <a:xfrm>
            <a:off x="323850" y="4508500"/>
            <a:ext cx="15113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ctangle 6">
            <a:extLst>
              <a:ext uri="{FF2B5EF4-FFF2-40B4-BE49-F238E27FC236}">
                <a16:creationId xmlns:a16="http://schemas.microsoft.com/office/drawing/2014/main" id="{F95A2C72-7323-FDC8-A7CC-E2AAC9758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5084763"/>
            <a:ext cx="71278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Савинский, Г. А. Профилактика тампонады сердца и гнойных осложнений при имплантации электрокардиостимулятора методом внутрибрюшинного дренирования полости перикарда / Г. А. Савинский, А. И. </a:t>
            </a:r>
            <a:r>
              <a:rPr lang="ru-RU" dirty="0" err="1">
                <a:latin typeface="+mn-lt"/>
              </a:rPr>
              <a:t>Мосунов</a:t>
            </a:r>
            <a:r>
              <a:rPr lang="ru-RU" dirty="0">
                <a:latin typeface="+mn-lt"/>
              </a:rPr>
              <a:t> // Осложнения операционного и послеоперационного периода при хирургическом лечении пороков сердца. - Новосибирск, 1974. - С. 276-277.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3559" name="Rectangle 7">
            <a:extLst>
              <a:ext uri="{FF2B5EF4-FFF2-40B4-BE49-F238E27FC236}">
                <a16:creationId xmlns:a16="http://schemas.microsoft.com/office/drawing/2014/main" id="{1395C036-021F-D942-7DBA-A85CD23BD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9813" y="3500438"/>
            <a:ext cx="68341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Савинский, Г. А. К вопросу о хирургическом лечении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гипертонической болезни / Г. А. Савинский, Б. В. </a:t>
            </a:r>
            <a:r>
              <a:rPr lang="ru-RU" dirty="0" err="1">
                <a:latin typeface="+mn-lt"/>
              </a:rPr>
              <a:t>Мыц</a:t>
            </a:r>
            <a:r>
              <a:rPr lang="ru-RU" dirty="0">
                <a:latin typeface="+mn-lt"/>
              </a:rPr>
              <a:t> // </a:t>
            </a:r>
          </a:p>
          <a:p>
            <a:pPr lvl="1">
              <a:defRPr/>
            </a:pPr>
            <a:r>
              <a:rPr lang="ru-RU" dirty="0" err="1">
                <a:latin typeface="+mn-lt"/>
              </a:rPr>
              <a:t>Микроциркуляция</a:t>
            </a:r>
            <a:r>
              <a:rPr lang="ru-RU" dirty="0">
                <a:latin typeface="+mn-lt"/>
              </a:rPr>
              <a:t> и вопросы клинической ангиологии :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научные труды НГМИ. - Новосибирск, 1979. - Т. 99. - С. 98-101.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6363872-A26B-6E9F-96E6-4F02ECBC6C6A}"/>
              </a:ext>
            </a:extLst>
          </p:cNvPr>
          <p:cNvSpPr/>
          <p:nvPr/>
        </p:nvSpPr>
        <p:spPr>
          <a:xfrm>
            <a:off x="1979613" y="1484313"/>
            <a:ext cx="6913562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Сравнительная характеристика методов обезболивания при операциях на симпатико-адреналовой системе по поводу гипертонической болезни / А. К. </a:t>
            </a:r>
            <a:r>
              <a:rPr lang="ru-RU" dirty="0" err="1">
                <a:latin typeface="+mn-lt"/>
                <a:cs typeface="Arial" charset="0"/>
              </a:rPr>
              <a:t>Ровина</a:t>
            </a:r>
            <a:r>
              <a:rPr lang="ru-RU" dirty="0">
                <a:latin typeface="+mn-lt"/>
                <a:cs typeface="Arial" charset="0"/>
              </a:rPr>
              <a:t> , В. П. </a:t>
            </a:r>
            <a:r>
              <a:rPr lang="ru-RU" dirty="0" err="1">
                <a:latin typeface="+mn-lt"/>
                <a:cs typeface="Arial" charset="0"/>
              </a:rPr>
              <a:t>Мицкий</a:t>
            </a:r>
            <a:r>
              <a:rPr lang="ru-RU" dirty="0">
                <a:latin typeface="+mn-lt"/>
                <a:cs typeface="Arial" charset="0"/>
              </a:rPr>
              <a:t>, Г. А. Савинский [и др.] // </a:t>
            </a:r>
            <a:r>
              <a:rPr lang="ru-RU" dirty="0" err="1">
                <a:latin typeface="+mn-lt"/>
                <a:cs typeface="Arial" charset="0"/>
              </a:rPr>
              <a:t>Гипотермическая</a:t>
            </a:r>
            <a:r>
              <a:rPr lang="ru-RU" dirty="0">
                <a:latin typeface="+mn-lt"/>
                <a:cs typeface="Arial" charset="0"/>
              </a:rPr>
              <a:t> защита в кардиохирургии : сборник научных трудов. - Новосибирск, 1980. - Ч. 2. - С. 286-287.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109A07A3-BDCB-6495-2E93-522B9FC86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5603" name="Picture 7" descr="C:\Users\user\Desktop\Савинский\2025-05-19_003.jpg">
            <a:extLst>
              <a:ext uri="{FF2B5EF4-FFF2-40B4-BE49-F238E27FC236}">
                <a16:creationId xmlns:a16="http://schemas.microsoft.com/office/drawing/2014/main" id="{ECFD00AC-1FAC-E7C9-D12E-6B53A9B3909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52" b="32747"/>
          <a:stretch>
            <a:fillRect/>
          </a:stretch>
        </p:blipFill>
        <p:spPr>
          <a:xfrm>
            <a:off x="611188" y="2492375"/>
            <a:ext cx="1477962" cy="2160588"/>
          </a:xfr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6182849-92E9-EF2B-B666-47441D79FE7C}"/>
              </a:ext>
            </a:extLst>
          </p:cNvPr>
          <p:cNvSpPr/>
          <p:nvPr/>
        </p:nvSpPr>
        <p:spPr>
          <a:xfrm>
            <a:off x="2124075" y="2924175"/>
            <a:ext cx="6769100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Диагностика и тактика при тромбоэмболиях магистральных артерий / Г. А. Савинский , В. М. </a:t>
            </a:r>
            <a:r>
              <a:rPr lang="ru-RU" dirty="0" err="1">
                <a:latin typeface="+mn-lt"/>
                <a:cs typeface="Arial" charset="0"/>
              </a:rPr>
              <a:t>Чуяшов</a:t>
            </a:r>
            <a:r>
              <a:rPr lang="ru-RU" dirty="0">
                <a:latin typeface="+mn-lt"/>
                <a:cs typeface="Arial" charset="0"/>
              </a:rPr>
              <a:t>, В. И. </a:t>
            </a:r>
            <a:r>
              <a:rPr lang="ru-RU" dirty="0" err="1">
                <a:latin typeface="+mn-lt"/>
                <a:cs typeface="Arial" charset="0"/>
              </a:rPr>
              <a:t>Стребков</a:t>
            </a:r>
            <a:r>
              <a:rPr lang="ru-RU" dirty="0">
                <a:latin typeface="+mn-lt"/>
                <a:cs typeface="Arial" charset="0"/>
              </a:rPr>
              <a:t> [и др.] // Диагностика и терапия неотложных состояний : научные труды НГМИ. - Новосибирск, 1978. - Т. 89. - С. 54-57.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2739A9D5-21B1-F691-CCA3-CBCD5B9FD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Чевагина Надежда Николаевна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b="1">
                <a:solidFill>
                  <a:srgbClr val="C00000"/>
                </a:solidFill>
              </a:rPr>
              <a:t> </a:t>
            </a:r>
            <a:r>
              <a:rPr lang="ru-RU" altLang="ru-RU" sz="3600" b="1">
                <a:solidFill>
                  <a:srgbClr val="C00000"/>
                </a:solidFill>
              </a:rPr>
              <a:t>90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7E027D78-DBFC-59CA-EA97-B2473351D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773238"/>
            <a:ext cx="5832475" cy="452596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 Уроженка Алтайского края. Окончила биологический факультет Томского университета.  С 1965 года по 1973 год работала в должности ассистента, а затем до 1989 года в качестве доцента на кафедре нормальной анатомии НГМИ. Основное научное направление – функциональная анатомия лимфатической системы при нарушении иннервации. С 1989 по 1997 год заведовала кафедрой нормальной анатомии НГМИ. В 1991 году присвоено ученое звание профессора. Профессор Чевагина Н.Н. является автором 34 научных работ.  Награждена медалью «Ветеран труда».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07C984-DE1C-D7B1-00A3-35443F2FA4ED}"/>
              </a:ext>
            </a:extLst>
          </p:cNvPr>
          <p:cNvSpPr txBox="1"/>
          <p:nvPr/>
        </p:nvSpPr>
        <p:spPr>
          <a:xfrm>
            <a:off x="900113" y="5445125"/>
            <a:ext cx="139223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ЧЕВАГИНА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Надежда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Николаевна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(1935-? гг.)</a:t>
            </a:r>
          </a:p>
        </p:txBody>
      </p:sp>
      <p:pic>
        <p:nvPicPr>
          <p:cNvPr id="26629" name="Picture 5" descr="C:\Users\user\Desktop\2025-05-16_001.jpg">
            <a:extLst>
              <a:ext uri="{FF2B5EF4-FFF2-40B4-BE49-F238E27FC236}">
                <a16:creationId xmlns:a16="http://schemas.microsoft.com/office/drawing/2014/main" id="{E2F35F85-CCBC-24BD-86F7-5B3945425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0" t="29630" r="50000" b="42650"/>
          <a:stretch>
            <a:fillRect/>
          </a:stretch>
        </p:blipFill>
        <p:spPr bwMode="auto">
          <a:xfrm>
            <a:off x="395288" y="1989138"/>
            <a:ext cx="23812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5384A408-82C3-A2A8-8F71-CB65F188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7651" name="Picture 2" descr="C:\Users\user\Desktop\2025 год\к презентации Есть имена\Чевагина\2025-05-16_010.jpg">
            <a:extLst>
              <a:ext uri="{FF2B5EF4-FFF2-40B4-BE49-F238E27FC236}">
                <a16:creationId xmlns:a16="http://schemas.microsoft.com/office/drawing/2014/main" id="{D4BAC820-0CC8-2EF3-2F2F-12ACB2704B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" t="2223" r="30318" b="29364"/>
          <a:stretch>
            <a:fillRect/>
          </a:stretch>
        </p:blipFill>
        <p:spPr>
          <a:xfrm>
            <a:off x="323850" y="1916113"/>
            <a:ext cx="1555750" cy="2160587"/>
          </a:xfrm>
          <a:noFill/>
        </p:spPr>
      </p:pic>
      <p:pic>
        <p:nvPicPr>
          <p:cNvPr id="27652" name="Picture 3" descr="C:\Users\user\Desktop\2025 год\к презентации Есть имена\Чевагина\2025-05-16_011.jpg">
            <a:extLst>
              <a:ext uri="{FF2B5EF4-FFF2-40B4-BE49-F238E27FC236}">
                <a16:creationId xmlns:a16="http://schemas.microsoft.com/office/drawing/2014/main" id="{AB71BF1C-DE9B-A04E-5BE9-E99EF0296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" t="1952" r="32954" b="27808"/>
          <a:stretch>
            <a:fillRect/>
          </a:stretch>
        </p:blipFill>
        <p:spPr bwMode="auto">
          <a:xfrm>
            <a:off x="7308850" y="4365625"/>
            <a:ext cx="15113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5">
            <a:extLst>
              <a:ext uri="{FF2B5EF4-FFF2-40B4-BE49-F238E27FC236}">
                <a16:creationId xmlns:a16="http://schemas.microsoft.com/office/drawing/2014/main" id="{622AA078-77BA-338D-AC5C-07C62CC63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2205038"/>
            <a:ext cx="7364413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</a:t>
            </a:r>
            <a:r>
              <a:rPr lang="ru-RU" dirty="0" err="1">
                <a:latin typeface="+mn-lt"/>
              </a:rPr>
              <a:t>Ангиоархитектоника</a:t>
            </a:r>
            <a:r>
              <a:rPr lang="ru-RU" dirty="0">
                <a:latin typeface="+mn-lt"/>
              </a:rPr>
              <a:t> подколенного </a:t>
            </a:r>
            <a:r>
              <a:rPr lang="ru-RU" dirty="0" err="1">
                <a:latin typeface="+mn-lt"/>
              </a:rPr>
              <a:t>лимфоузла</a:t>
            </a:r>
            <a:r>
              <a:rPr lang="ru-RU" dirty="0">
                <a:latin typeface="+mn-lt"/>
              </a:rPr>
              <a:t>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собаки в условиях дифференциальной конечности / 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Е. Ю. </a:t>
            </a:r>
            <a:r>
              <a:rPr lang="ru-RU" dirty="0" err="1">
                <a:latin typeface="+mn-lt"/>
              </a:rPr>
              <a:t>Склянова</a:t>
            </a:r>
            <a:r>
              <a:rPr lang="ru-RU" dirty="0">
                <a:latin typeface="+mn-lt"/>
              </a:rPr>
              <a:t> // Лимфатические и кровеносные пути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(</a:t>
            </a:r>
            <a:r>
              <a:rPr lang="ru-RU" dirty="0" err="1">
                <a:latin typeface="+mn-lt"/>
              </a:rPr>
              <a:t>микроциркуляция</a:t>
            </a:r>
            <a:r>
              <a:rPr lang="ru-RU" dirty="0">
                <a:latin typeface="+mn-lt"/>
              </a:rPr>
              <a:t> в эксперименте и клинике) : научные труды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НГМИ. - Новосибирск, 1976. - Т. 84. - С. 188-189.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5692DB81-1832-1140-A3BB-116D7C96B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26000"/>
            <a:ext cx="75961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</a:t>
            </a:r>
            <a:r>
              <a:rPr lang="ru-RU" dirty="0" err="1">
                <a:latin typeface="+mn-lt"/>
              </a:rPr>
              <a:t>Ангиоархитектоника</a:t>
            </a:r>
            <a:r>
              <a:rPr lang="ru-RU" dirty="0">
                <a:latin typeface="+mn-lt"/>
              </a:rPr>
              <a:t> подколенных </a:t>
            </a:r>
            <a:r>
              <a:rPr lang="ru-RU" dirty="0" err="1">
                <a:latin typeface="+mn-lt"/>
              </a:rPr>
              <a:t>лимфоузлов</a:t>
            </a:r>
            <a:endParaRPr lang="ru-RU" dirty="0">
              <a:latin typeface="+mn-lt"/>
            </a:endParaRPr>
          </a:p>
          <a:p>
            <a:pPr lvl="1">
              <a:defRPr/>
            </a:pPr>
            <a:r>
              <a:rPr lang="ru-RU" dirty="0">
                <a:latin typeface="+mn-lt"/>
              </a:rPr>
              <a:t>собаки в условиях </a:t>
            </a:r>
            <a:r>
              <a:rPr lang="ru-RU" dirty="0" err="1">
                <a:latin typeface="+mn-lt"/>
              </a:rPr>
              <a:t>денервации</a:t>
            </a:r>
            <a:r>
              <a:rPr lang="ru-RU" dirty="0">
                <a:latin typeface="+mn-lt"/>
              </a:rPr>
              <a:t> конечности  / 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 // Лимфатические и кровеносные пути млекопитающих в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эксперименте : научные труды НГМИ. - Новосибирск, 1973. -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Т. 68. - С. 127-129.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:\Users\user\Desktop\2025 год\к презентации Есть имена\Чевагина\2025-05-16_014.jpg">
            <a:extLst>
              <a:ext uri="{FF2B5EF4-FFF2-40B4-BE49-F238E27FC236}">
                <a16:creationId xmlns:a16="http://schemas.microsoft.com/office/drawing/2014/main" id="{1AA8E6C1-8E20-300A-D301-CF51675DE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" t="1598" r="34106" b="32886"/>
          <a:stretch>
            <a:fillRect/>
          </a:stretch>
        </p:blipFill>
        <p:spPr bwMode="auto">
          <a:xfrm>
            <a:off x="250825" y="1412875"/>
            <a:ext cx="152717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Заголовок 1">
            <a:extLst>
              <a:ext uri="{FF2B5EF4-FFF2-40B4-BE49-F238E27FC236}">
                <a16:creationId xmlns:a16="http://schemas.microsoft.com/office/drawing/2014/main" id="{519E0241-C5BB-D60E-2D42-B4D20BDDE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8676" name="Picture 3" descr="C:\Users\user\Desktop\2025 год\к презентации Есть имена\Чевагина\2025-05-16_013.jpg">
            <a:extLst>
              <a:ext uri="{FF2B5EF4-FFF2-40B4-BE49-F238E27FC236}">
                <a16:creationId xmlns:a16="http://schemas.microsoft.com/office/drawing/2014/main" id="{888B5E55-85A3-CA2A-BCDE-1148F8D34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" t="1299" r="33585" b="32889"/>
          <a:stretch>
            <a:fillRect/>
          </a:stretch>
        </p:blipFill>
        <p:spPr bwMode="auto">
          <a:xfrm>
            <a:off x="1619250" y="2924175"/>
            <a:ext cx="15128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" descr="C:\Users\user\Desktop\2025 год\к презентации Есть имена\Чевагина\2025-05-16_012.jpg">
            <a:extLst>
              <a:ext uri="{FF2B5EF4-FFF2-40B4-BE49-F238E27FC236}">
                <a16:creationId xmlns:a16="http://schemas.microsoft.com/office/drawing/2014/main" id="{D18A1BD9-7B6D-6464-30AE-1DA293B3422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" t="1169" r="34186" b="29834"/>
          <a:stretch>
            <a:fillRect/>
          </a:stretch>
        </p:blipFill>
        <p:spPr>
          <a:xfrm>
            <a:off x="468313" y="4508500"/>
            <a:ext cx="1511300" cy="2160588"/>
          </a:xfr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533BC24-0291-2036-C5F8-F069E0398F33}"/>
              </a:ext>
            </a:extLst>
          </p:cNvPr>
          <p:cNvSpPr/>
          <p:nvPr/>
        </p:nvSpPr>
        <p:spPr>
          <a:xfrm>
            <a:off x="2087563" y="5229225"/>
            <a:ext cx="7056437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Лимфатические сосуды конечностей до и после </a:t>
            </a:r>
            <a:r>
              <a:rPr lang="ru-RU" dirty="0" err="1">
                <a:latin typeface="+mn-lt"/>
                <a:cs typeface="Arial" charset="0"/>
              </a:rPr>
              <a:t>симпатэктомии</a:t>
            </a:r>
            <a:r>
              <a:rPr lang="ru-RU" dirty="0">
                <a:latin typeface="+mn-lt"/>
                <a:cs typeface="Arial" charset="0"/>
              </a:rPr>
              <a:t> / Б. А. Полянский, Ю. И. Бородин, Н.Н. </a:t>
            </a:r>
            <a:r>
              <a:rPr lang="ru-RU" dirty="0" err="1">
                <a:latin typeface="+mn-lt"/>
                <a:cs typeface="Arial" charset="0"/>
              </a:rPr>
              <a:t>Чевагина</a:t>
            </a:r>
            <a:r>
              <a:rPr lang="ru-RU" dirty="0">
                <a:latin typeface="+mn-lt"/>
                <a:cs typeface="Arial" charset="0"/>
              </a:rPr>
              <a:t> [и др.] // </a:t>
            </a:r>
            <a:r>
              <a:rPr lang="ru-RU" dirty="0" err="1">
                <a:latin typeface="+mn-lt"/>
                <a:cs typeface="Arial" charset="0"/>
              </a:rPr>
              <a:t>Микроциркуляция</a:t>
            </a:r>
            <a:r>
              <a:rPr lang="ru-RU" dirty="0">
                <a:latin typeface="+mn-lt"/>
                <a:cs typeface="Arial" charset="0"/>
              </a:rPr>
              <a:t> и вопросы сосудистой патологии : научные труды НГМИ. - Новосибирск, 1969. - Т. 51. - С. 53-58.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6D72BCF6-1C8F-AFCB-A412-3E18F493B0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3063875"/>
            <a:ext cx="60039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Структурные преобразования в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подколенных </a:t>
            </a:r>
            <a:r>
              <a:rPr lang="ru-RU" dirty="0" err="1">
                <a:latin typeface="+mn-lt"/>
              </a:rPr>
              <a:t>лимфоузлах</a:t>
            </a:r>
            <a:r>
              <a:rPr lang="ru-RU" dirty="0">
                <a:latin typeface="+mn-lt"/>
              </a:rPr>
              <a:t> у собак после </a:t>
            </a:r>
            <a:r>
              <a:rPr lang="ru-RU" dirty="0" err="1">
                <a:latin typeface="+mn-lt"/>
              </a:rPr>
              <a:t>денервации</a:t>
            </a:r>
            <a:endParaRPr lang="ru-RU" dirty="0">
              <a:latin typeface="+mn-lt"/>
            </a:endParaRPr>
          </a:p>
          <a:p>
            <a:pPr lvl="1">
              <a:defRPr/>
            </a:pPr>
            <a:r>
              <a:rPr lang="ru-RU" dirty="0">
                <a:latin typeface="+mn-lt"/>
              </a:rPr>
              <a:t>конечности / 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 // Вопросы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экспериментальной морфологии лимфатической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системы и соединительнотканного каркаса : научные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труды НГМИ. - Новосибирск, 1968. - Т. 50. - С. 118-122.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C65E49C7-8DD6-3499-F051-AF7DD4BFE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1624013"/>
            <a:ext cx="76327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Морфометрическая характеристика лимфатических узлов после повреждения симпатической иннервации / 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 // Проблемы функциональной </a:t>
            </a:r>
            <a:r>
              <a:rPr lang="ru-RU" dirty="0" err="1">
                <a:latin typeface="+mn-lt"/>
              </a:rPr>
              <a:t>лимфологии</a:t>
            </a:r>
            <a:r>
              <a:rPr lang="ru-RU" dirty="0">
                <a:latin typeface="+mn-lt"/>
              </a:rPr>
              <a:t> : тезисы докладов Всесоюзной конференции. - Новосибирск, 1982. - С. 204-206.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A116FC0C-1273-1E8D-772A-12562A78B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29699" name="Picture 2" descr="C:\Users\user\Desktop\2025 год\к презентации Есть имена\Чевагина\2025-05-16_015.jpg">
            <a:extLst>
              <a:ext uri="{FF2B5EF4-FFF2-40B4-BE49-F238E27FC236}">
                <a16:creationId xmlns:a16="http://schemas.microsoft.com/office/drawing/2014/main" id="{7B9361EF-7923-C65D-B761-472E968CD1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46" b="31696"/>
          <a:stretch>
            <a:fillRect/>
          </a:stretch>
        </p:blipFill>
        <p:spPr>
          <a:xfrm>
            <a:off x="323850" y="1412875"/>
            <a:ext cx="1489075" cy="2160588"/>
          </a:xfrm>
          <a:noFill/>
        </p:spPr>
      </p:pic>
      <p:pic>
        <p:nvPicPr>
          <p:cNvPr id="29700" name="Picture 3" descr="C:\Users\user\Desktop\2025 год\к презентации Есть имена\Чевагина\2025-05-16_017.jpg">
            <a:extLst>
              <a:ext uri="{FF2B5EF4-FFF2-40B4-BE49-F238E27FC236}">
                <a16:creationId xmlns:a16="http://schemas.microsoft.com/office/drawing/2014/main" id="{5B53DB6B-FBDA-A604-EA81-CC0F32F36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" t="908" r="35321" b="29414"/>
          <a:stretch>
            <a:fillRect/>
          </a:stretch>
        </p:blipFill>
        <p:spPr bwMode="auto">
          <a:xfrm>
            <a:off x="1331913" y="3068638"/>
            <a:ext cx="14303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4" descr="C:\Users\user\Desktop\2025 год\к презентации Есть имена\Чевагина\2025-05-16_018.jpg">
            <a:extLst>
              <a:ext uri="{FF2B5EF4-FFF2-40B4-BE49-F238E27FC236}">
                <a16:creationId xmlns:a16="http://schemas.microsoft.com/office/drawing/2014/main" id="{1ED976AD-85FB-1D50-3230-B65FF1F0C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" t="1178" r="33261" b="33797"/>
          <a:stretch>
            <a:fillRect/>
          </a:stretch>
        </p:blipFill>
        <p:spPr bwMode="auto">
          <a:xfrm>
            <a:off x="468313" y="4437063"/>
            <a:ext cx="15827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Rectangle 6">
            <a:extLst>
              <a:ext uri="{FF2B5EF4-FFF2-40B4-BE49-F238E27FC236}">
                <a16:creationId xmlns:a16="http://schemas.microsoft.com/office/drawing/2014/main" id="{1C897F2B-ECEC-6C6B-44DE-0CA29225D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1484313"/>
            <a:ext cx="76676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</a:t>
            </a:r>
            <a:r>
              <a:rPr lang="ru-RU" dirty="0" err="1">
                <a:latin typeface="+mn-lt"/>
              </a:rPr>
              <a:t>Структурно-нейромедиаторные</a:t>
            </a:r>
            <a:r>
              <a:rPr lang="ru-RU" dirty="0">
                <a:latin typeface="+mn-lt"/>
              </a:rPr>
              <a:t> основы реакции лимфатических узлов на экспериментальное воздействие / 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В. А. </a:t>
            </a:r>
            <a:r>
              <a:rPr lang="ru-RU" dirty="0" err="1">
                <a:latin typeface="+mn-lt"/>
              </a:rPr>
              <a:t>Изранов</a:t>
            </a:r>
            <a:r>
              <a:rPr lang="ru-RU" dirty="0">
                <a:latin typeface="+mn-lt"/>
              </a:rPr>
              <a:t> // Проблемы </a:t>
            </a:r>
            <a:r>
              <a:rPr lang="ru-RU" dirty="0" err="1">
                <a:latin typeface="+mn-lt"/>
              </a:rPr>
              <a:t>эспериментальной</a:t>
            </a:r>
            <a:r>
              <a:rPr lang="ru-RU" dirty="0">
                <a:latin typeface="+mn-lt"/>
              </a:rPr>
              <a:t> и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клинической </a:t>
            </a:r>
            <a:r>
              <a:rPr lang="ru-RU" dirty="0" err="1">
                <a:latin typeface="+mn-lt"/>
              </a:rPr>
              <a:t>лимфологии</a:t>
            </a:r>
            <a:r>
              <a:rPr lang="ru-RU" dirty="0">
                <a:latin typeface="+mn-lt"/>
              </a:rPr>
              <a:t> : труды института клинической и экспериментальной </a:t>
            </a:r>
            <a:r>
              <a:rPr lang="ru-RU" dirty="0" err="1">
                <a:latin typeface="+mn-lt"/>
              </a:rPr>
              <a:t>лимфологии</a:t>
            </a:r>
            <a:r>
              <a:rPr lang="ru-RU" dirty="0">
                <a:latin typeface="+mn-lt"/>
              </a:rPr>
              <a:t>. – Новосибирск, 1994. - Т. 2. - С. 145.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27655" name="Rectangle 7">
            <a:extLst>
              <a:ext uri="{FF2B5EF4-FFF2-40B4-BE49-F238E27FC236}">
                <a16:creationId xmlns:a16="http://schemas.microsoft.com/office/drawing/2014/main" id="{A99AF07C-5DF8-A9C6-4B21-89B45649C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3279775"/>
            <a:ext cx="6659562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, Н. Н. Транспортная функция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дифференцированных лимфатических узлов /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Н. Н. </a:t>
            </a:r>
            <a:r>
              <a:rPr lang="ru-RU" dirty="0" err="1">
                <a:latin typeface="+mn-lt"/>
              </a:rPr>
              <a:t>Чевагина</a:t>
            </a:r>
            <a:r>
              <a:rPr lang="ru-RU" dirty="0">
                <a:latin typeface="+mn-lt"/>
              </a:rPr>
              <a:t> // Функциональная морфология лимфатического русла : научные труды НГМИ. –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Новосибирск, 1981. - Т. 105. - С. 16-18.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7FBAABE-61DC-5EBF-4528-7784374D3EB2}"/>
              </a:ext>
            </a:extLst>
          </p:cNvPr>
          <p:cNvSpPr/>
          <p:nvPr/>
        </p:nvSpPr>
        <p:spPr>
          <a:xfrm>
            <a:off x="2268538" y="5445125"/>
            <a:ext cx="59753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Первооснова медицины / П. М. </a:t>
            </a:r>
            <a:r>
              <a:rPr lang="ru-RU" dirty="0" err="1">
                <a:latin typeface="+mn-lt"/>
                <a:cs typeface="Arial" charset="0"/>
              </a:rPr>
              <a:t>Трясучев</a:t>
            </a:r>
            <a:r>
              <a:rPr lang="ru-RU" dirty="0">
                <a:latin typeface="+mn-lt"/>
                <a:cs typeface="Arial" charset="0"/>
              </a:rPr>
              <a:t>, Ю. И. Бородин, Н. Н. </a:t>
            </a:r>
            <a:r>
              <a:rPr lang="ru-RU" dirty="0" err="1">
                <a:latin typeface="+mn-lt"/>
                <a:cs typeface="Arial" charset="0"/>
              </a:rPr>
              <a:t>Чевагина</a:t>
            </a:r>
            <a:r>
              <a:rPr lang="ru-RU" dirty="0">
                <a:latin typeface="+mn-lt"/>
                <a:cs typeface="Arial" charset="0"/>
              </a:rPr>
              <a:t> [и др.] // Оптимизация учебного процесса в медицинском вузе. - Новосибирск, 1985. - С. 135-137.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>
            <a:extLst>
              <a:ext uri="{FF2B5EF4-FFF2-40B4-BE49-F238E27FC236}">
                <a16:creationId xmlns:a16="http://schemas.microsoft.com/office/drawing/2014/main" id="{5AF2B59A-508D-6442-B5B0-C3EA4862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altLang="ru-RU" b="1">
                <a:solidFill>
                  <a:srgbClr val="C00000"/>
                </a:solidFill>
              </a:rPr>
              <a:t>Шамовская Эсфирь Зеликовна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130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13316" name="TextBox 4">
            <a:extLst>
              <a:ext uri="{FF2B5EF4-FFF2-40B4-BE49-F238E27FC236}">
                <a16:creationId xmlns:a16="http://schemas.microsoft.com/office/drawing/2014/main" id="{997063AA-1D80-C7A8-D19F-CB4B2143C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73238"/>
            <a:ext cx="5616575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Родилась в г. Новосибирске. Окончила Харьковский женский медицинский институт и вернулась в город Новосибирск. Организатор неврологической службы в Новосибирске. В годы ВО войны заведовала нейрохирургическим отделением областного эвакогоспиталя. Разрабатывала способы лечения осложнений при черепно-мозговых травмах, изучала поражения нервной системы при остром лейкозе и клещевом энцефалите. Преподавала на 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кафедре нервных болезней НГМИ (1951-1975 гг.).</a:t>
            </a:r>
            <a:r>
              <a:rPr lang="ru-RU" sz="2000" dirty="0">
                <a:solidFill>
                  <a:prstClr val="black"/>
                </a:solidFill>
                <a:latin typeface="Calibri"/>
                <a:cs typeface="Arial" charset="0"/>
              </a:rPr>
              <a:t> Доцент. </a:t>
            </a:r>
            <a:r>
              <a:rPr lang="ru-RU" sz="2000" dirty="0">
                <a:solidFill>
                  <a:prstClr val="black"/>
                </a:solidFill>
                <a:latin typeface="+mn-lt"/>
                <a:cs typeface="Arial" charset="0"/>
              </a:rPr>
              <a:t>Награждена </a:t>
            </a:r>
            <a:r>
              <a:rPr lang="ru-RU" sz="2000" dirty="0">
                <a:latin typeface="+mn-lt"/>
                <a:cs typeface="Arial" charset="0"/>
              </a:rPr>
              <a:t>медалями, в том числе медалью «За победу над Германией в Великой Отечественной войне 1941–1945 гг.»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80D3C3-4695-78B1-CF3D-A2731B0406EA}"/>
              </a:ext>
            </a:extLst>
          </p:cNvPr>
          <p:cNvSpPr txBox="1"/>
          <p:nvPr/>
        </p:nvSpPr>
        <p:spPr>
          <a:xfrm>
            <a:off x="6804025" y="5229225"/>
            <a:ext cx="16033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ШАМОВСКАЯ</a:t>
            </a:r>
          </a:p>
          <a:p>
            <a:pPr algn="ctr" eaLnBrk="1" hangingPunct="1">
              <a:defRPr/>
            </a:pPr>
            <a:r>
              <a:rPr lang="ru-RU" b="1" dirty="0" err="1">
                <a:latin typeface="+mj-lt"/>
                <a:cs typeface="Arial" charset="0"/>
              </a:rPr>
              <a:t>Эсфирь</a:t>
            </a:r>
            <a:endParaRPr lang="ru-RU" b="1" dirty="0">
              <a:latin typeface="+mj-lt"/>
              <a:cs typeface="Arial" charset="0"/>
            </a:endParaRPr>
          </a:p>
          <a:p>
            <a:pPr algn="ctr" eaLnBrk="1" hangingPunct="1">
              <a:defRPr/>
            </a:pPr>
            <a:r>
              <a:rPr lang="ru-RU" b="1" dirty="0" err="1">
                <a:latin typeface="+mj-lt"/>
                <a:cs typeface="Arial" charset="0"/>
              </a:rPr>
              <a:t>Зеликовна</a:t>
            </a:r>
            <a:endParaRPr lang="ru-RU" b="1" dirty="0">
              <a:latin typeface="+mj-lt"/>
              <a:cs typeface="Arial" charset="0"/>
            </a:endParaRPr>
          </a:p>
          <a:p>
            <a:pPr algn="ctr" eaLnBrk="1" hangingPunct="1">
              <a:defRPr/>
            </a:pPr>
            <a:r>
              <a:rPr lang="ru-RU" b="1" dirty="0">
                <a:latin typeface="+mj-lt"/>
                <a:cs typeface="Arial" charset="0"/>
              </a:rPr>
              <a:t>(1895-1992 гг.)</a:t>
            </a:r>
          </a:p>
        </p:txBody>
      </p:sp>
      <p:pic>
        <p:nvPicPr>
          <p:cNvPr id="30725" name="Picture 6" descr="C:\Users\user\Desktop\rXomjnPoo0A.jpg">
            <a:extLst>
              <a:ext uri="{FF2B5EF4-FFF2-40B4-BE49-F238E27FC236}">
                <a16:creationId xmlns:a16="http://schemas.microsoft.com/office/drawing/2014/main" id="{18F32B16-DBC6-888A-5B83-793F04980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8"/>
          <a:stretch>
            <a:fillRect/>
          </a:stretch>
        </p:blipFill>
        <p:spPr bwMode="auto">
          <a:xfrm>
            <a:off x="6372225" y="2060575"/>
            <a:ext cx="240347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>
            <a:extLst>
              <a:ext uri="{FF2B5EF4-FFF2-40B4-BE49-F238E27FC236}">
                <a16:creationId xmlns:a16="http://schemas.microsoft.com/office/drawing/2014/main" id="{FBB3ACB6-66D4-2402-7973-EDF34A4BF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1747" name="Picture 4" descr="C:\Users\user\Desktop\2025 год\к презентации Есть имена\Шамовская Э.З\2025-05-15_001.jpg">
            <a:extLst>
              <a:ext uri="{FF2B5EF4-FFF2-40B4-BE49-F238E27FC236}">
                <a16:creationId xmlns:a16="http://schemas.microsoft.com/office/drawing/2014/main" id="{BE706223-C786-144D-62FC-13004255F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" t="1501" r="33337" b="31149"/>
          <a:stretch>
            <a:fillRect/>
          </a:stretch>
        </p:blipFill>
        <p:spPr bwMode="auto">
          <a:xfrm>
            <a:off x="611188" y="1844675"/>
            <a:ext cx="15335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>
            <a:extLst>
              <a:ext uri="{FF2B5EF4-FFF2-40B4-BE49-F238E27FC236}">
                <a16:creationId xmlns:a16="http://schemas.microsoft.com/office/drawing/2014/main" id="{1542BAC7-827A-5DA0-ECAD-74578856F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2116138"/>
            <a:ext cx="66246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dirty="0" err="1">
                <a:latin typeface="+mn-lt"/>
                <a:cs typeface="Arial" charset="0"/>
              </a:rPr>
              <a:t>Шамовская</a:t>
            </a:r>
            <a:r>
              <a:rPr lang="ru-RU" dirty="0">
                <a:latin typeface="+mn-lt"/>
                <a:cs typeface="Arial" charset="0"/>
              </a:rPr>
              <a:t>, Э. З. Нервные синдромы огнестрельных повреждений черепа и головного мозга / Э. З. </a:t>
            </a:r>
            <a:r>
              <a:rPr lang="ru-RU" dirty="0" err="1">
                <a:latin typeface="+mn-lt"/>
                <a:cs typeface="Arial" charset="0"/>
              </a:rPr>
              <a:t>Шамовская</a:t>
            </a:r>
            <a:r>
              <a:rPr lang="ru-RU" dirty="0">
                <a:latin typeface="+mn-lt"/>
                <a:cs typeface="Arial" charset="0"/>
              </a:rPr>
              <a:t>. – Новосибирск : </a:t>
            </a:r>
            <a:r>
              <a:rPr lang="ru-RU" dirty="0" err="1">
                <a:latin typeface="+mn-lt"/>
                <a:cs typeface="Arial" charset="0"/>
              </a:rPr>
              <a:t>Новосибгиз</a:t>
            </a:r>
            <a:r>
              <a:rPr lang="ru-RU" dirty="0">
                <a:latin typeface="+mn-lt"/>
                <a:cs typeface="Arial" charset="0"/>
              </a:rPr>
              <a:t>, 1948. - 128 с. : ил.</a:t>
            </a:r>
          </a:p>
          <a:p>
            <a:pPr>
              <a:defRPr/>
            </a:pPr>
            <a:endParaRPr lang="ru-RU" dirty="0">
              <a:latin typeface="Arial" charset="0"/>
              <a:cs typeface="Arial" charset="0"/>
            </a:endParaRPr>
          </a:p>
        </p:txBody>
      </p:sp>
      <p:pic>
        <p:nvPicPr>
          <p:cNvPr id="6" name="Picture 2" descr="C:\Users\user\Desktop\2025 год\к презентации Есть имена\Шамовская Э.З\2025-05-15_003.jpg">
            <a:extLst>
              <a:ext uri="{FF2B5EF4-FFF2-40B4-BE49-F238E27FC236}">
                <a16:creationId xmlns:a16="http://schemas.microsoft.com/office/drawing/2014/main" id="{BB2DD180-670D-2A05-CF8C-86008791E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3165" t="1801" r="28880" b="30226"/>
          <a:stretch>
            <a:fillRect/>
          </a:stretch>
        </p:blipFill>
        <p:spPr bwMode="auto">
          <a:xfrm>
            <a:off x="7020272" y="4293096"/>
            <a:ext cx="157003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6">
            <a:extLst>
              <a:ext uri="{FF2B5EF4-FFF2-40B4-BE49-F238E27FC236}">
                <a16:creationId xmlns:a16="http://schemas.microsoft.com/office/drawing/2014/main" id="{91A6FE37-AFAA-65B1-3288-562CA99F9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0975" y="4826000"/>
            <a:ext cx="70485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Шамовская</a:t>
            </a:r>
            <a:r>
              <a:rPr lang="ru-RU" dirty="0">
                <a:latin typeface="+mn-lt"/>
              </a:rPr>
              <a:t>, Э. З. Заболеваемость клещевым энцефалитом в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Новосибирской области и некоторые вопросы его диагностики и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 лечения / Э. З. </a:t>
            </a:r>
            <a:r>
              <a:rPr lang="ru-RU" dirty="0" err="1">
                <a:latin typeface="+mn-lt"/>
              </a:rPr>
              <a:t>Шамовская</a:t>
            </a:r>
            <a:r>
              <a:rPr lang="ru-RU" dirty="0">
                <a:latin typeface="+mn-lt"/>
              </a:rPr>
              <a:t>, Л. А. Митрохина, Е. Е. Щеглова //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Материалы научно-практической конференции врачей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Новосибирской  области. - Новосибирск, 1967. - С. 306-312.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590A5576-B1D3-BAA6-4B8E-05F3BF7E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Щедрина Анна Григорьевна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sz="3600" b="1">
                <a:solidFill>
                  <a:srgbClr val="C00000"/>
                </a:solidFill>
              </a:rPr>
              <a:t> 90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32771" name="Содержимое 2">
            <a:extLst>
              <a:ext uri="{FF2B5EF4-FFF2-40B4-BE49-F238E27FC236}">
                <a16:creationId xmlns:a16="http://schemas.microsoft.com/office/drawing/2014/main" id="{F176C6A5-5B05-343C-2DF9-30BEBA968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9975" y="1700213"/>
            <a:ext cx="6553200" cy="452596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Родилась в городе Тобольске Тюменской области. Окончила лечебный факультет Омского государственного медицинского института им. М.И. Калинина. С 1970 по 1973 гг. — ассистент кафедры физвоспитания НГМИ. С 1973 по 1998 гг. заведовала кафедрой лечебной физкультуры и врачебного контроля НГМИ. В 1985 году присвоено ученое звание профессора.  Доктор медицинских наук, профессор. Член-корреспондент Сибирского отделения академии наук высшей школы (специальность — физическая культура) академик Международной академии интегративной антропологии, член Учёного совета по защите диссертаций (Анатомия). Отличник здравоохранения, заслуженный работник высшей школы РФ. Является автором более 200 научных работ.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000"/>
              <a:t>      </a:t>
            </a:r>
          </a:p>
        </p:txBody>
      </p:sp>
      <p:pic>
        <p:nvPicPr>
          <p:cNvPr id="32772" name="Picture 4" descr="C:\Users\user\Desktop\Щедрина_Анна_Григорьевна_(2).jpeg">
            <a:extLst>
              <a:ext uri="{FF2B5EF4-FFF2-40B4-BE49-F238E27FC236}">
                <a16:creationId xmlns:a16="http://schemas.microsoft.com/office/drawing/2014/main" id="{0046B699-5D1A-329C-5879-3E3F1333D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22669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A6E6DE-4016-FE4B-1998-7F788A746F8B}"/>
              </a:ext>
            </a:extLst>
          </p:cNvPr>
          <p:cNvSpPr txBox="1"/>
          <p:nvPr/>
        </p:nvSpPr>
        <p:spPr>
          <a:xfrm>
            <a:off x="755650" y="5229225"/>
            <a:ext cx="16033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ЩЕДРИНА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Анна</a:t>
            </a:r>
            <a:br>
              <a:rPr lang="ru-RU" b="1" dirty="0">
                <a:latin typeface="+mn-lt"/>
                <a:cs typeface="Arial" charset="0"/>
              </a:rPr>
            </a:br>
            <a:r>
              <a:rPr lang="ru-RU" b="1" dirty="0">
                <a:latin typeface="+mn-lt"/>
                <a:cs typeface="Arial" charset="0"/>
              </a:rPr>
              <a:t>Григорьевна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(1935-2020 гг.)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>
            <a:extLst>
              <a:ext uri="{FF2B5EF4-FFF2-40B4-BE49-F238E27FC236}">
                <a16:creationId xmlns:a16="http://schemas.microsoft.com/office/drawing/2014/main" id="{8C2EE4BB-AA89-1BC7-6CE9-931EC621B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3795" name="Picture 13" descr="C:\Users\user\Desktop\2025 год\к презентации Есть имена\Щедрина А.Г\2025-05-15_002.jpg">
            <a:extLst>
              <a:ext uri="{FF2B5EF4-FFF2-40B4-BE49-F238E27FC236}">
                <a16:creationId xmlns:a16="http://schemas.microsoft.com/office/drawing/2014/main" id="{46596C81-3A53-DE09-EB33-84DEB0E9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" t="500" r="32445" b="33453"/>
          <a:stretch>
            <a:fillRect/>
          </a:stretch>
        </p:blipFill>
        <p:spPr bwMode="auto">
          <a:xfrm>
            <a:off x="250825" y="1268413"/>
            <a:ext cx="151288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7" descr="C:\Users\user\Desktop\2025 год\к презентации Есть имена\Щедрина А.Г\2025-05-15_007.jpg">
            <a:extLst>
              <a:ext uri="{FF2B5EF4-FFF2-40B4-BE49-F238E27FC236}">
                <a16:creationId xmlns:a16="http://schemas.microsoft.com/office/drawing/2014/main" id="{33736A34-486B-91CC-712B-BEA8AC9BC0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" t="465" r="33928" b="33282"/>
          <a:stretch>
            <a:fillRect/>
          </a:stretch>
        </p:blipFill>
        <p:spPr>
          <a:xfrm>
            <a:off x="1619250" y="2997200"/>
            <a:ext cx="1525588" cy="2159000"/>
          </a:xfrm>
          <a:noFill/>
        </p:spPr>
      </p:pic>
      <p:pic>
        <p:nvPicPr>
          <p:cNvPr id="35845" name="Picture 4" descr="C:\Users\user\Desktop\2025 год\к презентации Есть имена\Щедрина А.Г\2025-05-15_004.jpg">
            <a:extLst>
              <a:ext uri="{FF2B5EF4-FFF2-40B4-BE49-F238E27FC236}">
                <a16:creationId xmlns:a16="http://schemas.microsoft.com/office/drawing/2014/main" id="{8D60BABC-822D-19AD-523D-F64D41FD1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29132" b="29451"/>
          <a:stretch>
            <a:fillRect/>
          </a:stretch>
        </p:blipFill>
        <p:spPr bwMode="auto">
          <a:xfrm>
            <a:off x="323528" y="4581128"/>
            <a:ext cx="15779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Rectangle 6">
            <a:extLst>
              <a:ext uri="{FF2B5EF4-FFF2-40B4-BE49-F238E27FC236}">
                <a16:creationId xmlns:a16="http://schemas.microsoft.com/office/drawing/2014/main" id="{38FEB826-1961-D2AA-17B2-73ABE4B51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1463" y="5332413"/>
            <a:ext cx="760253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Логачева</a:t>
            </a:r>
            <a:r>
              <a:rPr lang="ru-RU" dirty="0">
                <a:latin typeface="+mn-lt"/>
              </a:rPr>
              <a:t>, Г. С. Гимнастика и массаж детей раннего возраста :</a:t>
            </a:r>
          </a:p>
          <a:p>
            <a:pPr lvl="1">
              <a:defRPr/>
            </a:pPr>
            <a:r>
              <a:rPr lang="ru-RU" dirty="0" err="1">
                <a:latin typeface="+mn-lt"/>
              </a:rPr>
              <a:t>учебно-метод.пособие</a:t>
            </a:r>
            <a:r>
              <a:rPr lang="ru-RU" dirty="0">
                <a:latin typeface="+mn-lt"/>
              </a:rPr>
              <a:t> для студ.и </a:t>
            </a:r>
            <a:r>
              <a:rPr lang="ru-RU" dirty="0" err="1">
                <a:latin typeface="+mn-lt"/>
              </a:rPr>
              <a:t>практ</a:t>
            </a:r>
            <a:r>
              <a:rPr lang="ru-RU" dirty="0">
                <a:latin typeface="+mn-lt"/>
              </a:rPr>
              <a:t>. врачей / Г. С. </a:t>
            </a:r>
            <a:r>
              <a:rPr lang="ru-RU" dirty="0" err="1">
                <a:latin typeface="+mn-lt"/>
              </a:rPr>
              <a:t>Логачева</a:t>
            </a:r>
            <a:r>
              <a:rPr lang="ru-RU" dirty="0">
                <a:latin typeface="+mn-lt"/>
              </a:rPr>
              <a:t>, А. Г. Щедрина ; Новосибирская государственная медицинская академия. – Новосибирск : НГМА, 2003. - 24 с.</a:t>
            </a:r>
            <a:br>
              <a:rPr lang="ru-RU" dirty="0"/>
            </a:b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35847" name="Rectangle 7">
            <a:extLst>
              <a:ext uri="{FF2B5EF4-FFF2-40B4-BE49-F238E27FC236}">
                <a16:creationId xmlns:a16="http://schemas.microsoft.com/office/drawing/2014/main" id="{316AC186-9054-C960-D9F4-DF2C186E8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3284538"/>
            <a:ext cx="60483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Педология - наука о детстве в формировании здорового образа жизни /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А. Г. Щедрина ; Новосибирский государственный медицинский университет. – Новосибирск : [б. и.], 2010. - 220 с.</a:t>
            </a:r>
          </a:p>
          <a:p>
            <a:pPr>
              <a:defRPr/>
            </a:pPr>
            <a:endParaRPr lang="ru-RU" dirty="0">
              <a:latin typeface="+mn-lt"/>
            </a:endParaRPr>
          </a:p>
        </p:txBody>
      </p:sp>
      <p:sp>
        <p:nvSpPr>
          <p:cNvPr id="35848" name="Rectangle 8">
            <a:extLst>
              <a:ext uri="{FF2B5EF4-FFF2-40B4-BE49-F238E27FC236}">
                <a16:creationId xmlns:a16="http://schemas.microsoft.com/office/drawing/2014/main" id="{18237A56-0336-31B3-8844-E76AF3239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1484313"/>
            <a:ext cx="776763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Педология - наука о детстве как фундаментальная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основа </a:t>
            </a:r>
            <a:r>
              <a:rPr lang="ru-RU" dirty="0" err="1">
                <a:latin typeface="+mn-lt"/>
              </a:rPr>
              <a:t>валеологии</a:t>
            </a:r>
            <a:r>
              <a:rPr lang="ru-RU" dirty="0">
                <a:latin typeface="+mn-lt"/>
              </a:rPr>
              <a:t> и педагогики : лекция / А. Г. Щедрина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Министерство здравоохранения и медицинской промышленности РФ,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Новосибирский медицинский институт, Управление здравоохранением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Новосибирской области. - Новосибирск : [б. и.], 1996. - 44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Содержимое 6">
            <a:extLst>
              <a:ext uri="{FF2B5EF4-FFF2-40B4-BE49-F238E27FC236}">
                <a16:creationId xmlns:a16="http://schemas.microsoft.com/office/drawing/2014/main" id="{89E783E4-3911-DA5F-8438-B2B3DAF8B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050" y="1773238"/>
            <a:ext cx="6769100" cy="19716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 b="1"/>
              <a:t>       </a:t>
            </a:r>
            <a:r>
              <a:rPr lang="ru-RU" altLang="ru-RU" sz="1800"/>
              <a:t>Демарчук, Е. Л. Лечебная физкультура в акушерстве : учебное пособие для студ., врачей и инструкторов по лечебной физкультуре / Е. Л. Демарчук, А. Г. Щедрина ; Новосибирская государственная медицинская академия. - Новосибирск : НГМА, 2003. - 36 с.</a:t>
            </a:r>
          </a:p>
        </p:txBody>
      </p:sp>
      <p:sp>
        <p:nvSpPr>
          <p:cNvPr id="34819" name="Заголовок 1">
            <a:extLst>
              <a:ext uri="{FF2B5EF4-FFF2-40B4-BE49-F238E27FC236}">
                <a16:creationId xmlns:a16="http://schemas.microsoft.com/office/drawing/2014/main" id="{C5FED5E7-0582-A9F8-CC37-3D712A8CB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4820" name="Picture 10" descr="C:\Users\user\Desktop\2025 год\к презентации Есть имена\Щедрина А.Г\2025-05-15_010.jpg">
            <a:extLst>
              <a:ext uri="{FF2B5EF4-FFF2-40B4-BE49-F238E27FC236}">
                <a16:creationId xmlns:a16="http://schemas.microsoft.com/office/drawing/2014/main" id="{333C2095-6296-1A8F-15D3-23C635B6A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" t="774" r="34344" b="29414"/>
          <a:stretch>
            <a:fillRect/>
          </a:stretch>
        </p:blipFill>
        <p:spPr bwMode="auto">
          <a:xfrm>
            <a:off x="7092950" y="4149725"/>
            <a:ext cx="15303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9" descr="C:\Users\user\Desktop\2025 год\к презентации Есть имена\Щедрина А.Г\2025-05-15_009.jpg">
            <a:extLst>
              <a:ext uri="{FF2B5EF4-FFF2-40B4-BE49-F238E27FC236}">
                <a16:creationId xmlns:a16="http://schemas.microsoft.com/office/drawing/2014/main" id="{9D76A286-671C-F2B4-43A8-92F205FF2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32832" b="29414"/>
          <a:stretch>
            <a:fillRect/>
          </a:stretch>
        </p:blipFill>
        <p:spPr bwMode="auto">
          <a:xfrm>
            <a:off x="468313" y="1628775"/>
            <a:ext cx="1511399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Rectangle 6">
            <a:extLst>
              <a:ext uri="{FF2B5EF4-FFF2-40B4-BE49-F238E27FC236}">
                <a16:creationId xmlns:a16="http://schemas.microsoft.com/office/drawing/2014/main" id="{550A2F6C-FEC4-8363-73ED-8A0B02D6A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86288"/>
            <a:ext cx="618331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 err="1">
                <a:latin typeface="+mn-lt"/>
              </a:rPr>
              <a:t>Логачева</a:t>
            </a:r>
            <a:r>
              <a:rPr lang="ru-RU" dirty="0">
                <a:latin typeface="+mn-lt"/>
              </a:rPr>
              <a:t>, Г. С. Лечебная физкультура при заболеваниях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органов дыхания : учебное пособие / Г. С. </a:t>
            </a:r>
            <a:r>
              <a:rPr lang="ru-RU" dirty="0" err="1">
                <a:latin typeface="+mn-lt"/>
              </a:rPr>
              <a:t>Логачева</a:t>
            </a:r>
            <a:r>
              <a:rPr lang="ru-RU" dirty="0">
                <a:latin typeface="+mn-lt"/>
              </a:rPr>
              <a:t>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А. Г. Щедрина ; Новосибирская государственная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медицинская академия. - Новосибирск : </a:t>
            </a:r>
          </a:p>
          <a:p>
            <a:pPr lvl="1">
              <a:defRPr/>
            </a:pPr>
            <a:r>
              <a:rPr lang="ru-RU" dirty="0" err="1">
                <a:latin typeface="+mn-lt"/>
              </a:rPr>
              <a:t>Сибмедиздат</a:t>
            </a:r>
            <a:r>
              <a:rPr lang="ru-RU" dirty="0">
                <a:latin typeface="+mn-lt"/>
              </a:rPr>
              <a:t> НГМУ, 2004. - 68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7">
            <a:extLst>
              <a:ext uri="{FF2B5EF4-FFF2-40B4-BE49-F238E27FC236}">
                <a16:creationId xmlns:a16="http://schemas.microsoft.com/office/drawing/2014/main" id="{0434C91B-ABB7-57A2-4453-AEDDAE78EE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250" y="5445125"/>
            <a:ext cx="7345363" cy="1252538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      Щедрина, А. Г. Онтогенез и теория здоровья: методологические аспекты / А. Г. Щедрина ; Новосибирская государственная медицинская академия. - Новосибирск : СО РАМН, 2003. - 164 с.</a:t>
            </a:r>
          </a:p>
        </p:txBody>
      </p:sp>
      <p:sp>
        <p:nvSpPr>
          <p:cNvPr id="35843" name="Заголовок 1">
            <a:extLst>
              <a:ext uri="{FF2B5EF4-FFF2-40B4-BE49-F238E27FC236}">
                <a16:creationId xmlns:a16="http://schemas.microsoft.com/office/drawing/2014/main" id="{2FD03484-3D6C-A51A-D2C0-2AA837085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5844" name="Picture 6" descr="C:\Users\user\Desktop\2025 год\к презентации Есть имена\Щедрина А.Г\2025-05-15_006.jpg">
            <a:extLst>
              <a:ext uri="{FF2B5EF4-FFF2-40B4-BE49-F238E27FC236}">
                <a16:creationId xmlns:a16="http://schemas.microsoft.com/office/drawing/2014/main" id="{667F2367-1578-BB9B-3284-E09E36ECB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28" b="32030"/>
          <a:stretch>
            <a:fillRect/>
          </a:stretch>
        </p:blipFill>
        <p:spPr bwMode="auto">
          <a:xfrm>
            <a:off x="539750" y="1557338"/>
            <a:ext cx="15779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8" descr="C:\Users\user\Desktop\2025 год\к презентации Есть имена\Щедрина А.Г\2025-05-15_008.jpg">
            <a:extLst>
              <a:ext uri="{FF2B5EF4-FFF2-40B4-BE49-F238E27FC236}">
                <a16:creationId xmlns:a16="http://schemas.microsoft.com/office/drawing/2014/main" id="{173EF6FD-C17E-C377-EE2E-0B1D6C8E7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49" b="32922"/>
          <a:stretch>
            <a:fillRect/>
          </a:stretch>
        </p:blipFill>
        <p:spPr bwMode="auto">
          <a:xfrm>
            <a:off x="1619250" y="2997200"/>
            <a:ext cx="15128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5" descr="C:\Users\user\Desktop\2025 год\к презентации Есть имена\Щедрина А.Г\2025-05-15_005.jpg">
            <a:extLst>
              <a:ext uri="{FF2B5EF4-FFF2-40B4-BE49-F238E27FC236}">
                <a16:creationId xmlns:a16="http://schemas.microsoft.com/office/drawing/2014/main" id="{A67AE737-24C9-34F1-18A6-1B7A5CD9D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85" b="31363"/>
          <a:stretch>
            <a:fillRect/>
          </a:stretch>
        </p:blipFill>
        <p:spPr bwMode="auto">
          <a:xfrm>
            <a:off x="323850" y="4437063"/>
            <a:ext cx="15113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5" name="Rectangle 7">
            <a:extLst>
              <a:ext uri="{FF2B5EF4-FFF2-40B4-BE49-F238E27FC236}">
                <a16:creationId xmlns:a16="http://schemas.microsoft.com/office/drawing/2014/main" id="{482876CD-E0D8-6F37-199C-BB8EA1C79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828800"/>
            <a:ext cx="724217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Научные основы формирования здорового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образа жизни детей и подростков : монография / А. Г. Щедрина. -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 : Сибирский центр деловых технологий, 2014. - 223 с.</a:t>
            </a:r>
          </a:p>
          <a:p>
            <a:pPr>
              <a:defRPr/>
            </a:pPr>
            <a:endParaRPr lang="ru-RU" sz="2000" dirty="0">
              <a:latin typeface="+mn-lt"/>
            </a:endParaRPr>
          </a:p>
        </p:txBody>
      </p:sp>
      <p:sp>
        <p:nvSpPr>
          <p:cNvPr id="33800" name="Rectangle 8">
            <a:extLst>
              <a:ext uri="{FF2B5EF4-FFF2-40B4-BE49-F238E27FC236}">
                <a16:creationId xmlns:a16="http://schemas.microsoft.com/office/drawing/2014/main" id="{A3A21BFD-57E6-5C97-1F60-AA0F8D3BA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3284538"/>
            <a:ext cx="6388100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Онтогенез и теория здоровья: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методологические аспекты / А. Г. Щедрина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ред. Ю. И. Бородин ; Академия наук CССР.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Сибирское отделение. - Новосибирск :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Наука. Сибирское отделение, 1989. - 136 с.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>
            <a:extLst>
              <a:ext uri="{FF2B5EF4-FFF2-40B4-BE49-F238E27FC236}">
                <a16:creationId xmlns:a16="http://schemas.microsoft.com/office/drawing/2014/main" id="{5C8999BD-1D0C-7B62-B03C-377825581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6867" name="Picture 2" descr="C:\Users\user\Desktop\2025 год\к презентации Есть имена\Щедрина А.Г\2025-05-15_003.jpg">
            <a:extLst>
              <a:ext uri="{FF2B5EF4-FFF2-40B4-BE49-F238E27FC236}">
                <a16:creationId xmlns:a16="http://schemas.microsoft.com/office/drawing/2014/main" id="{17831BC2-DD13-89EE-FC51-78297169F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" t="903" r="32890" b="32396"/>
          <a:stretch>
            <a:fillRect/>
          </a:stretch>
        </p:blipFill>
        <p:spPr bwMode="auto">
          <a:xfrm>
            <a:off x="323850" y="1196975"/>
            <a:ext cx="15113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12" descr="C:\Users\user\Desktop\2025 год\к презентации Есть имена\Щедрина А.Г\2025-05-15_001.jpg">
            <a:extLst>
              <a:ext uri="{FF2B5EF4-FFF2-40B4-BE49-F238E27FC236}">
                <a16:creationId xmlns:a16="http://schemas.microsoft.com/office/drawing/2014/main" id="{33096102-D27D-B0BF-6626-57FC98FE1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" t="1077" r="33333" b="32095"/>
          <a:stretch>
            <a:fillRect/>
          </a:stretch>
        </p:blipFill>
        <p:spPr bwMode="auto">
          <a:xfrm>
            <a:off x="1331913" y="3068638"/>
            <a:ext cx="15319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11" descr="C:\Users\user\Desktop\2025 год\к презентации Есть имена\Щедрина А.Г\2025-05-15_011.jpg">
            <a:extLst>
              <a:ext uri="{FF2B5EF4-FFF2-40B4-BE49-F238E27FC236}">
                <a16:creationId xmlns:a16="http://schemas.microsoft.com/office/drawing/2014/main" id="{1B9A88A4-6F04-30A9-CAD0-B7B52E6CBE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34390" b="31587"/>
          <a:stretch>
            <a:fillRect/>
          </a:stretch>
        </p:blipFill>
        <p:spPr>
          <a:xfrm>
            <a:off x="250825" y="4437063"/>
            <a:ext cx="1508125" cy="2160587"/>
          </a:xfrm>
        </p:spPr>
      </p:pic>
      <p:sp>
        <p:nvSpPr>
          <p:cNvPr id="38918" name="Rectangle 6">
            <a:extLst>
              <a:ext uri="{FF2B5EF4-FFF2-40B4-BE49-F238E27FC236}">
                <a16:creationId xmlns:a16="http://schemas.microsoft.com/office/drawing/2014/main" id="{6EAD8B58-50D5-F731-C42E-A53DA49C1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5375" y="3429000"/>
            <a:ext cx="67786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Здоровый образ жизни: методологические,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социальные, биологические, медицинские, психологические,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педагогические, экологические аспекты / А. Г. Щедрина ;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Новосибирский государственный медицинский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университет. - Новосибирск : </a:t>
            </a:r>
            <a:r>
              <a:rPr lang="ru-RU" dirty="0" err="1">
                <a:latin typeface="+mn-lt"/>
              </a:rPr>
              <a:t>Альфа-Виста</a:t>
            </a:r>
            <a:r>
              <a:rPr lang="ru-RU" dirty="0">
                <a:latin typeface="+mn-lt"/>
              </a:rPr>
              <a:t>, 2007. - 144 с.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38920" name="Rectangle 8">
            <a:extLst>
              <a:ext uri="{FF2B5EF4-FFF2-40B4-BE49-F238E27FC236}">
                <a16:creationId xmlns:a16="http://schemas.microsoft.com/office/drawing/2014/main" id="{62ABE894-DF67-32FE-1526-4B94325CF6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229225"/>
            <a:ext cx="80311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Понятие и структура индивидуального здоровья - центральная проблема профилактической медицины и физического воспитания человека : учебно-методическое пособие / А. Г. Щедрина ; Новосибирский государственный медицинский университет. - Новосибирск : </a:t>
            </a:r>
            <a:r>
              <a:rPr lang="ru-RU" dirty="0" err="1">
                <a:latin typeface="+mn-lt"/>
              </a:rPr>
              <a:t>Сибмедиздат</a:t>
            </a:r>
            <a:r>
              <a:rPr lang="ru-RU" dirty="0">
                <a:latin typeface="+mn-lt"/>
              </a:rPr>
              <a:t> НГМУ, 2008. - 42 с. </a:t>
            </a:r>
            <a:br>
              <a:rPr lang="ru-RU" dirty="0">
                <a:latin typeface="+mn-lt"/>
              </a:rPr>
            </a:br>
            <a:endParaRPr lang="ru-RU" dirty="0">
              <a:latin typeface="+mn-lt"/>
            </a:endParaRPr>
          </a:p>
          <a:p>
            <a:pPr>
              <a:defRPr/>
            </a:pPr>
            <a:endParaRPr lang="ru-RU" dirty="0">
              <a:latin typeface="+mn-lt"/>
            </a:endParaRPr>
          </a:p>
        </p:txBody>
      </p:sp>
      <p:sp>
        <p:nvSpPr>
          <p:cNvPr id="38921" name="Rectangle 9">
            <a:extLst>
              <a:ext uri="{FF2B5EF4-FFF2-40B4-BE49-F238E27FC236}">
                <a16:creationId xmlns:a16="http://schemas.microsoft.com/office/drawing/2014/main" id="{43DFB4FF-25F4-0ADA-A981-A3EF9B0EA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1557338"/>
            <a:ext cx="72453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lvl="1">
              <a:defRPr/>
            </a:pPr>
            <a:r>
              <a:rPr lang="ru-RU" dirty="0">
                <a:latin typeface="+mn-lt"/>
              </a:rPr>
              <a:t>Щедрина, А. Г. Понятие индивидуального здоровья – центральная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проблема </a:t>
            </a:r>
            <a:r>
              <a:rPr lang="ru-RU" dirty="0" err="1">
                <a:latin typeface="+mn-lt"/>
              </a:rPr>
              <a:t>валеологии</a:t>
            </a:r>
            <a:r>
              <a:rPr lang="ru-RU" dirty="0">
                <a:latin typeface="+mn-lt"/>
              </a:rPr>
              <a:t> : лекция / А. Г. Щедрина ; Министерство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здравоохранения России, Новосибирский медицинский институт,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Управление здравоохранением Новосибирской области. - </a:t>
            </a:r>
          </a:p>
          <a:p>
            <a:pPr lvl="1">
              <a:defRPr/>
            </a:pPr>
            <a:r>
              <a:rPr lang="ru-RU" dirty="0">
                <a:latin typeface="+mn-lt"/>
              </a:rPr>
              <a:t>Новосибирск : [б. и.], 1996. - 48 с.</a:t>
            </a:r>
          </a:p>
          <a:p>
            <a:pPr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>
            <a:extLst>
              <a:ext uri="{FF2B5EF4-FFF2-40B4-BE49-F238E27FC236}">
                <a16:creationId xmlns:a16="http://schemas.microsoft.com/office/drawing/2014/main" id="{26094329-B5FD-AE6F-66A7-9E152739A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3375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solidFill>
                  <a:srgbClr val="C00000"/>
                </a:solidFill>
              </a:rPr>
              <a:t>Щуцкая Екатерина Ивановна</a:t>
            </a:r>
            <a:br>
              <a:rPr lang="ru-RU" altLang="ru-RU" b="1">
                <a:solidFill>
                  <a:srgbClr val="C00000"/>
                </a:solidFill>
              </a:rPr>
            </a:br>
            <a:r>
              <a:rPr lang="ru-RU" altLang="ru-RU" b="1">
                <a:solidFill>
                  <a:srgbClr val="C00000"/>
                </a:solidFill>
              </a:rPr>
              <a:t> </a:t>
            </a:r>
            <a:r>
              <a:rPr lang="ru-RU" altLang="ru-RU" sz="3600" b="1">
                <a:solidFill>
                  <a:srgbClr val="C00000"/>
                </a:solidFill>
              </a:rPr>
              <a:t>110 лет со дня рождения 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15365" name="TextBox 4">
            <a:extLst>
              <a:ext uri="{FF2B5EF4-FFF2-40B4-BE49-F238E27FC236}">
                <a16:creationId xmlns:a16="http://schemas.microsoft.com/office/drawing/2014/main" id="{3EB230FF-8E34-17EB-4DE2-0650881DE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628775"/>
            <a:ext cx="58705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Родилась в г. Барнауле. С отличием окончила лечебный факультет Томского медицинского института. Внесла весомый вклад в изучение</a:t>
            </a:r>
          </a:p>
          <a:p>
            <a:pPr algn="ctr" eaLnBrk="1" hangingPunct="1">
              <a:defRPr/>
            </a:pPr>
            <a:r>
              <a:rPr lang="ru-RU" sz="2000" dirty="0" err="1">
                <a:latin typeface="+mn-lt"/>
                <a:cs typeface="Arial" charset="0"/>
              </a:rPr>
              <a:t>туберкулинодиагностики</a:t>
            </a:r>
            <a:r>
              <a:rPr lang="ru-RU" sz="2000" dirty="0">
                <a:latin typeface="+mn-lt"/>
                <a:cs typeface="Arial" charset="0"/>
              </a:rPr>
              <a:t> в раннем выявлении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туберкулеза у детей, изучала оптимальные сроки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ревакцинации в </a:t>
            </a:r>
            <a:r>
              <a:rPr lang="ru-RU" sz="2000" dirty="0" err="1">
                <a:latin typeface="+mn-lt"/>
                <a:cs typeface="Arial" charset="0"/>
              </a:rPr>
              <a:t>эпидемически</a:t>
            </a:r>
            <a:r>
              <a:rPr lang="ru-RU" sz="2000" dirty="0">
                <a:latin typeface="+mn-lt"/>
                <a:cs typeface="Arial" charset="0"/>
              </a:rPr>
              <a:t> неблагополучных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районах. Организатор и первая заведующая 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кафедрой туберкулёза НГМИ (1967-1989 гг.). Организатор пульмонологической службы (первой за Уралом) в Новосибирске. </a:t>
            </a:r>
          </a:p>
          <a:p>
            <a:pPr algn="ctr" eaLnBrk="1" hangingPunct="1">
              <a:defRPr/>
            </a:pPr>
            <a:r>
              <a:rPr lang="ru-RU" sz="2000" dirty="0">
                <a:latin typeface="+mn-lt"/>
                <a:cs typeface="Arial" charset="0"/>
              </a:rPr>
              <a:t>Екатерина Ивановна – первая женщина-профессор-фтизиатр в Сибири. Является автором 182 научных работ. Награждена орденом Трудового Красного Знамени, нагрудным знаком Отличник здравоохранения, медалями.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BE934F-FCB7-B999-EB39-5C4D981572A2}"/>
              </a:ext>
            </a:extLst>
          </p:cNvPr>
          <p:cNvSpPr txBox="1"/>
          <p:nvPr/>
        </p:nvSpPr>
        <p:spPr>
          <a:xfrm>
            <a:off x="6732588" y="5380038"/>
            <a:ext cx="1592262" cy="1477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ЩУЦКАЯ 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Екатерина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Ивановна</a:t>
            </a:r>
          </a:p>
          <a:p>
            <a:pPr algn="ctr" eaLnBrk="1" hangingPunct="1">
              <a:defRPr/>
            </a:pPr>
            <a:r>
              <a:rPr lang="ru-RU" b="1" dirty="0">
                <a:latin typeface="+mn-lt"/>
                <a:cs typeface="Arial" charset="0"/>
              </a:rPr>
              <a:t>(1915-1999 гг.)</a:t>
            </a:r>
          </a:p>
          <a:p>
            <a:pPr eaLnBrk="1" hangingPunct="1">
              <a:defRPr/>
            </a:pPr>
            <a:endParaRPr lang="ru-RU" dirty="0">
              <a:latin typeface="Arial" charset="0"/>
              <a:cs typeface="Arial" charset="0"/>
            </a:endParaRPr>
          </a:p>
        </p:txBody>
      </p:sp>
      <p:pic>
        <p:nvPicPr>
          <p:cNvPr id="37893" name="Picture 6" descr="C:\Users\user\Downloads\IMG_20250523_100312_905.jpg">
            <a:extLst>
              <a:ext uri="{FF2B5EF4-FFF2-40B4-BE49-F238E27FC236}">
                <a16:creationId xmlns:a16="http://schemas.microsoft.com/office/drawing/2014/main" id="{CCBF6AC7-72E3-80AB-8013-72D941FAA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4"/>
          <a:stretch>
            <a:fillRect/>
          </a:stretch>
        </p:blipFill>
        <p:spPr bwMode="auto">
          <a:xfrm>
            <a:off x="6372225" y="1989138"/>
            <a:ext cx="230663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>
            <a:extLst>
              <a:ext uri="{FF2B5EF4-FFF2-40B4-BE49-F238E27FC236}">
                <a16:creationId xmlns:a16="http://schemas.microsoft.com/office/drawing/2014/main" id="{4C506692-467B-F61E-38FC-CABF35698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sp>
        <p:nvSpPr>
          <p:cNvPr id="38915" name="Содержимое 2">
            <a:extLst>
              <a:ext uri="{FF2B5EF4-FFF2-40B4-BE49-F238E27FC236}">
                <a16:creationId xmlns:a16="http://schemas.microsoft.com/office/drawing/2014/main" id="{9F55259C-C203-B972-5399-BA32A90AA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5150" y="1412875"/>
            <a:ext cx="6840538" cy="1439863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      Клинико-рентгенологические особенности метатуберкулезных хронических пневмоний / Е. И. Щуцкая, Т. И. Дербикова, В. А. Журавлева, Р. М. Перельман // Органосклерозы: патогенез, клиника, терапия : научные труды НГМИ. - Новосибирск, 1975. - Т. 73. - С. 247-251.</a:t>
            </a:r>
            <a:br>
              <a:rPr lang="ru-RU" altLang="ru-RU" sz="1800"/>
            </a:br>
            <a:endParaRPr lang="ru-RU" altLang="ru-RU" sz="1800"/>
          </a:p>
        </p:txBody>
      </p:sp>
      <p:pic>
        <p:nvPicPr>
          <p:cNvPr id="38916" name="Picture 5" descr="C:\Users\user\Desktop\2025 год\к презентации Есть имена\Щуцкая\2025-05-16_006.jpg">
            <a:extLst>
              <a:ext uri="{FF2B5EF4-FFF2-40B4-BE49-F238E27FC236}">
                <a16:creationId xmlns:a16="http://schemas.microsoft.com/office/drawing/2014/main" id="{85DFB72A-3005-3D34-5FEE-AD7B3D312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" t="963" r="33022" b="30612"/>
          <a:stretch>
            <a:fillRect/>
          </a:stretch>
        </p:blipFill>
        <p:spPr bwMode="auto">
          <a:xfrm>
            <a:off x="539750" y="1557338"/>
            <a:ext cx="1524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C:\Users\user\Desktop\2025 год\к презентации Есть имена\Щуцкая\2025-05-16_007.jpg">
            <a:extLst>
              <a:ext uri="{FF2B5EF4-FFF2-40B4-BE49-F238E27FC236}">
                <a16:creationId xmlns:a16="http://schemas.microsoft.com/office/drawing/2014/main" id="{8C3F8DAE-EDF2-A176-DBF9-2D40B72FF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" t="974" r="35631" b="32126"/>
          <a:stretch>
            <a:fillRect/>
          </a:stretch>
        </p:blipFill>
        <p:spPr bwMode="auto">
          <a:xfrm>
            <a:off x="1835150" y="2852738"/>
            <a:ext cx="151288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9" descr="C:\Users\user\Desktop\2025 год\к презентации Есть имена\Щуцкая\2025-05-16_003.jpg">
            <a:extLst>
              <a:ext uri="{FF2B5EF4-FFF2-40B4-BE49-F238E27FC236}">
                <a16:creationId xmlns:a16="http://schemas.microsoft.com/office/drawing/2014/main" id="{9102373B-170F-25A2-205A-AF863F1D4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35" b="33681"/>
          <a:stretch>
            <a:fillRect/>
          </a:stretch>
        </p:blipFill>
        <p:spPr bwMode="auto">
          <a:xfrm>
            <a:off x="250825" y="4149725"/>
            <a:ext cx="16192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CAB657B-732B-D797-1F84-F816A0759669}"/>
              </a:ext>
            </a:extLst>
          </p:cNvPr>
          <p:cNvSpPr/>
          <p:nvPr/>
        </p:nvSpPr>
        <p:spPr>
          <a:xfrm>
            <a:off x="3492500" y="2924175"/>
            <a:ext cx="54006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Некоторые показатели заболеваемости и метаболизма у жителей Севера и Новосибирска / Ю. И. Бородин,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Ю. П. </a:t>
            </a:r>
            <a:r>
              <a:rPr lang="ru-RU" dirty="0">
                <a:latin typeface="+mn-lt"/>
                <a:cs typeface="Arial" charset="0"/>
              </a:rPr>
              <a:t>Никитин, Г. Ф. Белов, Е. И. </a:t>
            </a:r>
            <a:r>
              <a:rPr lang="ru-RU" dirty="0" err="1">
                <a:latin typeface="+mn-lt"/>
                <a:cs typeface="Arial" charset="0"/>
              </a:rPr>
              <a:t>Щуцкая</a:t>
            </a:r>
            <a:r>
              <a:rPr lang="ru-RU" dirty="0">
                <a:latin typeface="+mn-lt"/>
                <a:cs typeface="Arial" charset="0"/>
              </a:rPr>
              <a:t>  // Научно-технический прогресс и приполярная медицина : тезисы докладов 4-го Международного симпозиума по приполярной медицине. - Новосибирск, 1978. - Т. 1. - С. 264.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38920" name="Rectangle 7">
            <a:extLst>
              <a:ext uri="{FF2B5EF4-FFF2-40B4-BE49-F238E27FC236}">
                <a16:creationId xmlns:a16="http://schemas.microsoft.com/office/drawing/2014/main" id="{1833E359-1ED6-32ED-7F09-2C29E9746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br>
              <a:rPr lang="ru-RU" altLang="ru-RU" sz="1800">
                <a:latin typeface="Arial" panose="020B0604020202020204" pitchFamily="34" charset="0"/>
              </a:rPr>
            </a:br>
            <a:endParaRPr lang="ru-RU" altLang="ru-RU" sz="1800">
              <a:latin typeface="Arial" panose="020B0604020202020204" pitchFamily="34" charset="0"/>
            </a:endParaRP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7DA7B6A9-6F8E-A4C1-712E-F5BAF7BCD982}"/>
              </a:ext>
            </a:extLst>
          </p:cNvPr>
          <p:cNvGraphicFramePr>
            <a:graphicFrameLocks noGrp="1"/>
          </p:cNvGraphicFramePr>
          <p:nvPr/>
        </p:nvGraphicFramePr>
        <p:xfrm>
          <a:off x="2051050" y="5013325"/>
          <a:ext cx="6985000" cy="1736725"/>
        </p:xfrm>
        <a:graphic>
          <a:graphicData uri="http://schemas.openxmlformats.org/drawingml/2006/table">
            <a:tbl>
              <a:tblPr/>
              <a:tblGrid>
                <a:gridCol w="698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36725">
                <a:tc>
                  <a:txBody>
                    <a:bodyPr/>
                    <a:lstStyle/>
                    <a:p>
                      <a:r>
                        <a:rPr lang="ru-RU" sz="1800" b="0" dirty="0"/>
                        <a:t>Методы повышения эффективности лечения больных</a:t>
                      </a:r>
                      <a:r>
                        <a:rPr lang="ru-RU" sz="1800" b="0" baseline="0" dirty="0"/>
                        <a:t> </a:t>
                      </a:r>
                      <a:r>
                        <a:rPr lang="ru-RU" sz="1800" b="0" dirty="0"/>
                        <a:t>туберкулезом / Министерство здравоохранения СССР, Новосибирский государственный медицинский институт, Новосибирский научно-исследовательский институт туберкулеза. - Новосибирск : РИО СО АМН СССР, 1984. - 100 с. - (Труды Новосибирского государственного медицинского института ; т. 118) </a:t>
                      </a:r>
                    </a:p>
                  </a:txBody>
                  <a:tcPr marL="91443" marR="91443" marT="45687" marB="4568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8923" name="Rectangle 8">
            <a:extLst>
              <a:ext uri="{FF2B5EF4-FFF2-40B4-BE49-F238E27FC236}">
                <a16:creationId xmlns:a16="http://schemas.microsoft.com/office/drawing/2014/main" id="{4A3676C7-7259-3360-EBC5-D2FB643B0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br>
              <a:rPr lang="ru-RU" altLang="ru-RU" sz="1800">
                <a:latin typeface="Arial" panose="020B0604020202020204" pitchFamily="34" charset="0"/>
              </a:rPr>
            </a:br>
            <a:endParaRPr lang="ru-RU" altLang="ru-RU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>
            <a:extLst>
              <a:ext uri="{FF2B5EF4-FFF2-40B4-BE49-F238E27FC236}">
                <a16:creationId xmlns:a16="http://schemas.microsoft.com/office/drawing/2014/main" id="{1EF86FF7-BCAB-966A-1BDB-8BCD2E018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Издания из фонда библиотеки НГМУ</a:t>
            </a:r>
            <a:endParaRPr lang="ru-RU" altLang="ru-RU"/>
          </a:p>
        </p:txBody>
      </p:sp>
      <p:pic>
        <p:nvPicPr>
          <p:cNvPr id="39939" name="Picture 8" descr="C:\Users\user\Desktop\2025 год\к презентации Есть имена\Щуцкая\2025-05-16_002.jpg">
            <a:extLst>
              <a:ext uri="{FF2B5EF4-FFF2-40B4-BE49-F238E27FC236}">
                <a16:creationId xmlns:a16="http://schemas.microsoft.com/office/drawing/2014/main" id="{D1CEF388-F645-0F91-712A-B3F08A791D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" t="966" r="34904" b="33270"/>
          <a:stretch>
            <a:fillRect/>
          </a:stretch>
        </p:blipFill>
        <p:spPr>
          <a:xfrm>
            <a:off x="684213" y="1484313"/>
            <a:ext cx="1522412" cy="2160587"/>
          </a:xfrm>
          <a:noFill/>
        </p:spPr>
      </p:pic>
      <p:pic>
        <p:nvPicPr>
          <p:cNvPr id="39940" name="Picture 7" descr="C:\Users\user\Desktop\2025 год\к презентации Есть имена\Щуцкая\2025-05-16_009.jpg">
            <a:extLst>
              <a:ext uri="{FF2B5EF4-FFF2-40B4-BE49-F238E27FC236}">
                <a16:creationId xmlns:a16="http://schemas.microsoft.com/office/drawing/2014/main" id="{44A9CF71-1FA4-67C9-FB4B-105A7748A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" t="1711" r="32890" b="34274"/>
          <a:stretch>
            <a:fillRect/>
          </a:stretch>
        </p:blipFill>
        <p:spPr bwMode="auto">
          <a:xfrm>
            <a:off x="1692275" y="2997200"/>
            <a:ext cx="15113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4" descr="C:\Users\user\Desktop\2025 год\к презентации Есть имена\Щуцкая\2025-05-16_004.jpg">
            <a:extLst>
              <a:ext uri="{FF2B5EF4-FFF2-40B4-BE49-F238E27FC236}">
                <a16:creationId xmlns:a16="http://schemas.microsoft.com/office/drawing/2014/main" id="{E254DC1F-0A4F-4D2F-DAFE-5B113E361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0" t="1424" r="28290" b="32288"/>
          <a:stretch>
            <a:fillRect/>
          </a:stretch>
        </p:blipFill>
        <p:spPr bwMode="auto">
          <a:xfrm>
            <a:off x="395288" y="4292600"/>
            <a:ext cx="15382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E18DED7-91C4-59AC-6271-003047DAC778}"/>
              </a:ext>
            </a:extLst>
          </p:cNvPr>
          <p:cNvSpPr/>
          <p:nvPr/>
        </p:nvSpPr>
        <p:spPr>
          <a:xfrm>
            <a:off x="2051050" y="5229225"/>
            <a:ext cx="67691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Значение подкожной туберкулиновой пробы в диагностике туберкулеза у детей и подростков / Е. И. </a:t>
            </a:r>
            <a:r>
              <a:rPr lang="ru-RU" dirty="0" err="1">
                <a:latin typeface="+mn-lt"/>
                <a:cs typeface="Arial" charset="0"/>
              </a:rPr>
              <a:t>Шуцкая</a:t>
            </a:r>
            <a:r>
              <a:rPr lang="ru-RU" dirty="0">
                <a:latin typeface="+mn-lt"/>
                <a:cs typeface="Arial" charset="0"/>
              </a:rPr>
              <a:t> Р. М. Перельман, П. И. </a:t>
            </a:r>
            <a:r>
              <a:rPr lang="ru-RU" dirty="0" err="1">
                <a:latin typeface="+mn-lt"/>
                <a:cs typeface="Arial" charset="0"/>
              </a:rPr>
              <a:t>Дербиков</a:t>
            </a:r>
            <a:r>
              <a:rPr lang="ru-RU" dirty="0">
                <a:latin typeface="+mn-lt"/>
                <a:cs typeface="Arial" charset="0"/>
              </a:rPr>
              <a:t>, Л. И. Гринева // Вопросы диагностики и хирургического лечения заболеваний легких и средостения : научные труды НГМИ. - Новосибирск, 1970. - Т. 55. - С. 31-34.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046451A-ED52-E429-0EF9-4768313CA9B2}"/>
              </a:ext>
            </a:extLst>
          </p:cNvPr>
          <p:cNvSpPr/>
          <p:nvPr/>
        </p:nvSpPr>
        <p:spPr>
          <a:xfrm>
            <a:off x="2268538" y="1557338"/>
            <a:ext cx="6624637" cy="20304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Выявление методом ТС специфических антител в сыворотке крови больных легочным туберкулезом с лекарственной аллергией / В. П. Казначеев, Е. И. </a:t>
            </a:r>
            <a:r>
              <a:rPr lang="ru-RU" dirty="0" err="1">
                <a:latin typeface="+mn-lt"/>
                <a:cs typeface="Arial" charset="0"/>
              </a:rPr>
              <a:t>Щуцкая</a:t>
            </a:r>
            <a:r>
              <a:rPr lang="ru-RU" dirty="0">
                <a:latin typeface="+mn-lt"/>
                <a:cs typeface="Arial" charset="0"/>
              </a:rPr>
              <a:t>, Э. Б. Фридман [и др.] // Физико-математические методы исследования в биологии и медицине. - Новосибирск, 1965. - С. 11-12.</a:t>
            </a:r>
            <a:br>
              <a:rPr lang="ru-RU" dirty="0">
                <a:latin typeface="Arial" charset="0"/>
                <a:cs typeface="Arial" charset="0"/>
              </a:rPr>
            </a:br>
            <a:r>
              <a:rPr lang="ru-RU" b="1" dirty="0">
                <a:latin typeface="Arial" charset="0"/>
                <a:cs typeface="Arial" charset="0"/>
              </a:rPr>
              <a:t>УДК 57</a:t>
            </a:r>
            <a:br>
              <a:rPr lang="ru-RU" b="1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DD698D0-AC1A-DB14-96F0-076D6E563BC1}"/>
              </a:ext>
            </a:extLst>
          </p:cNvPr>
          <p:cNvSpPr/>
          <p:nvPr/>
        </p:nvSpPr>
        <p:spPr>
          <a:xfrm>
            <a:off x="3348038" y="3357563"/>
            <a:ext cx="5616575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  <a:cs typeface="Arial" charset="0"/>
              </a:rPr>
              <a:t>Использование биофизических показателей в терапевтической клинике / Л. А. Куликова, Л. В. Мамонтова, Е. И. </a:t>
            </a:r>
            <a:r>
              <a:rPr lang="ru-RU" dirty="0" err="1">
                <a:latin typeface="+mn-lt"/>
                <a:cs typeface="Arial" charset="0"/>
              </a:rPr>
              <a:t>Щуцкая</a:t>
            </a:r>
            <a:r>
              <a:rPr lang="ru-RU" dirty="0">
                <a:latin typeface="+mn-lt"/>
                <a:cs typeface="Arial" charset="0"/>
              </a:rPr>
              <a:t> [и др.] // Актуальные проблемы медицинской науки и медицинской техники. - Новосибирск, 1983. - С. 79-80.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Содержимое 2">
            <a:extLst>
              <a:ext uri="{FF2B5EF4-FFF2-40B4-BE49-F238E27FC236}">
                <a16:creationId xmlns:a16="http://schemas.microsoft.com/office/drawing/2014/main" id="{B65A9E41-78DE-B63D-9173-25D2E952D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484313"/>
            <a:ext cx="7777162" cy="1511300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3600" b="1">
                <a:latin typeface="Monotype Corsiva" panose="03010101010201010101" pitchFamily="66" charset="0"/>
              </a:rPr>
              <a:t>    Хотелось бы закончить  словами из стихотворения Елены Штерн «Учителя не умирают… Их души вечно будут жить!...» 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3600" b="1">
                <a:latin typeface="Monotype Corsiva" panose="03010101010201010101" pitchFamily="66" charset="0"/>
              </a:rPr>
              <a:t>Наша задача сохранять память о тех , кто «учил  лечить людей».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Содержимое 2">
            <a:extLst>
              <a:ext uri="{FF2B5EF4-FFF2-40B4-BE49-F238E27FC236}">
                <a16:creationId xmlns:a16="http://schemas.microsoft.com/office/drawing/2014/main" id="{B5FE4D86-CFB0-F6D2-14D3-7CA9B951D8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/>
              <a:t>    Перечисленные в презентации издания можно изучить в читальном зале научной библиотеки НГМУ, который находится по адресу ул. Залесского, 4.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>
            <a:extLst>
              <a:ext uri="{FF2B5EF4-FFF2-40B4-BE49-F238E27FC236}">
                <a16:creationId xmlns:a16="http://schemas.microsoft.com/office/drawing/2014/main" id="{506AFD2E-B49A-CBBA-E7FA-DCE5D091B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b="1"/>
              <a:t>Список источников</a:t>
            </a:r>
          </a:p>
        </p:txBody>
      </p:sp>
      <p:sp>
        <p:nvSpPr>
          <p:cNvPr id="43011" name="Содержимое 2">
            <a:extLst>
              <a:ext uri="{FF2B5EF4-FFF2-40B4-BE49-F238E27FC236}">
                <a16:creationId xmlns:a16="http://schemas.microsoft.com/office/drawing/2014/main" id="{7376039B-3F0B-76B7-937F-4BBFA64E5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052513"/>
            <a:ext cx="8229600" cy="4525962"/>
          </a:xfrm>
        </p:spPr>
        <p:txBody>
          <a:bodyPr/>
          <a:lstStyle/>
          <a:p>
            <a:pPr algn="just" eaLnBrk="1" hangingPunct="1">
              <a:buFont typeface="Calibri" panose="020F0502020204030204" pitchFamily="34" charset="0"/>
              <a:buAutoNum type="arabicPeriod"/>
            </a:pPr>
            <a:r>
              <a:rPr lang="ru-RU" altLang="ru-RU" sz="1800"/>
              <a:t>Время и люди (1935-2020): сохраняя традиции и созидая настоящее, стремимся в будущее! (к 85-летию НГМУ) : биография коллективная / Новосибирский государственный медицинский университет. 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–</a:t>
            </a:r>
            <a:r>
              <a:rPr lang="ru-RU" altLang="ru-RU" sz="1800"/>
              <a:t> Новосибирск : ИПЦ НГМУ, 2020. 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–</a:t>
            </a:r>
            <a:r>
              <a:rPr lang="ru-RU" altLang="ru-RU" sz="1800"/>
              <a:t> 512 с. </a:t>
            </a:r>
          </a:p>
          <a:p>
            <a:pPr algn="just" eaLnBrk="1" hangingPunct="1">
              <a:buFont typeface="Calibri" panose="020F0502020204030204" pitchFamily="34" charset="0"/>
              <a:buAutoNum type="arabicPeriod"/>
            </a:pP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</a:p>
          <a:p>
            <a:pPr algn="just" eaLnBrk="1" hangingPunct="1">
              <a:buFont typeface="Calibri" panose="020F0502020204030204" pitchFamily="34" charset="0"/>
              <a:buAutoNum type="arabicPeriod"/>
            </a:pPr>
            <a:r>
              <a:rPr lang="ru-RU" altLang="ru-RU" sz="1800"/>
              <a:t>Победная весна : программа и материалы Новосибирской межвузовской научной конференции студентов и молодых ученых, посвященной 70-летию Победы в Великой Отечественной войне (1941-1945гг.) 8 мая 2015г. / Новосибирский государственный медицинский университет, Министерство здравоохранения Российской Федерации, Студенческое научное общество. - Новосибирск : Сибмедиздат НГМУ, 2015. - 99 с. </a:t>
            </a:r>
            <a:endParaRPr lang="ru-RU" altLang="ru-RU" sz="18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just" eaLnBrk="1" hangingPunct="1">
              <a:buFont typeface="Calibri" panose="020F0502020204030204" pitchFamily="34" charset="0"/>
              <a:buAutoNum type="arabicPeriod"/>
            </a:pP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Новосибирский государственный медицинский университет : сайт. – Новосибирск, 1997. – </a:t>
            </a:r>
            <a:r>
              <a:rPr lang="en-US" altLang="ru-RU" sz="1800">
                <a:solidFill>
                  <a:srgbClr val="000000"/>
                </a:solidFill>
                <a:cs typeface="Arial" panose="020B0604020202020204" pitchFamily="34" charset="0"/>
              </a:rPr>
              <a:t>URL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: </a:t>
            </a:r>
            <a:r>
              <a:rPr lang="en-US" altLang="ru-RU" sz="1800">
                <a:solidFill>
                  <a:schemeClr val="bg1"/>
                </a:solidFill>
                <a:cs typeface="Arial" panose="020B0604020202020204" pitchFamily="34" charset="0"/>
                <a:hlinkClick r:id="rId2"/>
              </a:rPr>
              <a:t>ngmu.ru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  (дата обращения : 20.05.2025). – Текст : электронный.</a:t>
            </a:r>
          </a:p>
          <a:p>
            <a:pPr algn="just" eaLnBrk="1" hangingPunct="1">
              <a:buFont typeface="Calibri" panose="020F0502020204030204" pitchFamily="34" charset="0"/>
              <a:buAutoNum type="arabicPeriod"/>
            </a:pP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Электронная библиотечная система НГМУ : сайт. – Новосибирск, 1997. – </a:t>
            </a:r>
            <a:r>
              <a:rPr lang="en-US" altLang="ru-RU" sz="1800">
                <a:solidFill>
                  <a:srgbClr val="000000"/>
                </a:solidFill>
                <a:cs typeface="Arial" panose="020B0604020202020204" pitchFamily="34" charset="0"/>
              </a:rPr>
              <a:t>URL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: </a:t>
            </a:r>
            <a:r>
              <a:rPr lang="en-US" altLang="ru-RU" sz="1800">
                <a:hlinkClick r:id="rId3"/>
              </a:rPr>
              <a:t>https://library.ngmu.ru/</a:t>
            </a:r>
            <a:r>
              <a:rPr lang="ru-RU" altLang="ru-RU" sz="1800"/>
              <a:t> </a:t>
            </a:r>
            <a:r>
              <a:rPr lang="ru-RU" altLang="ru-RU" sz="1800">
                <a:solidFill>
                  <a:srgbClr val="000000"/>
                </a:solidFill>
                <a:cs typeface="Arial" panose="020B0604020202020204" pitchFamily="34" charset="0"/>
              </a:rPr>
              <a:t> (дата обращения : 20.05.2025). – Текст : электронный. </a:t>
            </a:r>
          </a:p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:\Users\user\Desktop\по работе\заготовки к презентациям\человечки для презентации\1646777264_30-kartinkin-net-p-kartinki-dlya-oformleniya-teksta-32.png">
            <a:extLst>
              <a:ext uri="{FF2B5EF4-FFF2-40B4-BE49-F238E27FC236}">
                <a16:creationId xmlns:a16="http://schemas.microsoft.com/office/drawing/2014/main" id="{5FB415B9-3ABF-7B11-D5EB-DD7DA563F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184650"/>
            <a:ext cx="475297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7631410-C59C-4B9D-9127-FED372CC2189}"/>
              </a:ext>
            </a:extLst>
          </p:cNvPr>
          <p:cNvSpPr/>
          <p:nvPr/>
        </p:nvSpPr>
        <p:spPr>
          <a:xfrm>
            <a:off x="2051720" y="1196752"/>
            <a:ext cx="5184576" cy="31393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10F0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Спасибо</a:t>
            </a:r>
          </a:p>
          <a:p>
            <a:pPr algn="ctr" eaLnBrk="1" hangingPunct="1">
              <a:defRPr/>
            </a:pPr>
            <a:r>
              <a:rPr lang="ru-RU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10F0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за</a:t>
            </a:r>
          </a:p>
          <a:p>
            <a:pPr algn="ctr" eaLnBrk="1" hangingPunct="1">
              <a:defRPr/>
            </a:pPr>
            <a:r>
              <a:rPr lang="ru-RU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10F0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4371</TotalTime>
  <Words>4596</Words>
  <Application>Microsoft Office PowerPoint</Application>
  <PresentationFormat>Экран (4:3)</PresentationFormat>
  <Paragraphs>278</Paragraphs>
  <Slides>40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4" baseType="lpstr">
      <vt:lpstr>Arial</vt:lpstr>
      <vt:lpstr>Calibri</vt:lpstr>
      <vt:lpstr>Monotype Corsiva</vt:lpstr>
      <vt:lpstr>Тема Office</vt:lpstr>
      <vt:lpstr>ЕСТЬ ИМЕНА, И  ЕСТЬ ТАКИЕ ДАТЫ</vt:lpstr>
      <vt:lpstr>Презентация PowerPoint</vt:lpstr>
      <vt:lpstr>Презентация PowerPoint</vt:lpstr>
      <vt:lpstr>Власенко Николай Михайлович  120 лет со дня рождения </vt:lpstr>
      <vt:lpstr>Издания из фонда библиотеки НГМУ</vt:lpstr>
      <vt:lpstr>Гельфман Александр Евгеньевич  120 лет со дня рождения </vt:lpstr>
      <vt:lpstr>Издания из фонда библиотеки НГМУ</vt:lpstr>
      <vt:lpstr>Издания из фонда библиотеки НГМУ</vt:lpstr>
      <vt:lpstr>Гинецинский Александр Григорьевич  130 лет со дня рождения  </vt:lpstr>
      <vt:lpstr>Издания из фонда библиотеки НГМУ</vt:lpstr>
      <vt:lpstr>Издания из фонда библиотеки НГМУ</vt:lpstr>
      <vt:lpstr>Палкин Борис Николаевич  110 лет со дня рождения </vt:lpstr>
      <vt:lpstr>Издания из фонда библиотеки НГМУ</vt:lpstr>
      <vt:lpstr>Проскуряков Сергей Анатольевич  130 лет со дня рождения  </vt:lpstr>
      <vt:lpstr>Издания из фонда библиотеки НГМУ</vt:lpstr>
      <vt:lpstr>Рабинович Самуил Семёнович  90 лет со дня рождения </vt:lpstr>
      <vt:lpstr>Издания из фонда библиотеки НГМУ</vt:lpstr>
      <vt:lpstr>Издания из фонда библиотеки НГМУ</vt:lpstr>
      <vt:lpstr>Савинский Геннадий Андреевич  90 лет со дня рождения 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Чевагина Надежда Николаевна  90 лет со дня рождения 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Шамовская Эсфирь Зеликовна  130 лет со дня рождения </vt:lpstr>
      <vt:lpstr>Издания из фонда библиотеки НГМУ</vt:lpstr>
      <vt:lpstr>Щедрина Анна Григорьевна  90 лет со дня рождения 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Щуцкая Екатерина Ивановна  110 лет со дня рождения </vt:lpstr>
      <vt:lpstr>Издания из фонда библиотеки НГМУ</vt:lpstr>
      <vt:lpstr>Издания из фонда библиотеки НГМУ</vt:lpstr>
      <vt:lpstr>Презентация PowerPoint</vt:lpstr>
      <vt:lpstr>Презентация PowerPoint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Есть имена и  есть такие даты…</dc:title>
  <dc:creator>user</dc:creator>
  <cp:lastModifiedBy>Important Anon</cp:lastModifiedBy>
  <cp:revision>404</cp:revision>
  <dcterms:created xsi:type="dcterms:W3CDTF">2025-02-18T05:23:35Z</dcterms:created>
  <dcterms:modified xsi:type="dcterms:W3CDTF">2025-05-26T05:58:26Z</dcterms:modified>
</cp:coreProperties>
</file>