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75" r:id="rId9"/>
    <p:sldId id="277" r:id="rId10"/>
    <p:sldId id="265" r:id="rId11"/>
    <p:sldId id="270" r:id="rId12"/>
    <p:sldId id="266" r:id="rId13"/>
    <p:sldId id="271" r:id="rId14"/>
    <p:sldId id="274" r:id="rId15"/>
    <p:sldId id="267" r:id="rId16"/>
    <p:sldId id="268" r:id="rId17"/>
    <p:sldId id="272" r:id="rId18"/>
    <p:sldId id="269" r:id="rId19"/>
    <p:sldId id="273" r:id="rId20"/>
    <p:sldId id="276" r:id="rId21"/>
    <p:sldId id="278" r:id="rId22"/>
    <p:sldId id="26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ngmu.r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elibrary.ru/defaultx.asp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39952" y="2420888"/>
            <a:ext cx="4318248" cy="1470025"/>
          </a:xfrm>
        </p:spPr>
        <p:txBody>
          <a:bodyPr>
            <a:noAutofit/>
          </a:bodyPr>
          <a:lstStyle/>
          <a:p>
            <a:r>
              <a:rPr lang="ru-RU" sz="4800" i="1" dirty="0" err="1" smtClean="0">
                <a:latin typeface="Arial Black" pitchFamily="34" charset="0"/>
              </a:rPr>
              <a:t>Цивьян</a:t>
            </a:r>
            <a:r>
              <a:rPr lang="ru-RU" sz="4800" i="1" dirty="0" smtClean="0">
                <a:latin typeface="Arial Black" pitchFamily="34" charset="0"/>
              </a:rPr>
              <a:t> Яков Лейбович</a:t>
            </a:r>
            <a:endParaRPr lang="ru-RU" sz="4800" i="1" dirty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3968" y="4437112"/>
            <a:ext cx="3920480" cy="1487016"/>
          </a:xfrm>
        </p:spPr>
        <p:txBody>
          <a:bodyPr>
            <a:normAutofit fontScale="92500"/>
          </a:bodyPr>
          <a:lstStyle/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cs typeface="Arial" pitchFamily="34" charset="0"/>
              </a:rPr>
              <a:t>105 лет </a:t>
            </a:r>
          </a:p>
          <a:p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cs typeface="Arial" pitchFamily="34" charset="0"/>
              </a:rPr>
              <a:t>со дня рождения</a:t>
            </a:r>
            <a:endParaRPr lang="ru-RU" i="1" dirty="0">
              <a:solidFill>
                <a:schemeClr val="accent5">
                  <a:lumMod val="5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1663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Федеральное государственное бюджетное образовательное учреждение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высшего образования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«Новосибирский государственный медицинский университет»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Министерства здравоохранения Российской Федерации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(ФГБОУ ВО НГМУ Минздрава России)</a:t>
            </a:r>
          </a:p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Библиотека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41911" y="6237312"/>
            <a:ext cx="2217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Новосибирск, 2025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2025-09-26_001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 l="49511" t="51050" r="22577" b="20600"/>
          <a:stretch>
            <a:fillRect/>
          </a:stretch>
        </p:blipFill>
        <p:spPr bwMode="auto">
          <a:xfrm rot="10800000">
            <a:off x="827584" y="1988840"/>
            <a:ext cx="2602008" cy="36328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67544" y="548680"/>
            <a:ext cx="82809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Яков Лейбович (Леонтьевич) </a:t>
            </a:r>
            <a:r>
              <a:rPr lang="ru-RU" sz="3600" b="1" dirty="0" err="1" smtClean="0"/>
              <a:t>Цивьян</a:t>
            </a:r>
            <a:r>
              <a:rPr lang="ru-RU" sz="3600" b="1" dirty="0" smtClean="0"/>
              <a:t> (27.09.1920 г. – 01.07.1987 г.) – хирург, ортопед-травматолог, основоположник советской школы </a:t>
            </a:r>
            <a:r>
              <a:rPr lang="ru-RU" sz="3600" b="1" dirty="0" err="1" smtClean="0"/>
              <a:t>вертеброневрологии</a:t>
            </a:r>
            <a:r>
              <a:rPr lang="ru-RU" sz="3600" b="1" dirty="0" smtClean="0"/>
              <a:t>, один из крупнейших специалистов в области лечения заболеваний позвоночника.</a:t>
            </a:r>
            <a:br>
              <a:rPr lang="ru-RU" sz="3600" b="1" dirty="0" smtClean="0"/>
            </a:br>
            <a:r>
              <a:rPr lang="ru-RU" sz="3600" b="1" dirty="0" smtClean="0"/>
              <a:t>Доктор медицинских наук, профессор, Заслуженный деятель науки РСФСР, Заслуженный изобретатель.</a:t>
            </a:r>
            <a:endParaRPr lang="ru-RU" sz="36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Биография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3" y="1700808"/>
            <a:ext cx="748883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sz="2000" dirty="0" smtClean="0"/>
              <a:t>Яков Лейбович </a:t>
            </a:r>
            <a:r>
              <a:rPr lang="ru-RU" sz="2000" dirty="0" err="1" smtClean="0"/>
              <a:t>Цивьян</a:t>
            </a:r>
            <a:r>
              <a:rPr lang="ru-RU" sz="2000" dirty="0" smtClean="0"/>
              <a:t> родился 27 сентября 1920 года в городе </a:t>
            </a:r>
            <a:r>
              <a:rPr lang="ru-RU" sz="2000" dirty="0" smtClean="0"/>
              <a:t>Новосибирске, </a:t>
            </a:r>
            <a:r>
              <a:rPr lang="ru-RU" sz="2000" dirty="0" smtClean="0"/>
              <a:t>в семье служащих. Мать </a:t>
            </a:r>
            <a:r>
              <a:rPr lang="ru-RU" sz="2000" dirty="0" smtClean="0"/>
              <a:t>– </a:t>
            </a:r>
            <a:r>
              <a:rPr lang="ru-RU" sz="2000" dirty="0" smtClean="0"/>
              <a:t>учитель </a:t>
            </a:r>
            <a:r>
              <a:rPr lang="ru-RU" sz="2000" dirty="0" smtClean="0"/>
              <a:t>в младших классах, а отец, бухгалтер по </a:t>
            </a:r>
            <a:r>
              <a:rPr lang="ru-RU" sz="2000" dirty="0" smtClean="0"/>
              <a:t>профессии. </a:t>
            </a:r>
            <a:r>
              <a:rPr lang="ru-RU" sz="2000" dirty="0" smtClean="0"/>
              <a:t>П</a:t>
            </a:r>
            <a:r>
              <a:rPr lang="ru-RU" sz="2000" dirty="0" smtClean="0"/>
              <a:t>осле </a:t>
            </a:r>
            <a:r>
              <a:rPr lang="ru-RU" sz="2000" dirty="0" smtClean="0"/>
              <a:t>рождения сына </a:t>
            </a:r>
            <a:r>
              <a:rPr lang="ru-RU" sz="2000" dirty="0" smtClean="0"/>
              <a:t>с</a:t>
            </a:r>
            <a:r>
              <a:rPr lang="ru-RU" sz="2000" dirty="0" smtClean="0"/>
              <a:t>емья уехала </a:t>
            </a:r>
            <a:r>
              <a:rPr lang="ru-RU" sz="2000" dirty="0" smtClean="0"/>
              <a:t>в Манчжурию на строительство Китайской восточной железной </a:t>
            </a:r>
            <a:r>
              <a:rPr lang="ru-RU" sz="2000" dirty="0" smtClean="0"/>
              <a:t>дороги и вернулась </a:t>
            </a:r>
            <a:r>
              <a:rPr lang="ru-RU" sz="2000" dirty="0" smtClean="0"/>
              <a:t>в </a:t>
            </a:r>
            <a:r>
              <a:rPr lang="ru-RU" sz="2000" dirty="0" smtClean="0"/>
              <a:t>Новосибирск только </a:t>
            </a:r>
            <a:r>
              <a:rPr lang="ru-RU" sz="2000" dirty="0" smtClean="0"/>
              <a:t>через 12 лет. </a:t>
            </a:r>
          </a:p>
          <a:p>
            <a:pPr algn="just"/>
            <a:r>
              <a:rPr lang="ru-RU" sz="2000" dirty="0" smtClean="0"/>
              <a:t>	Яков Лейбович окончил школу </a:t>
            </a:r>
            <a:r>
              <a:rPr lang="ru-RU" sz="2000" dirty="0" smtClean="0"/>
              <a:t>с </a:t>
            </a:r>
            <a:r>
              <a:rPr lang="ru-RU" sz="2000" dirty="0" smtClean="0"/>
              <a:t>отличием и поступил </a:t>
            </a:r>
            <a:r>
              <a:rPr lang="ru-RU" sz="2000" dirty="0" smtClean="0"/>
              <a:t>в Новосибирский медицинский  институт.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Путь в профессию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988840"/>
            <a:ext cx="81369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	</a:t>
            </a:r>
            <a:r>
              <a:rPr lang="ru-RU" sz="2000" dirty="0" err="1" smtClean="0"/>
              <a:t>Цивьян</a:t>
            </a:r>
            <a:r>
              <a:rPr lang="ru-RU" sz="2000" dirty="0" smtClean="0"/>
              <a:t> Я. Л. был третьекурсником, когда началась Великая Отечественная война. Учебную программу в вузе резко сократили, и выпуск 250 человек состоялся в 1943 г. Список выпускников в алфавитном порядке был вывешен на видном месте и чертой разделен на две равные половины – первые 125 выпускников отправились в действующую армию, остальные 125 – распределены в обычном порядке. </a:t>
            </a:r>
            <a:r>
              <a:rPr lang="ru-RU" sz="2000" dirty="0" err="1" smtClean="0"/>
              <a:t>Цивьян</a:t>
            </a:r>
            <a:r>
              <a:rPr lang="ru-RU" sz="2000" dirty="0" smtClean="0"/>
              <a:t> получил распределение в Рудничный поселок Кемеровской области, расположенный при шахте Центральной. Вместе с ним отправилась и его жена Орлова Наталья Сергеевна, которая в вышеупомянутом списке значилась под номером 126.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Дело всей жизни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51920" y="1916832"/>
            <a:ext cx="482453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	О </a:t>
            </a:r>
            <a:r>
              <a:rPr lang="ru-RU" sz="2000" dirty="0" err="1" smtClean="0"/>
              <a:t>Цивьяне</a:t>
            </a:r>
            <a:r>
              <a:rPr lang="ru-RU" sz="2000" dirty="0" smtClean="0"/>
              <a:t> Я. Л. нельзя сказать, что он внес большой вклад в развитие отечественной </a:t>
            </a:r>
            <a:r>
              <a:rPr lang="ru-RU" sz="2000" dirty="0" err="1" smtClean="0"/>
              <a:t>вертебрологии</a:t>
            </a:r>
            <a:r>
              <a:rPr lang="ru-RU" sz="2000" dirty="0" smtClean="0"/>
              <a:t>: он был среди тех немногих, кто ее СОЗДАВАЛ. В 1946 г. пришел в только что созданный Новосибирский НИИ восстановительной хирургии, травматологии и ортопедии – </a:t>
            </a:r>
            <a:r>
              <a:rPr lang="ru-RU" sz="2000" dirty="0" err="1" smtClean="0"/>
              <a:t>НИИВосХиТО</a:t>
            </a:r>
            <a:r>
              <a:rPr lang="ru-RU" sz="2000" dirty="0" smtClean="0"/>
              <a:t> и остался здесь на всю жизнь. Его взял под свое крыло Вениамин Захарович Котляр, прошедший всю войну в качестве хирурга военно-полевого госпиталя, а в дальнейшем работавший на кафедре мединститута.</a:t>
            </a:r>
            <a:endParaRPr lang="ru-RU" sz="2000" dirty="0"/>
          </a:p>
        </p:txBody>
      </p:sp>
      <p:pic>
        <p:nvPicPr>
          <p:cNvPr id="5" name="Picture 2" descr="C:\Users\user\Downloads\ce23fe4afbcd7aee0e30d636c87bf2d1.jpg"/>
          <p:cNvPicPr>
            <a:picLocks noChangeAspect="1" noChangeArrowheads="1"/>
          </p:cNvPicPr>
          <p:nvPr/>
        </p:nvPicPr>
        <p:blipFill>
          <a:blip r:embed="rId3" cstate="print">
            <a:biLevel thresh="50000"/>
          </a:blip>
          <a:srcRect/>
          <a:stretch>
            <a:fillRect/>
          </a:stretch>
        </p:blipFill>
        <p:spPr bwMode="auto">
          <a:xfrm>
            <a:off x="107504" y="1340768"/>
            <a:ext cx="3361890" cy="53413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Призвание </a:t>
            </a:r>
            <a:r>
              <a:rPr lang="ru-RU" sz="4000" dirty="0" smtClean="0"/>
              <a:t>–</a:t>
            </a:r>
            <a:r>
              <a:rPr lang="ru-RU" sz="4000" b="1" dirty="0" smtClean="0">
                <a:latin typeface="Arial" pitchFamily="34" charset="0"/>
                <a:cs typeface="Arial" pitchFamily="34" charset="0"/>
              </a:rPr>
              <a:t> хирург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55976" y="1916832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/>
              <a:t>	С 1946 по 1963 г. </a:t>
            </a:r>
            <a:r>
              <a:rPr lang="ru-RU" dirty="0" err="1" smtClean="0"/>
              <a:t>Цивьян</a:t>
            </a:r>
            <a:r>
              <a:rPr lang="ru-RU" dirty="0" smtClean="0"/>
              <a:t> Я. Л. прошел все служебные ступени от младшего научного сотрудника до профессора, руководителя отдела травматологии и ортопедии, и при этом всегда оставался, в первую очередь, хирургом. В его личном деле есть упоминание о том, что в 1954 г. канд. мед. наук Я. Л. </a:t>
            </a:r>
            <a:r>
              <a:rPr lang="ru-RU" dirty="0" err="1" smtClean="0"/>
              <a:t>Цивьян</a:t>
            </a:r>
            <a:r>
              <a:rPr lang="ru-RU" dirty="0" smtClean="0"/>
              <a:t> был откомандирован на </a:t>
            </a:r>
            <a:r>
              <a:rPr lang="ru-RU" dirty="0" err="1" smtClean="0"/>
              <a:t>авиастанцию</a:t>
            </a:r>
            <a:r>
              <a:rPr lang="ru-RU" dirty="0" smtClean="0"/>
              <a:t> «скорой помощи» в качестве борт-хирурга и за три месяца совершил 32 вылета в отдаленные районы области. </a:t>
            </a:r>
          </a:p>
          <a:p>
            <a:pPr algn="just"/>
            <a:r>
              <a:rPr lang="ru-RU" dirty="0" smtClean="0"/>
              <a:t>	С 1967 по 1987 годы Яков Лейбович </a:t>
            </a:r>
            <a:r>
              <a:rPr lang="ru-RU" dirty="0" err="1" smtClean="0"/>
              <a:t>Цивьян</a:t>
            </a:r>
            <a:r>
              <a:rPr lang="ru-RU" dirty="0" smtClean="0"/>
              <a:t> занимал должность заведующего кафедрой травматологии НГМИ.</a:t>
            </a:r>
            <a:endParaRPr lang="ru-RU" dirty="0"/>
          </a:p>
        </p:txBody>
      </p:sp>
      <p:pic>
        <p:nvPicPr>
          <p:cNvPr id="5" name="Picture 2" descr="C:\Users\user\Desktop\2025-09-24_001.jpg"/>
          <p:cNvPicPr>
            <a:picLocks noChangeAspect="1" noChangeArrowheads="1"/>
          </p:cNvPicPr>
          <p:nvPr/>
        </p:nvPicPr>
        <p:blipFill>
          <a:blip r:embed="rId3" cstate="print"/>
          <a:srcRect l="40824" t="67850" r="10103" b="9051"/>
          <a:stretch>
            <a:fillRect/>
          </a:stretch>
        </p:blipFill>
        <p:spPr bwMode="auto">
          <a:xfrm rot="10800000">
            <a:off x="323528" y="2276872"/>
            <a:ext cx="3737868" cy="241862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43608" y="4941168"/>
            <a:ext cx="25958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/>
              <a:t>Профессор Я. Л. </a:t>
            </a:r>
            <a:r>
              <a:rPr lang="ru-RU" b="1" i="1" dirty="0" err="1" smtClean="0"/>
              <a:t>Цивьян</a:t>
            </a:r>
            <a:endParaRPr lang="ru-RU" b="1" i="1" dirty="0" smtClean="0"/>
          </a:p>
          <a:p>
            <a:pPr algn="ctr"/>
            <a:r>
              <a:rPr lang="ru-RU" b="1" i="1" dirty="0" smtClean="0"/>
              <a:t>на операции 1971 г.</a:t>
            </a:r>
            <a:endParaRPr lang="ru-RU" b="1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Научное наследие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916832"/>
            <a:ext cx="83529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	Целенаправленное исследование патологии позвоночника, огромный многолетний научный и практический опыт позволили Я. Л. </a:t>
            </a:r>
            <a:r>
              <a:rPr lang="ru-RU" sz="2000" dirty="0" err="1" smtClean="0"/>
              <a:t>Цивьяну</a:t>
            </a:r>
            <a:r>
              <a:rPr lang="ru-RU" sz="2000" dirty="0" smtClean="0"/>
              <a:t> обобщить результаты своей работы в 14 монографиях, большинство из которых стали настольными книгами врачей разных специальностей, а его книги </a:t>
            </a:r>
            <a:r>
              <a:rPr lang="ru-RU" sz="2000" i="1" dirty="0" smtClean="0"/>
              <a:t>«Хирургия позвоночника» </a:t>
            </a:r>
            <a:r>
              <a:rPr lang="ru-RU" sz="2000" dirty="0" smtClean="0"/>
              <a:t>и </a:t>
            </a:r>
            <a:r>
              <a:rPr lang="ru-RU" sz="2000" i="1" dirty="0" smtClean="0"/>
              <a:t>«Повреждения позвоночника» </a:t>
            </a:r>
            <a:r>
              <a:rPr lang="ru-RU" sz="2000" dirty="0" smtClean="0"/>
              <a:t>являются сегодня библиографической редкостью. 359 статей опубликованы в отечественной и зарубежной печати, 12 тематических сборников, посвященных патологии позвоночника, изданы под его редакцией. Им внесено 22 рационализаторских предложения, получено 12 авторских свидетельств, 68 диссертаций выполнены под его руководством, в том числе 12 докторских. </a:t>
            </a:r>
            <a:endParaRPr lang="ru-RU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/>
              <a:t>Врач и Человек</a:t>
            </a:r>
            <a:endParaRPr lang="ru-RU" sz="4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1916832"/>
            <a:ext cx="51845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Широкому кругу читателей знакомы  художественно-публицистические произведения </a:t>
            </a:r>
            <a:r>
              <a:rPr lang="ru-RU" dirty="0" err="1" smtClean="0"/>
              <a:t>Цивьяна</a:t>
            </a:r>
            <a:r>
              <a:rPr lang="ru-RU" dirty="0" smtClean="0"/>
              <a:t> Я. Л. </a:t>
            </a:r>
            <a:r>
              <a:rPr lang="ru-RU" dirty="0" smtClean="0"/>
              <a:t>– </a:t>
            </a:r>
            <a:r>
              <a:rPr lang="ru-RU" i="1" dirty="0" smtClean="0"/>
              <a:t>«Моя работа», «Мои пациенты», «Специальность хирург», «Исповедь хирурга». </a:t>
            </a:r>
          </a:p>
          <a:p>
            <a:pPr algn="just"/>
            <a:r>
              <a:rPr lang="ru-RU" dirty="0" smtClean="0"/>
              <a:t>	В послесловии к его книге </a:t>
            </a:r>
            <a:r>
              <a:rPr lang="ru-RU" i="1" dirty="0" smtClean="0"/>
              <a:t>«Мастерская хирурга», </a:t>
            </a:r>
            <a:r>
              <a:rPr lang="ru-RU" dirty="0" smtClean="0"/>
              <a:t>изданной уже после смерти, говорится: «</a:t>
            </a:r>
            <a:r>
              <a:rPr lang="ru-RU" i="1" dirty="0" smtClean="0"/>
              <a:t>Удивительный это был человек! Добрый, чуткий, отзывчивый к тем, кто нуждался в его помощи. Строг, требователен к коллегам и ученикам, ибо считал, что нет права на ошибку у того, кто посвятил себя хирургии… Будучи пунктуален во всем, он не выносил расхлябанности и пассивности и вкладывал душу в то, что считал главным предназначением своей жизни – исцеление своих пациентов от тяжких недугов</a:t>
            </a:r>
            <a:r>
              <a:rPr lang="ru-RU" dirty="0" smtClean="0"/>
              <a:t>».</a:t>
            </a:r>
            <a:endParaRPr lang="ru-RU" dirty="0"/>
          </a:p>
        </p:txBody>
      </p:sp>
      <p:pic>
        <p:nvPicPr>
          <p:cNvPr id="2050" name="Рисунок 4" descr="https://optim.tildacdn.com/tild3662-3933-4334-a433-633936356561/-/resize/285x/-/format/webp/1.jpg.web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132856"/>
            <a:ext cx="2476500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187624" y="5661248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err="1" smtClean="0"/>
              <a:t>Цивьян</a:t>
            </a:r>
            <a:r>
              <a:rPr lang="ru-RU" b="1" i="1" dirty="0" smtClean="0"/>
              <a:t> Я. Л.</a:t>
            </a:r>
            <a:endParaRPr lang="ru-RU" b="1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73529" y="2132856"/>
            <a:ext cx="712464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latin typeface="Arial" pitchFamily="34" charset="0"/>
                <a:cs typeface="Arial" pitchFamily="34" charset="0"/>
              </a:rPr>
              <a:t>Более подробную информацию </a:t>
            </a:r>
          </a:p>
          <a:p>
            <a:pPr algn="ctr"/>
            <a:r>
              <a:rPr lang="ru-RU" sz="3600" dirty="0" smtClean="0">
                <a:latin typeface="Arial" pitchFamily="34" charset="0"/>
                <a:cs typeface="Arial" pitchFamily="34" charset="0"/>
              </a:rPr>
              <a:t>о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 биографии </a:t>
            </a:r>
            <a:r>
              <a:rPr lang="ru-RU" sz="3600" dirty="0" err="1" smtClean="0">
                <a:latin typeface="Arial" pitchFamily="34" charset="0"/>
                <a:cs typeface="Arial" pitchFamily="34" charset="0"/>
              </a:rPr>
              <a:t>Цивьяна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 Я. Л. </a:t>
            </a:r>
          </a:p>
          <a:p>
            <a:pPr algn="ctr"/>
            <a:r>
              <a:rPr lang="ru-RU" sz="3600" dirty="0" smtClean="0">
                <a:latin typeface="Arial" pitchFamily="34" charset="0"/>
                <a:cs typeface="Arial" pitchFamily="34" charset="0"/>
              </a:rPr>
              <a:t>можно узнать из изданий </a:t>
            </a:r>
          </a:p>
          <a:p>
            <a:pPr algn="ctr"/>
            <a:r>
              <a:rPr lang="ru-RU" sz="3600" dirty="0" smtClean="0">
                <a:latin typeface="Arial" pitchFamily="34" charset="0"/>
                <a:cs typeface="Arial" pitchFamily="34" charset="0"/>
              </a:rPr>
              <a:t>представленных в презентации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2056" name="Picture 8" descr="C:\Users\user\Desktop\Цивьян Я. Л\Новая папка\2025-08-18_029.jpg"/>
          <p:cNvPicPr>
            <a:picLocks noChangeAspect="1" noChangeArrowheads="1"/>
          </p:cNvPicPr>
          <p:nvPr/>
        </p:nvPicPr>
        <p:blipFill>
          <a:blip r:embed="rId3" cstate="print"/>
          <a:srcRect r="21287" b="18375"/>
          <a:stretch>
            <a:fillRect/>
          </a:stretch>
        </p:blipFill>
        <p:spPr bwMode="auto">
          <a:xfrm>
            <a:off x="179512" y="1340768"/>
            <a:ext cx="1800201" cy="2520000"/>
          </a:xfrm>
          <a:prstGeom prst="rect">
            <a:avLst/>
          </a:prstGeom>
          <a:noFill/>
        </p:spPr>
      </p:pic>
      <p:pic>
        <p:nvPicPr>
          <p:cNvPr id="11" name="Picture 13" descr="C:\Users\user\Desktop\Цивьян Я. Л\Новая папка\2025-08-18_019.jpg"/>
          <p:cNvPicPr>
            <a:picLocks noChangeAspect="1" noChangeArrowheads="1"/>
          </p:cNvPicPr>
          <p:nvPr/>
        </p:nvPicPr>
        <p:blipFill>
          <a:blip r:embed="rId4" cstate="print"/>
          <a:srcRect r="32291" b="27166"/>
          <a:stretch>
            <a:fillRect/>
          </a:stretch>
        </p:blipFill>
        <p:spPr bwMode="auto">
          <a:xfrm>
            <a:off x="1691680" y="2564904"/>
            <a:ext cx="1800199" cy="2520000"/>
          </a:xfrm>
          <a:prstGeom prst="rect">
            <a:avLst/>
          </a:prstGeom>
          <a:noFill/>
        </p:spPr>
      </p:pic>
      <p:pic>
        <p:nvPicPr>
          <p:cNvPr id="2055" name="Picture 7" descr="C:\Users\user\Desktop\Цивьян Я. Л\Новая папка\2025-08-18_028.jpg"/>
          <p:cNvPicPr>
            <a:picLocks noChangeAspect="1" noChangeArrowheads="1"/>
          </p:cNvPicPr>
          <p:nvPr/>
        </p:nvPicPr>
        <p:blipFill>
          <a:blip r:embed="rId5" cstate="print"/>
          <a:srcRect r="20967" b="17500"/>
          <a:stretch>
            <a:fillRect/>
          </a:stretch>
        </p:blipFill>
        <p:spPr bwMode="auto">
          <a:xfrm>
            <a:off x="179512" y="4005064"/>
            <a:ext cx="1800199" cy="2520000"/>
          </a:xfrm>
          <a:prstGeom prst="rect">
            <a:avLst/>
          </a:prstGeom>
          <a:noFill/>
        </p:spPr>
      </p:pic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1691680" y="1628800"/>
            <a:ext cx="71642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Лейбович. Оперативное лечение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горбов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- Москва : Медицина, 1973. - 264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3183009" y="2636912"/>
            <a:ext cx="5960991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Леонтьевич.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Ангиокардиография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и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гемодинамика малого круга при сколиозе / Я. Л.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В. И.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Летина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О. С. Антонов ; ред. Ю. И.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Бородин ; Академия наук СССР. Сибирское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отделение, Академия медицинских наук.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Сибирское отделение, Институт клинической и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экспериментальноймедицины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- Новосибирск :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Наука, 1983. - 103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1691680" y="5373216"/>
            <a:ext cx="7096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Лейбович. Повреждения позвоночника /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Я. Л.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- Москва : Медицина, 1971. - 312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4" name="Picture 6" descr="C:\Users\user\Desktop\Цивьян Я. Л\Новая папка\2025-08-18_027.jpg"/>
          <p:cNvPicPr>
            <a:picLocks noChangeAspect="1" noChangeArrowheads="1"/>
          </p:cNvPicPr>
          <p:nvPr/>
        </p:nvPicPr>
        <p:blipFill>
          <a:blip r:embed="rId3" cstate="print"/>
          <a:srcRect r="31617" b="26454"/>
          <a:stretch>
            <a:fillRect/>
          </a:stretch>
        </p:blipFill>
        <p:spPr bwMode="auto">
          <a:xfrm>
            <a:off x="251520" y="4149080"/>
            <a:ext cx="1800200" cy="2520000"/>
          </a:xfrm>
          <a:prstGeom prst="rect">
            <a:avLst/>
          </a:prstGeom>
          <a:noFill/>
        </p:spPr>
      </p:pic>
      <p:pic>
        <p:nvPicPr>
          <p:cNvPr id="5" name="Picture 2" descr="C:\Users\user\Desktop\Цивьян Я. Л\Новая папка\2025-08-18_023.jpg"/>
          <p:cNvPicPr>
            <a:picLocks noChangeAspect="1" noChangeArrowheads="1"/>
          </p:cNvPicPr>
          <p:nvPr/>
        </p:nvPicPr>
        <p:blipFill>
          <a:blip r:embed="rId4" cstate="print"/>
          <a:srcRect r="31275" b="25806"/>
          <a:stretch>
            <a:fillRect/>
          </a:stretch>
        </p:blipFill>
        <p:spPr bwMode="auto">
          <a:xfrm>
            <a:off x="251520" y="1556792"/>
            <a:ext cx="1800200" cy="2520000"/>
          </a:xfrm>
          <a:prstGeom prst="rect">
            <a:avLst/>
          </a:prstGeom>
          <a:noFill/>
        </p:spPr>
      </p:pic>
      <p:pic>
        <p:nvPicPr>
          <p:cNvPr id="6" name="Picture 14" descr="C:\Users\user\Desktop\Цивьян Я. Л\Новая папка\2025-08-18_013.jpg"/>
          <p:cNvPicPr>
            <a:picLocks noChangeAspect="1" noChangeArrowheads="1"/>
          </p:cNvPicPr>
          <p:nvPr/>
        </p:nvPicPr>
        <p:blipFill>
          <a:blip r:embed="rId5" cstate="print"/>
          <a:srcRect r="35594" b="27166"/>
          <a:stretch>
            <a:fillRect/>
          </a:stretch>
        </p:blipFill>
        <p:spPr bwMode="auto">
          <a:xfrm>
            <a:off x="2123728" y="2708920"/>
            <a:ext cx="1800200" cy="252000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691680" y="1767299"/>
            <a:ext cx="734481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Лейбович.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Сколиотическая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болезнь и ее лечение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- Ташкент : Медицина, 1972. - 223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563888" y="2708920"/>
            <a:ext cx="5361852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Леонтьевич. Патология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дегенерирующего межпозвонкового диска /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А. А.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Бурухин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ред. Ю. И.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Бородин ; Академия наук СССР. Сибирское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отделение, Академия медицинских наук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СССР. Сибирское отделение, Институт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клинической и экспериментальной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медицины. - Новосибирск : Наука, 1988. –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126 с.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5445224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Управление ростом и формой позвоночника / Я. Л.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Цивьян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 [и др.] ; Академия медицинских наук СССР. Сибирское отделение. Институт клинической и экспериментальной медицины. - Новосибирск : Наука, 1984. - 186 с.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3078" name="Picture 6" descr="C:\Users\user\Desktop\Цивьян Я. Л\Новая папка\2025-08-18_015.jpg"/>
          <p:cNvPicPr>
            <a:picLocks noChangeAspect="1" noChangeArrowheads="1"/>
          </p:cNvPicPr>
          <p:nvPr/>
        </p:nvPicPr>
        <p:blipFill>
          <a:blip r:embed="rId3" cstate="print"/>
          <a:srcRect r="33397" b="32161"/>
          <a:stretch>
            <a:fillRect/>
          </a:stretch>
        </p:blipFill>
        <p:spPr bwMode="auto">
          <a:xfrm>
            <a:off x="179512" y="1556792"/>
            <a:ext cx="1800200" cy="252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3083" name="Picture 11" descr="C:\Users\user\Desktop\Цивьян Я. Л\Новая папка\2025-08-18_017.jpg"/>
          <p:cNvPicPr>
            <a:picLocks noChangeAspect="1" noChangeArrowheads="1"/>
          </p:cNvPicPr>
          <p:nvPr/>
        </p:nvPicPr>
        <p:blipFill>
          <a:blip r:embed="rId4" cstate="print"/>
          <a:srcRect r="32291" b="31515"/>
          <a:stretch>
            <a:fillRect/>
          </a:stretch>
        </p:blipFill>
        <p:spPr bwMode="auto">
          <a:xfrm>
            <a:off x="179512" y="4149080"/>
            <a:ext cx="1800199" cy="2520000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551857" y="4437112"/>
            <a:ext cx="759214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Лейбович. Сегментарная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вертебротомия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как метод коррекции деформаций позвоночника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Министерство здравоохранения РСФСР, Новосибирский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научно-исследовательский институт 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травматологии и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ортопедии, Министерство здравоохранения СССР,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Новосибирский государственный медицинский институт. –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Новосибирск : [б. и.], 1970. - 23 с.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rgbClr val="008000"/>
                </a:solidFill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, Я. Л.</a:t>
            </a: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Оперативное лечение раздробленных </a:t>
            </a: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rgbClr val="008000"/>
                </a:solidFill>
                <a:effectLst/>
                <a:latin typeface="Arial" pitchFamily="34" charset="0"/>
                <a:cs typeface="Arial" pitchFamily="34" charset="0"/>
              </a:rPr>
              <a:t>оскольчатых</a:t>
            </a: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переломов тел поясничных позвонков / Я. Л. </a:t>
            </a: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rgbClr val="008000"/>
                </a:solidFill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; Министерство здравоохранения РСФСР, Новосибирский научно-исследовательский институт травматологии и ортопедии, Министерство здравоохранения СССР, Новосибирский государственный медицинский институт. - Новосибирск : [б. и.], 1970. - 27 с.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1844824"/>
            <a:ext cx="684076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Оперативные методы лечения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сколиотической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болезни и показания к ним : методические рекомендации / Новосибирский государственный медицинский институт, Новосибирский научно-исследовательский институт травматологии и ортопедии ; сост. Я. Л.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Цивьян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- Новосибирск : [б. и.], 1983. - 21 с.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4" name="Picture 3" descr="C:\Users\user\Desktop\Цивьян Я. Л\Новая папка\2025-08-18_024.jpg"/>
          <p:cNvPicPr>
            <a:picLocks noChangeAspect="1" noChangeArrowheads="1"/>
          </p:cNvPicPr>
          <p:nvPr/>
        </p:nvPicPr>
        <p:blipFill>
          <a:blip r:embed="rId3" cstate="print"/>
          <a:srcRect r="32774" b="32887"/>
          <a:stretch>
            <a:fillRect/>
          </a:stretch>
        </p:blipFill>
        <p:spPr bwMode="auto">
          <a:xfrm>
            <a:off x="251520" y="1484784"/>
            <a:ext cx="1800200" cy="2520000"/>
          </a:xfrm>
          <a:prstGeom prst="rect">
            <a:avLst/>
          </a:prstGeom>
          <a:noFill/>
        </p:spPr>
      </p:pic>
      <p:pic>
        <p:nvPicPr>
          <p:cNvPr id="6" name="Picture 2" descr="C:\Users\user\Desktop\Цивьян Я. Л\Новая папка\2025-08-18_018.jpg"/>
          <p:cNvPicPr>
            <a:picLocks noChangeAspect="1" noChangeArrowheads="1"/>
          </p:cNvPicPr>
          <p:nvPr/>
        </p:nvPicPr>
        <p:blipFill>
          <a:blip r:embed="rId4" cstate="print"/>
          <a:srcRect r="31494" b="32161"/>
          <a:stretch>
            <a:fillRect/>
          </a:stretch>
        </p:blipFill>
        <p:spPr bwMode="auto">
          <a:xfrm>
            <a:off x="251520" y="4149080"/>
            <a:ext cx="1798567" cy="2520000"/>
          </a:xfrm>
          <a:prstGeom prst="rect">
            <a:avLst/>
          </a:prstGeom>
          <a:noFill/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123728" y="2060848"/>
          <a:ext cx="6768752" cy="1463040"/>
        </p:xfrm>
        <a:graphic>
          <a:graphicData uri="http://schemas.openxmlformats.org/drawingml/2006/table">
            <a:tbl>
              <a:tblPr/>
              <a:tblGrid>
                <a:gridCol w="6768752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Патология позвоночника : научные труды / Министерство здравоохранения СССР, Новосибирский государственный медицинский институт ; ред. Я. Л. </a:t>
                      </a:r>
                      <a:r>
                        <a:rPr lang="ru-RU" b="0" dirty="0" err="1">
                          <a:latin typeface="Arial" pitchFamily="34" charset="0"/>
                          <a:cs typeface="Arial" pitchFamily="34" charset="0"/>
                        </a:rPr>
                        <a:t>Цивьян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. - Новосибирск : [б. и.], 1972. - 192 с. : ил. - (Труды Новосибирского государственного медицинского института ; т. 61)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247193" y="3705999"/>
            <a:ext cx="64633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691680" y="4581128"/>
            <a:ext cx="745232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Я. Л. Диагностика некоторых синдромов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при поясничном межпозвонковом остеохондрозе : методические указания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Министерство здравоохранения РСФСР, Новосибирский государственный медицинский институт. - Новосибирск : [б. и.], 1975. - 32 с.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4" name="Picture 15" descr="C:\Users\user\Desktop\Цивьян Я. Л\Новая папка\2025-08-18_014.jpg"/>
          <p:cNvPicPr>
            <a:picLocks noChangeAspect="1" noChangeArrowheads="1"/>
          </p:cNvPicPr>
          <p:nvPr/>
        </p:nvPicPr>
        <p:blipFill>
          <a:blip r:embed="rId3" cstate="print"/>
          <a:srcRect r="38896" b="29569"/>
          <a:stretch>
            <a:fillRect/>
          </a:stretch>
        </p:blipFill>
        <p:spPr bwMode="auto">
          <a:xfrm>
            <a:off x="179512" y="1556792"/>
            <a:ext cx="1800200" cy="25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691680" y="2132856"/>
            <a:ext cx="74523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Цивьян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Яков Леонтьевич. Мастерская хирурга / Я. Л.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Цивьян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- Новосибирск : Новосибирское книжное издательство, 1988. - 207 с. </a:t>
            </a:r>
            <a:endParaRPr lang="ru-RU" dirty="0"/>
          </a:p>
        </p:txBody>
      </p:sp>
      <p:pic>
        <p:nvPicPr>
          <p:cNvPr id="6" name="Picture 7" descr="C:\Users\user\Desktop\Цивьян Я. Л\Новая папка\2025-08-18_016.jpg"/>
          <p:cNvPicPr>
            <a:picLocks noChangeAspect="1" noChangeArrowheads="1"/>
          </p:cNvPicPr>
          <p:nvPr/>
        </p:nvPicPr>
        <p:blipFill>
          <a:blip r:embed="rId4" cstate="print"/>
          <a:srcRect r="31494" b="30776"/>
          <a:stretch>
            <a:fillRect/>
          </a:stretch>
        </p:blipFill>
        <p:spPr bwMode="auto">
          <a:xfrm>
            <a:off x="179512" y="4149080"/>
            <a:ext cx="1800199" cy="2520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619672" y="4293096"/>
            <a:ext cx="727891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Я. Л. Оперативное лечение раздробленных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оскольчатых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переломов тел поясничных позвонков /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Министерство здравоохранения РСФСР,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Новосибирский научно-исследовательский институт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травматологии и ортопедии, Министерство здравоохранения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СССР, Новосибирский государственный медицинский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институт. - Новосибирск : [б. и.], 1970. - 27 с.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4099" name="Picture 3" descr="C:\Users\user\Desktop\Цивьян Я. Л\Новая папка\2025-08-18_021.jpg"/>
          <p:cNvPicPr>
            <a:picLocks noChangeAspect="1" noChangeArrowheads="1"/>
          </p:cNvPicPr>
          <p:nvPr/>
        </p:nvPicPr>
        <p:blipFill>
          <a:blip r:embed="rId3" cstate="print"/>
          <a:srcRect r="38325" b="30200"/>
          <a:stretch>
            <a:fillRect/>
          </a:stretch>
        </p:blipFill>
        <p:spPr bwMode="auto">
          <a:xfrm>
            <a:off x="179512" y="1484784"/>
            <a:ext cx="1800200" cy="2520000"/>
          </a:xfrm>
          <a:prstGeom prst="rect">
            <a:avLst/>
          </a:prstGeom>
          <a:noFill/>
        </p:spPr>
      </p:pic>
      <p:pic>
        <p:nvPicPr>
          <p:cNvPr id="4100" name="Picture 4" descr="C:\Users\user\Desktop\Цивьян Я. Л\Новая папка\2025-08-18_022.jpg"/>
          <p:cNvPicPr>
            <a:picLocks noChangeAspect="1" noChangeArrowheads="1"/>
          </p:cNvPicPr>
          <p:nvPr/>
        </p:nvPicPr>
        <p:blipFill>
          <a:blip r:embed="rId4" cstate="print"/>
          <a:srcRect r="36612" b="30200"/>
          <a:stretch>
            <a:fillRect/>
          </a:stretch>
        </p:blipFill>
        <p:spPr bwMode="auto">
          <a:xfrm>
            <a:off x="179512" y="4149079"/>
            <a:ext cx="1800199" cy="2520000"/>
          </a:xfrm>
          <a:prstGeom prst="rect">
            <a:avLst/>
          </a:prstGeom>
          <a:noFill/>
        </p:spPr>
      </p:pic>
      <p:pic>
        <p:nvPicPr>
          <p:cNvPr id="7" name="Picture 4" descr="C:\Users\user\Desktop\Цивьян Я. Л\Новая папка\2025-08-18_0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9" y="2708920"/>
            <a:ext cx="1800199" cy="2520000"/>
          </a:xfrm>
          <a:prstGeom prst="rect">
            <a:avLst/>
          </a:prstGeom>
          <a:noFill/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4067944" y="2996952"/>
          <a:ext cx="4968552" cy="1463040"/>
        </p:xfrm>
        <a:graphic>
          <a:graphicData uri="http://schemas.openxmlformats.org/drawingml/2006/table">
            <a:tbl>
              <a:tblPr/>
              <a:tblGrid>
                <a:gridCol w="4968552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Патология позвоночника : научные труды / ред. Я. Л. </a:t>
                      </a:r>
                      <a:r>
                        <a:rPr lang="ru-RU" b="0" dirty="0" err="1">
                          <a:latin typeface="Arial" pitchFamily="34" charset="0"/>
                          <a:cs typeface="Arial" pitchFamily="34" charset="0"/>
                        </a:rPr>
                        <a:t>Цивьян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. - Новосибирск : НГМИ, 1970. - 164 с. - (Труды Новосибирского государственного медицинского института ; т. 53)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1691680" y="5380672"/>
            <a:ext cx="727280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Леонтьевич. Мои пациенты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- Новосибирск :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Западно-Сибирское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книжное издательство, 1980. - 175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1835696" y="1556792"/>
            <a:ext cx="710803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Леонтьевич. Моя работа: записки хирурга /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- Новосибирск :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Западно-Сибирское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книжное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издательство, 1978. - 224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5123" name="Picture 3" descr="C:\Users\user\Desktop\Цивьян Я. Л\Новая папка\2025-08-18_011.jpg"/>
          <p:cNvPicPr>
            <a:picLocks noChangeAspect="1" noChangeArrowheads="1"/>
          </p:cNvPicPr>
          <p:nvPr/>
        </p:nvPicPr>
        <p:blipFill>
          <a:blip r:embed="rId3" cstate="print"/>
          <a:srcRect r="32612" b="27249"/>
          <a:stretch>
            <a:fillRect/>
          </a:stretch>
        </p:blipFill>
        <p:spPr bwMode="auto">
          <a:xfrm>
            <a:off x="251520" y="1484784"/>
            <a:ext cx="1800201" cy="2520000"/>
          </a:xfrm>
          <a:prstGeom prst="rect">
            <a:avLst/>
          </a:prstGeom>
          <a:noFill/>
        </p:spPr>
      </p:pic>
      <p:pic>
        <p:nvPicPr>
          <p:cNvPr id="5125" name="Picture 5" descr="C:\Users\user\Desktop\Цивьян Я. Л\Новая папка\2025-08-18_008.jpg"/>
          <p:cNvPicPr>
            <a:picLocks noChangeAspect="1" noChangeArrowheads="1"/>
          </p:cNvPicPr>
          <p:nvPr/>
        </p:nvPicPr>
        <p:blipFill>
          <a:blip r:embed="rId4" cstate="print"/>
          <a:srcRect r="37555" b="30106"/>
          <a:stretch>
            <a:fillRect/>
          </a:stretch>
        </p:blipFill>
        <p:spPr bwMode="auto">
          <a:xfrm>
            <a:off x="251520" y="4149080"/>
            <a:ext cx="1800199" cy="2520000"/>
          </a:xfrm>
          <a:prstGeom prst="rect">
            <a:avLst/>
          </a:prstGeom>
          <a:noFill/>
        </p:spPr>
      </p:pic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1835696" y="4221088"/>
            <a:ext cx="72008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Леонтьевич. Морфогенез сколиоза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А. М.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Зайдман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ред. В. В. Виноградов ; Академия наук СССР. Сибирское отделение, Министерство здравоохранения СССР, Новосибирский государственный медицинский институт, Министерство здравоохранения РСФСР, Новосибирский научно-исследовательский институт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травматологии и ортопедии. - Новосибирск : Наука, 1978. - 237 с. : ил.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1763688" y="1556792"/>
            <a:ext cx="698477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Леонтьевич. Межпозвонковые диски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(некоторые аспекты физиологии и биомеханики) /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В. Е.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Райхинштейн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Академия наук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CССР, Институт цитологии и генетики. - Новосибирск :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Наука, 1977. - 166 с.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4" name="Picture 6" descr="C:\Users\user\Desktop\Цивьян Я. Л\Новая папка\2025-08-18_009.jpg"/>
          <p:cNvPicPr>
            <a:picLocks noChangeAspect="1" noChangeArrowheads="1"/>
          </p:cNvPicPr>
          <p:nvPr/>
        </p:nvPicPr>
        <p:blipFill>
          <a:blip r:embed="rId3" cstate="print"/>
          <a:srcRect r="33457" b="27381"/>
          <a:stretch>
            <a:fillRect/>
          </a:stretch>
        </p:blipFill>
        <p:spPr bwMode="auto">
          <a:xfrm>
            <a:off x="179512" y="4077072"/>
            <a:ext cx="1800200" cy="252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5" name="Picture 2" descr="C:\Users\user\Desktop\Цивьян Я. Л\Новая папка\2025-08-18_020.jpg"/>
          <p:cNvPicPr>
            <a:picLocks noChangeAspect="1" noChangeArrowheads="1"/>
          </p:cNvPicPr>
          <p:nvPr/>
        </p:nvPicPr>
        <p:blipFill>
          <a:blip r:embed="rId4" cstate="print"/>
          <a:srcRect r="36612" b="30200"/>
          <a:stretch>
            <a:fillRect/>
          </a:stretch>
        </p:blipFill>
        <p:spPr bwMode="auto">
          <a:xfrm>
            <a:off x="179513" y="1484784"/>
            <a:ext cx="1800200" cy="2520000"/>
          </a:xfrm>
          <a:prstGeom prst="rect">
            <a:avLst/>
          </a:prstGeom>
          <a:noFill/>
        </p:spPr>
      </p:pic>
      <p:pic>
        <p:nvPicPr>
          <p:cNvPr id="6" name="Picture 4" descr="C:\Users\user\Desktop\Цивьян Я. Л\Новая папка\2025-08-18_006.jpg"/>
          <p:cNvPicPr>
            <a:picLocks noChangeAspect="1" noChangeArrowheads="1"/>
          </p:cNvPicPr>
          <p:nvPr/>
        </p:nvPicPr>
        <p:blipFill>
          <a:blip r:embed="rId5" cstate="print"/>
          <a:srcRect r="37304" b="29825"/>
          <a:stretch>
            <a:fillRect/>
          </a:stretch>
        </p:blipFill>
        <p:spPr bwMode="auto">
          <a:xfrm>
            <a:off x="2123728" y="2780928"/>
            <a:ext cx="1800200" cy="25200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491880" y="3152002"/>
            <a:ext cx="5382051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Леонтьевич. Специальность-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хирург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– Новосибирск :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Западно-Сибирское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книжное издательство,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1985. - 400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691680" y="5517232"/>
            <a:ext cx="726987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Леонтьевич.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Механогенез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экспериментального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сколиоза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И. В.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Аксенович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- Новосибирск :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Наука, 1987. - 85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691680" y="1628800"/>
            <a:ext cx="698477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Лейбович. Оперативное лечение сколиоза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- Новосибирск :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Западно-Сибирское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книжное издательство, 1964. - 200 с.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user\Desktop\Цивьян Я. Л\Новая папка\2025-08-18_004.jpg"/>
          <p:cNvPicPr>
            <a:picLocks noChangeAspect="1" noChangeArrowheads="1"/>
          </p:cNvPicPr>
          <p:nvPr/>
        </p:nvPicPr>
        <p:blipFill>
          <a:blip r:embed="rId3" cstate="print"/>
          <a:srcRect r="30488" b="25628"/>
          <a:stretch>
            <a:fillRect/>
          </a:stretch>
        </p:blipFill>
        <p:spPr bwMode="auto">
          <a:xfrm>
            <a:off x="179512" y="1484784"/>
            <a:ext cx="1800200" cy="2520000"/>
          </a:xfrm>
          <a:prstGeom prst="rect">
            <a:avLst/>
          </a:prstGeom>
          <a:noFill/>
        </p:spPr>
      </p:pic>
      <p:pic>
        <p:nvPicPr>
          <p:cNvPr id="6147" name="Picture 3" descr="C:\Users\user\Desktop\Цивьян Я. Л\Новая папка\2025-08-18_005.jpg"/>
          <p:cNvPicPr>
            <a:picLocks noChangeAspect="1" noChangeArrowheads="1"/>
          </p:cNvPicPr>
          <p:nvPr/>
        </p:nvPicPr>
        <p:blipFill>
          <a:blip r:embed="rId4" cstate="print"/>
          <a:srcRect r="36621" b="27115"/>
          <a:stretch>
            <a:fillRect/>
          </a:stretch>
        </p:blipFill>
        <p:spPr bwMode="auto">
          <a:xfrm rot="11592363">
            <a:off x="1883755" y="4033331"/>
            <a:ext cx="1800000" cy="2520274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6148" name="Picture 4" descr="C:\Users\user\Desktop\Цивьян Я. Л\Новая папка\2025-08-18_003.jpg"/>
          <p:cNvPicPr>
            <a:picLocks noChangeAspect="1" noChangeArrowheads="1"/>
          </p:cNvPicPr>
          <p:nvPr/>
        </p:nvPicPr>
        <p:blipFill>
          <a:blip r:embed="rId5" cstate="print"/>
          <a:srcRect r="30488" b="30090"/>
          <a:stretch>
            <a:fillRect/>
          </a:stretch>
        </p:blipFill>
        <p:spPr bwMode="auto">
          <a:xfrm>
            <a:off x="179512" y="4149080"/>
            <a:ext cx="1800200" cy="252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763688" y="2348880"/>
            <a:ext cx="696581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Лейбович. Хирургия болезни Бехтерева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- Ташкент : Медицина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УзССР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1990. - 176 с.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899592" y="3683932"/>
            <a:ext cx="64633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3491880" y="5157192"/>
            <a:ext cx="583264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Яков Леонтьевич. Хирургия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позвоночника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- Москва :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Медицина, 1966. - 312 с.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4" name="Picture 5" descr="C:\Users\user\Desktop\Цивьян Я. Л\Новая папка\2025-08-18_026.jpg"/>
          <p:cNvPicPr>
            <a:picLocks noChangeAspect="1" noChangeArrowheads="1"/>
          </p:cNvPicPr>
          <p:nvPr/>
        </p:nvPicPr>
        <p:blipFill>
          <a:blip r:embed="rId3" cstate="print">
            <a:lum bright="20000"/>
          </a:blip>
          <a:srcRect r="29873" b="24490"/>
          <a:stretch>
            <a:fillRect/>
          </a:stretch>
        </p:blipFill>
        <p:spPr bwMode="auto">
          <a:xfrm>
            <a:off x="251520" y="1484784"/>
            <a:ext cx="1800199" cy="25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63688" y="1628800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Цивьян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Я. Л. Внутрисуставное протезирование тазобедренного сустава в эксперименте и клинике / Я. Л.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Цивьян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; Министерство здравоохранения РСФСР, Новосибирский государственный научно-исследовательский институт травматологии и ортопедии. - Новосибирск : [б. и.], 1959. – 336 с. : ил. - (Труды Новосибирского государственного научно-исследовательского института травматологии и ортопедии ; вып.6) </a:t>
            </a:r>
            <a:endParaRPr lang="ru-RU" dirty="0"/>
          </a:p>
        </p:txBody>
      </p:sp>
      <p:pic>
        <p:nvPicPr>
          <p:cNvPr id="6" name="Picture 2" descr="C:\Users\user\Desktop\Цивьян Я. Л\Новая папка\2025-08-18_010.jpg"/>
          <p:cNvPicPr>
            <a:picLocks noChangeAspect="1" noChangeArrowheads="1"/>
          </p:cNvPicPr>
          <p:nvPr/>
        </p:nvPicPr>
        <p:blipFill>
          <a:blip r:embed="rId4" cstate="print"/>
          <a:srcRect r="22569" b="11887"/>
          <a:stretch>
            <a:fillRect/>
          </a:stretch>
        </p:blipFill>
        <p:spPr bwMode="auto">
          <a:xfrm>
            <a:off x="251520" y="4149080"/>
            <a:ext cx="1800200" cy="252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835696" y="4272677"/>
            <a:ext cx="7054111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Я. Л. Методическое пособие к практическим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занятиям по травматологии и ортопедии для студентов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медицинских институтов / Я.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Цивьян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Л. Л.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Роднянский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отв.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исполн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Е. М. Валентинович ; ред. Т. Б. Темкина ;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Новосибирский государственный медицинский институт,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Красноярский государственный медицинский институт. –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Новосибирск ; Красноярск : [б. и.], 1970. - 53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58690" y="1844824"/>
            <a:ext cx="802662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latin typeface="Arial" pitchFamily="34" charset="0"/>
                <a:cs typeface="Arial" pitchFamily="34" charset="0"/>
              </a:rPr>
              <a:t>Все представленные в презентации </a:t>
            </a:r>
          </a:p>
          <a:p>
            <a:pPr algn="ctr"/>
            <a:r>
              <a:rPr lang="ru-RU" sz="3600" dirty="0" smtClean="0">
                <a:latin typeface="Arial" pitchFamily="34" charset="0"/>
                <a:cs typeface="Arial" pitchFamily="34" charset="0"/>
              </a:rPr>
              <a:t>издания доступны в отделе </a:t>
            </a:r>
          </a:p>
          <a:p>
            <a:pPr algn="ctr"/>
            <a:r>
              <a:rPr lang="ru-RU" sz="3600" dirty="0" smtClean="0">
                <a:latin typeface="Arial" pitchFamily="34" charset="0"/>
                <a:cs typeface="Arial" pitchFamily="34" charset="0"/>
              </a:rPr>
              <a:t>научного абонемента </a:t>
            </a:r>
          </a:p>
          <a:p>
            <a:pPr algn="ctr"/>
            <a:r>
              <a:rPr lang="ru-RU" sz="3600" dirty="0" smtClean="0">
                <a:latin typeface="Arial" pitchFamily="34" charset="0"/>
                <a:cs typeface="Arial" pitchFamily="34" charset="0"/>
              </a:rPr>
              <a:t>библиотеки НГМУ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user\Desktop\по работе\картинки для выставок\1640596727_26-almode-ru-p-ukrasheniya-dlya-vorda-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6057" y="3789040"/>
            <a:ext cx="5071886" cy="2852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Arial" pitchFamily="34" charset="0"/>
                <a:cs typeface="Arial" pitchFamily="34" charset="0"/>
              </a:rPr>
              <a:t>Список источников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720840"/>
            <a:ext cx="79928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Calibri" pitchFamily="34" charset="0"/>
              <a:buAutoNum type="arabicPeriod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Время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и люди (1935-2020): сохраняя традиции и созидая настоящее, стремимся в будущее! (к 85-летию НГМУ) : биография коллективная / Новосибирский государственный медицинский университет.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Новосибирск : ИПЦ НГМУ, 2020.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512 с. 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just">
              <a:buFont typeface="Calibri" pitchFamily="34" charset="0"/>
              <a:buAutoNum type="arabicPeriod"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just">
              <a:buFont typeface="Calibri" pitchFamily="34" charset="0"/>
              <a:buAutoNum type="arabicPeriod"/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Ефремов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А. В. Ученые Новосибирского медицинского института в ХХ веке / А. В. Ефремов, В. Д. Новиков, А. Н. Евстропов ; </a:t>
            </a:r>
            <a:r>
              <a:rPr lang="ru-R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Новосиб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гос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мед. академия. –  Новосибирск : Издательство НГМА, 2001. –  265 с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Font typeface="Calibri" pitchFamily="34" charset="0"/>
              <a:buAutoNum type="arabicPeriod"/>
            </a:pPr>
            <a:endParaRPr lang="ru-RU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Calibri" pitchFamily="34" charset="0"/>
              <a:buAutoNum type="arabicPeriod"/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Электронная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библиотечная система НГМУ : сайт. – Новосибирск, 1997. – 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URL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https://library.ngmu.ru/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(дата обращения :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20.09.2025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). – Текст : электронный. </a:t>
            </a:r>
            <a:endParaRPr lang="ru-RU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Calibri" pitchFamily="34" charset="0"/>
              <a:buAutoNum type="arabicPeriod"/>
            </a:pPr>
            <a:endParaRPr lang="ru-RU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Calibri" pitchFamily="34" charset="0"/>
              <a:buAutoNum type="arabicPeriod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eLIBRARY.RU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науч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электр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б-ка : сайт. – Москва, 2000 .– URL :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4"/>
              </a:rPr>
              <a:t>https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4"/>
              </a:rPr>
              <a:t>://elibrary.ru/defaultx.asp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?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дата обращения: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20.09.2025).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Режим доступа: для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зарегистрир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пользователей.</a:t>
            </a:r>
          </a:p>
          <a:p>
            <a:pPr algn="just">
              <a:buFont typeface="Calibri" pitchFamily="34" charset="0"/>
              <a:buAutoNum type="arabicPeriod"/>
            </a:pPr>
            <a:endParaRPr lang="ru-RU" dirty="0" smtClean="0">
              <a:solidFill>
                <a:srgbClr val="000000"/>
              </a:solidFill>
              <a:cs typeface="Arial" charset="0"/>
            </a:endParaRPr>
          </a:p>
          <a:p>
            <a:pPr algn="just">
              <a:buFont typeface="Calibri" pitchFamily="34" charset="0"/>
              <a:buAutoNum type="arabicPeriod"/>
            </a:pPr>
            <a:endParaRPr lang="ru-RU" dirty="0" smtClean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2025 год\1687184873_en-idei-club-p-victor-background-dizain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691680" y="908720"/>
            <a:ext cx="5907871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Спасибо</a:t>
            </a:r>
          </a:p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 </a:t>
            </a:r>
          </a:p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внимание!</a:t>
            </a:r>
            <a:endParaRPr lang="ru-RU" sz="8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2152</TotalTime>
  <Words>1357</Words>
  <Application>Microsoft Office PowerPoint</Application>
  <PresentationFormat>Экран (4:3)</PresentationFormat>
  <Paragraphs>132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Цивьян Яков Лейбович</vt:lpstr>
      <vt:lpstr>Слайд 2</vt:lpstr>
      <vt:lpstr>Биография</vt:lpstr>
      <vt:lpstr>Путь в профессию</vt:lpstr>
      <vt:lpstr>Дело всей жизни</vt:lpstr>
      <vt:lpstr>Призвание – хирург</vt:lpstr>
      <vt:lpstr>Научное наследие</vt:lpstr>
      <vt:lpstr>Врач и Человек</vt:lpstr>
      <vt:lpstr>Слайд 9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Слайд 20</vt:lpstr>
      <vt:lpstr>Список источников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Цивьян Яков Лейбович</dc:title>
  <dc:creator>user</dc:creator>
  <cp:lastModifiedBy>user</cp:lastModifiedBy>
  <cp:revision>208</cp:revision>
  <dcterms:created xsi:type="dcterms:W3CDTF">2025-08-04T02:22:21Z</dcterms:created>
  <dcterms:modified xsi:type="dcterms:W3CDTF">2025-09-26T05:24:16Z</dcterms:modified>
</cp:coreProperties>
</file>