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8"/>
  </p:notesMasterIdLst>
  <p:sldIdLst>
    <p:sldId id="256" r:id="rId2"/>
    <p:sldId id="259" r:id="rId3"/>
    <p:sldId id="260" r:id="rId4"/>
    <p:sldId id="277" r:id="rId5"/>
    <p:sldId id="278" r:id="rId6"/>
    <p:sldId id="292" r:id="rId7"/>
    <p:sldId id="294" r:id="rId8"/>
    <p:sldId id="295" r:id="rId9"/>
    <p:sldId id="296" r:id="rId10"/>
    <p:sldId id="297" r:id="rId11"/>
    <p:sldId id="299" r:id="rId12"/>
    <p:sldId id="300" r:id="rId13"/>
    <p:sldId id="301" r:id="rId14"/>
    <p:sldId id="264" r:id="rId15"/>
    <p:sldId id="267" r:id="rId16"/>
    <p:sldId id="291" r:id="rId17"/>
    <p:sldId id="262" r:id="rId18"/>
    <p:sldId id="266" r:id="rId19"/>
    <p:sldId id="265" r:id="rId20"/>
    <p:sldId id="293" r:id="rId21"/>
    <p:sldId id="284" r:id="rId22"/>
    <p:sldId id="285" r:id="rId23"/>
    <p:sldId id="282" r:id="rId24"/>
    <p:sldId id="281" r:id="rId25"/>
    <p:sldId id="279" r:id="rId26"/>
    <p:sldId id="280" r:id="rId27"/>
    <p:sldId id="270" r:id="rId28"/>
    <p:sldId id="271" r:id="rId29"/>
    <p:sldId id="272" r:id="rId30"/>
    <p:sldId id="289" r:id="rId31"/>
    <p:sldId id="273" r:id="rId32"/>
    <p:sldId id="290" r:id="rId33"/>
    <p:sldId id="274" r:id="rId34"/>
    <p:sldId id="283" r:id="rId35"/>
    <p:sldId id="275" r:id="rId36"/>
    <p:sldId id="276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70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B1ADB-FB79-4061-A5D2-BB58F8CFE1E5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1D824F-799A-478D-AE35-F76111C850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A38D804-F9E9-4236-B0FC-B033333F92F9}" type="datetimeFigureOut">
              <a:rPr lang="ru-RU" smtClean="0"/>
              <a:pPr/>
              <a:t>28.11.2025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60160C9-42DA-4EF3-8BDE-6B9AE7A740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femb.ru/" TargetMode="External"/><Relationship Id="rId2" Type="http://schemas.openxmlformats.org/officeDocument/2006/relationships/hyperlink" Target="https://elibrary.ru/defaultx.asp?s=true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library.ngmu.ru/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5013176"/>
            <a:ext cx="5688632" cy="1126976"/>
          </a:xfrm>
        </p:spPr>
        <p:txBody>
          <a:bodyPr/>
          <a:lstStyle/>
          <a:p>
            <a:r>
              <a:rPr lang="en-US" dirty="0" smtClean="0"/>
              <a:t>к 215-летию </a:t>
            </a:r>
            <a:r>
              <a:rPr lang="en-US" dirty="0" err="1"/>
              <a:t>со</a:t>
            </a:r>
            <a:r>
              <a:rPr lang="en-US" dirty="0"/>
              <a:t> </a:t>
            </a:r>
            <a:r>
              <a:rPr lang="en-US" dirty="0" err="1"/>
              <a:t>дня</a:t>
            </a:r>
            <a:r>
              <a:rPr lang="en-US" dirty="0"/>
              <a:t> </a:t>
            </a:r>
            <a:r>
              <a:rPr lang="en-US" dirty="0" err="1"/>
              <a:t>рождения</a:t>
            </a:r>
            <a:r>
              <a:rPr lang="en-US" dirty="0"/>
              <a:t> </a:t>
            </a:r>
            <a:endParaRPr lang="ru-RU" dirty="0" smtClean="0"/>
          </a:p>
          <a:p>
            <a:r>
              <a:rPr lang="en-US" dirty="0" smtClean="0"/>
              <a:t>Н</a:t>
            </a:r>
            <a:r>
              <a:rPr lang="en-US" dirty="0"/>
              <a:t>. И. </a:t>
            </a:r>
            <a:r>
              <a:rPr lang="en-US" dirty="0" err="1"/>
              <a:t>Пирогова</a:t>
            </a:r>
            <a:r>
              <a:rPr lang="en-US" dirty="0"/>
              <a:t> (1810-1881 </a:t>
            </a:r>
            <a:r>
              <a:rPr lang="en-US" dirty="0" err="1"/>
              <a:t>гг</a:t>
            </a:r>
            <a:r>
              <a:rPr lang="en-US" dirty="0" smtClean="0"/>
              <a:t>.)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67944" y="3212976"/>
            <a:ext cx="4318248" cy="1470025"/>
          </a:xfrm>
        </p:spPr>
        <p:txBody>
          <a:bodyPr>
            <a:noAutofit/>
          </a:bodyPr>
          <a:lstStyle/>
          <a:p>
            <a:pPr algn="r"/>
            <a:r>
              <a:rPr lang="ru-RU" sz="4800" b="1" dirty="0" smtClean="0"/>
              <a:t>ОТЕЦ    РУССКОЙ ХИРУРГИИ</a:t>
            </a:r>
            <a:endParaRPr lang="ru-RU" sz="4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63043" y="6309320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Новосибирск, 2025</a:t>
            </a:r>
          </a:p>
        </p:txBody>
      </p:sp>
      <p:pic>
        <p:nvPicPr>
          <p:cNvPr id="11266" name="Picture 2" descr="https://avatars.mds.yandex.net/get-entity_search/5509992/1204511934/S600xU_2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756" y="1844824"/>
            <a:ext cx="2765022" cy="3606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07f809c419c50ef47e0efee129d1c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19268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827584" y="1124744"/>
            <a:ext cx="748883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latin typeface="Comic Sans MS" pitchFamily="66" charset="0"/>
              </a:rPr>
              <a:t>«Нет медицины без хирургии и нет хирургии без анатомии»</a:t>
            </a:r>
          </a:p>
          <a:p>
            <a:pPr algn="r"/>
            <a:endParaRPr lang="ru-RU" sz="4400" i="1" dirty="0" smtClean="0">
              <a:latin typeface="Comic Sans MS" pitchFamily="66" charset="0"/>
            </a:endParaRPr>
          </a:p>
          <a:p>
            <a:pPr algn="r"/>
            <a:r>
              <a:rPr lang="ru-RU" sz="4400" i="1" dirty="0" smtClean="0">
                <a:latin typeface="Comic Sans MS" pitchFamily="66" charset="0"/>
              </a:rPr>
              <a:t>Пирогов Н.И.</a:t>
            </a:r>
            <a:endParaRPr lang="ru-RU" sz="4400" i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052736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Николай Иванович Пирогов – великий русский хирург и анатом, основоположник военно-полевой хирургии родился в Москве 13(25) ноября 1810 года в многодетной семье (14 детей). Отец Пирогова – Иван Иванович служил казначеем в Московском провиантском депо. Мама – Елизавета Ивановна Новикова занималась воспитанием детей. Семья жила в достатке, а домашнему обучению детей способствовало окружение семьи Пироговых.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Николай был отдан в лучший пансионат, где получил отличное образование. В дальнейшем, при содействии Ефрема Осиповича Мухина – врача,  декана медицинского факультета Императорского Московского университета, Пирогова Н. И. в возрасте 14 лет приняли на медицинский факультет Московского университета. Хотя и положено было принимать в университет с 16 лет, но отцу Николая удалось сделать справку, в которой к возрасту сына прибавили 2 года. Вступительные экзамены, благодаря ранее полученным знаниям, Николай сдал успешно.</a:t>
            </a: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63888" y="548680"/>
            <a:ext cx="50405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Вскоре после поступления Пирогова Н.И. в университет, умер его отец, поэтому все остальные годы пребывания в учебном заведении прошли в тяжелой материальной обстановке для Николая, но мать не позволяла оставить обучение.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1828 году, после окончания университета, Николай Иванович получил диплом на звание лекаря. И вновь в  дальнейшей судьбе молодого человека сыграл огромную роль Е.О. Мухин, предложив Пирогову Н. И. ехать на дальнейшее обучение «профессуре» по хирургии в город Дерпт (эстонский город Тарту).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Руководителем научных занятий у Пирогова Н.И. в Дерпте был профессор Иван Филиппович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Мойер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который взял под опеку целеустремленного, трудолюбивого молодого человека.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2025-11-25_001.jpg"/>
          <p:cNvPicPr>
            <a:picLocks noChangeAspect="1" noChangeArrowheads="1"/>
          </p:cNvPicPr>
          <p:nvPr/>
        </p:nvPicPr>
        <p:blipFill>
          <a:blip r:embed="rId2" cstate="print"/>
          <a:srcRect l="61812" t="15360" r="7476" b="22938"/>
          <a:stretch>
            <a:fillRect/>
          </a:stretch>
        </p:blipFill>
        <p:spPr bwMode="auto">
          <a:xfrm>
            <a:off x="539552" y="1124744"/>
            <a:ext cx="2808312" cy="4104456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er\Desktop\Пирогов Н. И\2025-11-19_002 (2)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61105" t="12113" r="6769" b="19690"/>
          <a:stretch>
            <a:fillRect/>
          </a:stretch>
        </p:blipFill>
        <p:spPr bwMode="auto">
          <a:xfrm>
            <a:off x="6012160" y="1124744"/>
            <a:ext cx="2664296" cy="411450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620688"/>
            <a:ext cx="5315045" cy="563231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Годы обучения в Дерпте подходили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к завершению. Именно здесь Пирогов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приобрёл глубокие знания о строении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человеческого тела, изучив хирургическую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анатомию на вскрытии трупов.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Докторская диссертация на тему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перевязки брюшной аорты при паховых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аневризмах, которую выбрал сам Николай Иванович, была выполнена блестяще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и привлекла внимание всех профессоров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и студентов, занимавшихся научной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деятельностью.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В1933 году Пирогова и его группу из 11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человек отправили в Германию. Посещение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заграничных университетов в то время входило в план обучения будущих профессоров.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Николая Ивановича поразил подход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немецких профессоров к медицине, они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предполагали, что знание анатомии в хирургии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необязательно.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1935 году Николай Иванович Пирогов выехал в Россию, выразив желание занять место на кафедре хирургии Московского университета, но в дороге заболел тифом и попал в госпиталь. Место на кафедре было занято его товарищем по институту И.Ф.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Иноземцевым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Пирогов Н.И., по выздоровлении, вернулся в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Дерптский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университет к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И.О.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Мойеру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который занимал пост ректора, и продолжил свою научно-исследовательскую деятельность в области анатомии и практическую в области хирургии. В это же время началась и преподавательская деятельность Николая Ивановича.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Через год, по предложению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Мойера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И.О., Пирогов Николай Иванович был утвержден экстраординарным профессором кафедры теоретической и практической хирургии Императорского Дерптского университета. Николай Иванович стал первым русским профессором в университете, возглавившим кафедру.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76672"/>
            <a:ext cx="85993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До назначения на должность в Дерпте, Пирогов Н. И. читал лекции в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Медико-хирургической академии Санкт-Петербурга, поражая своё окружение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неутомимостью, целеустремленностью и профессионализмом. Лекции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проходили с наглядными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примерами.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	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1936 году была прочитана первая лекция Пирогова Н. И. в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Дерптском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университете на немецком языке, который он знал недостаточно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совершенно. Но знание своего предмета и наглядные материалы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привлекали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внимание слушателей.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user\Desktop\2025-11-27_001.jpg"/>
          <p:cNvPicPr>
            <a:picLocks noChangeAspect="1" noChangeArrowheads="1"/>
          </p:cNvPicPr>
          <p:nvPr/>
        </p:nvPicPr>
        <p:blipFill>
          <a:blip r:embed="rId2" cstate="print"/>
          <a:srcRect l="21133" t="30050" r="29794" b="44750"/>
          <a:stretch>
            <a:fillRect/>
          </a:stretch>
        </p:blipFill>
        <p:spPr bwMode="auto">
          <a:xfrm>
            <a:off x="2699792" y="3212976"/>
            <a:ext cx="3744416" cy="264311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61111" y="5949280"/>
            <a:ext cx="45425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i="1" dirty="0" smtClean="0">
                <a:latin typeface="Arial" pitchFamily="34" charset="0"/>
                <a:cs typeface="Arial" pitchFamily="34" charset="0"/>
              </a:rPr>
              <a:t>Хирургическая клиника 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Дерптского 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университета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2068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Именно в Дерпте были изданы уникальные труды Пирогова: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«Хирургическая анатомия артериальных стволов и фасций», «Клинические анналы» (два тома), монография о перерезке ахиллесова сухожилия, которые не потеряли своей актуальности до сегодняшнего дня.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user\Desktop\2025-11-27_002.jpg"/>
          <p:cNvPicPr>
            <a:picLocks noChangeAspect="1" noChangeArrowheads="1"/>
          </p:cNvPicPr>
          <p:nvPr/>
        </p:nvPicPr>
        <p:blipFill>
          <a:blip r:embed="rId2" cstate="print"/>
          <a:srcRect l="11030" t="25850" r="13917" b="30050"/>
          <a:stretch>
            <a:fillRect/>
          </a:stretch>
        </p:blipFill>
        <p:spPr bwMode="auto">
          <a:xfrm>
            <a:off x="2053435" y="2204864"/>
            <a:ext cx="5037131" cy="40684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2025-11-27_003.jpg"/>
          <p:cNvPicPr>
            <a:picLocks noChangeAspect="1" noChangeArrowheads="1"/>
          </p:cNvPicPr>
          <p:nvPr/>
        </p:nvPicPr>
        <p:blipFill>
          <a:blip r:embed="rId2" cstate="print"/>
          <a:srcRect l="24020" r="15360" b="52100"/>
          <a:stretch>
            <a:fillRect/>
          </a:stretch>
        </p:blipFill>
        <p:spPr bwMode="auto">
          <a:xfrm>
            <a:off x="3851920" y="163816"/>
            <a:ext cx="5012082" cy="544404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67544" y="1412776"/>
            <a:ext cx="42484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1940 году Пирогов был приглашен профессором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Зейдлиц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Карлом Карловичем на кафедру в Санкт-Петербургскую Медико-хирургическую академию. Николай Иванович выдвинул свои требования, которые были исполнены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В частности -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открыть клинику и создать кафедру госпитальной хирургии при академии.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1942 году Пирогов выступил с предложением об издании полного курса прикладной анатомии для облегчения учащимися освоения сложного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предмета. Предложение было одобрено и выделены средства на издание.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9992" y="1556792"/>
            <a:ext cx="41764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Пять тетрадей «Прикладной анатомии», которые включают в себя 25 листов рисунков с текстом, были представлены в 1844 г. в Академии наук, на конкурс Демидовских премий. «Прикладная анатомия» была премирована и именно отсюда берет начало метод распилов костей, что послужило основанием для дальнейшего гениального труда Н.И. Пирогова - «Топографическая анатомия».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user\Desktop\2025-11-27_004.jpg"/>
          <p:cNvPicPr>
            <a:picLocks noChangeAspect="1" noChangeArrowheads="1"/>
          </p:cNvPicPr>
          <p:nvPr/>
        </p:nvPicPr>
        <p:blipFill>
          <a:blip r:embed="rId2" cstate="print"/>
          <a:srcRect l="15180" t="26900" r="25464" b="17057"/>
          <a:stretch>
            <a:fillRect/>
          </a:stretch>
        </p:blipFill>
        <p:spPr bwMode="auto">
          <a:xfrm>
            <a:off x="611560" y="980728"/>
            <a:ext cx="3384376" cy="439248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11560" y="5445224"/>
            <a:ext cx="32615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Таблица первого выпуска «Полного курса </a:t>
            </a:r>
          </a:p>
          <a:p>
            <a:pPr algn="ctr"/>
            <a:r>
              <a:rPr lang="ru-RU" sz="1200" i="1" dirty="0" smtClean="0">
                <a:latin typeface="Arial" pitchFamily="34" charset="0"/>
                <a:cs typeface="Arial" pitchFamily="34" charset="0"/>
              </a:rPr>
              <a:t>прикладной анатомии</a:t>
            </a:r>
          </a:p>
          <a:p>
            <a:pPr algn="ctr"/>
            <a:r>
              <a:rPr lang="ru-RU" sz="1200" i="1" dirty="0" smtClean="0">
                <a:latin typeface="Arial" pitchFamily="34" charset="0"/>
                <a:cs typeface="Arial" pitchFamily="34" charset="0"/>
              </a:rPr>
              <a:t>человеческого тела» Н. И. Пирогов</a:t>
            </a:r>
            <a:endParaRPr lang="ru-RU" sz="1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28092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1844 году в конференцию академии, по инициативе Пирогова, было внесено предложение при академии организовать Анатомический институт.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1846 году Анатомический театр  при академии был открыт и директором назначен Пирогов. Именно в своем институте Пирогов начал работу над атласом «Топографическая анатомия, иллюстрированная разрезами, проведенными через замороженное человеческое тело в трех направлениях» - этот замечательный, поистине титанический труд создал Пирогову мировую славу и является до сих пор непревзойденным классическим образцом топографо-анатомического атласа.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Сам Пирогов так пишет об этих распилах в своей краткой автобиографии: «Вышли превосходные препараты, чрезвычайно поучительные для врачей. Положение многих органов (сердца, желудка, кишок) оказалось вовсе не таким, как оно представляется обыкновенно при вскрытиях, когда от давления воздуха и нарушения целости герметически закрытых полостей это положение изменяется до крайности. И в Германии и во Франции пробовали потом подражать мне, но я смело могу утверждать, что никто еще не представил такого полного изображения нормального положения органов, как я».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	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1846 году вышло первое издание,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а через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четыре года издание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было отредактировано и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перевыпущено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84249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Во время заграничной поездки Пирогов узнал о анестезирующих свойствах эфира и немедленно приступил к изучению нового средства. Уже в 1847 году были изданы исследования по физиологическим основам действия эфира и его применения на французском языке. Был создан Пироговым и аппарат для введения эфира в прямую кишку.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2025-11-28_003.jpg"/>
          <p:cNvPicPr>
            <a:picLocks noChangeAspect="1" noChangeArrowheads="1"/>
          </p:cNvPicPr>
          <p:nvPr/>
        </p:nvPicPr>
        <p:blipFill>
          <a:blip r:embed="rId2" cstate="print"/>
          <a:srcRect l="13775" t="8865" r="31888" b="39175"/>
          <a:stretch>
            <a:fillRect/>
          </a:stretch>
        </p:blipFill>
        <p:spPr bwMode="auto">
          <a:xfrm>
            <a:off x="2087724" y="2204864"/>
            <a:ext cx="496855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3529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1947 году Пирогов Н. И. выехал на Кавказ в действующую армию. В период путешествия на Кавказ Пирогов посетил более 100 военных госпиталей, в которых оказывал помощь раненым.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Свой огромный опыт Н.И. Пирогов изложил в четырех классических трудах, которые посвящены военно-полевой хирургии и легли в основу системы всей современной врачебной помощи раненым. Николай Иванович Пирогов по праву считается "Отцом русской хирургии" и основоположником военно-полевой хирургии. Пирогов первым во всём мире применил эфирный наркоз в военных условиях.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" descr="C:\Users\user\Desktop\Пирогов Н. И\2025-11-19_010 (2).jpg"/>
          <p:cNvPicPr>
            <a:picLocks noChangeAspect="1" noChangeArrowheads="1"/>
          </p:cNvPicPr>
          <p:nvPr/>
        </p:nvPicPr>
        <p:blipFill>
          <a:blip r:embed="rId2" cstate="print"/>
          <a:srcRect l="55512" t="14278" r="6688" b="47007"/>
          <a:stretch>
            <a:fillRect/>
          </a:stretch>
        </p:blipFill>
        <p:spPr bwMode="auto">
          <a:xfrm>
            <a:off x="539552" y="3140968"/>
            <a:ext cx="3672408" cy="273630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95536" y="5949280"/>
            <a:ext cx="38251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Правила сортировки раненых по Пирогову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2996952"/>
            <a:ext cx="41044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Гигиене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Пирогов придавал огромное значение, именно он высказал знаменитое изречение: «Будущее принадлежит медицине предохранительной. Эта наука, идя рука об руку с лечебной, принесёт несомненную пользу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человечеству».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Этой же практикой руководствовался Николай Иванович при обороне Севастополя в 1854-1856 гг.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76672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Пирогову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также принадлежит заслуга в создании некоторых видов ампутации нижних конечностей или костно-пластических ампутаций, а также гипсовая повязка, привлечение женского труда в медицину и многие другие достижения.</a:t>
            </a:r>
            <a:endParaRPr lang="ru-RU" dirty="0"/>
          </a:p>
        </p:txBody>
      </p:sp>
      <p:pic>
        <p:nvPicPr>
          <p:cNvPr id="2050" name="Picture 2" descr="C:\Users\user\Desktop\2025-11-28_004.jpg"/>
          <p:cNvPicPr>
            <a:picLocks noChangeAspect="1" noChangeArrowheads="1"/>
          </p:cNvPicPr>
          <p:nvPr/>
        </p:nvPicPr>
        <p:blipFill>
          <a:blip r:embed="rId2" cstate="print"/>
          <a:srcRect l="24020" t="19550" r="2370" b="27950"/>
          <a:stretch>
            <a:fillRect/>
          </a:stretch>
        </p:blipFill>
        <p:spPr bwMode="auto">
          <a:xfrm>
            <a:off x="2195736" y="1628800"/>
            <a:ext cx="4752528" cy="46593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 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8461" y="404664"/>
            <a:ext cx="8292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Для выполнения хирургических манипуляций важно было иметь и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хороший инструмент. В 1841 году Пирогов приступил к работе на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Санкт-Петербургском инструментальном заводе с целью улучшения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«внешних и внутренних качеств инструментов».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user\Desktop\2025-11-28_005.jpg"/>
          <p:cNvPicPr>
            <a:picLocks noChangeAspect="1" noChangeArrowheads="1"/>
          </p:cNvPicPr>
          <p:nvPr/>
        </p:nvPicPr>
        <p:blipFill>
          <a:blip r:embed="rId2" cstate="print"/>
          <a:srcRect l="16925" t="22938" r="38975" b="28350"/>
          <a:stretch>
            <a:fillRect/>
          </a:stretch>
        </p:blipFill>
        <p:spPr bwMode="auto">
          <a:xfrm>
            <a:off x="2015716" y="1916832"/>
            <a:ext cx="5112568" cy="41083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user\Desktop\Пирогов Н. И\2025-11-19_005 (2).jpg"/>
          <p:cNvPicPr>
            <a:picLocks noChangeAspect="1" noChangeArrowheads="1"/>
          </p:cNvPicPr>
          <p:nvPr/>
        </p:nvPicPr>
        <p:blipFill>
          <a:blip r:embed="rId2" cstate="print"/>
          <a:srcRect l="11413" t="55412" r="49212" b="4535"/>
          <a:stretch>
            <a:fillRect/>
          </a:stretch>
        </p:blipFill>
        <p:spPr bwMode="auto">
          <a:xfrm>
            <a:off x="539552" y="3429000"/>
            <a:ext cx="3600400" cy="2664296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05 (2).jpg"/>
          <p:cNvPicPr>
            <a:picLocks noChangeAspect="1" noChangeArrowheads="1"/>
          </p:cNvPicPr>
          <p:nvPr/>
        </p:nvPicPr>
        <p:blipFill>
          <a:blip r:embed="rId2" cstate="print"/>
          <a:srcRect l="16925" t="4535" r="46850" b="51082"/>
          <a:stretch>
            <a:fillRect/>
          </a:stretch>
        </p:blipFill>
        <p:spPr bwMode="auto">
          <a:xfrm>
            <a:off x="5148064" y="3068960"/>
            <a:ext cx="3312368" cy="29523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620688"/>
            <a:ext cx="83980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	После окончания войны в Крыму, Пирогов решает оставить службу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и уединиться в своем имении  на Украине в селе Вишня. В последующие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годы своей жизни Пирогов подарил мировой хирургии новые произведения,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в которых были заключены полученный опыт и мудрость прожитых лет.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35896" y="1628800"/>
            <a:ext cx="51125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Николай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Иванович Пирогов является основоположником военно-полевой хирургии, великим педагогом, общественным деятелем, пламенным патриотом своей Родины и нашей национальной гордостью. Его заслуги перед отечеством и медициной трудно переоценить. Открытиями и достижениями Пирогова пользуются врачи всего мира несмотря на то, что прошло уже не одно столетие. Н.И. Пирогов по праву может быть назван новатором и воином медицинской науки. </a:t>
            </a:r>
          </a:p>
        </p:txBody>
      </p:sp>
      <p:pic>
        <p:nvPicPr>
          <p:cNvPr id="4" name="Picture 1" descr="C:\Users\user\Desktop\Пирогов Н. И\2025-11-19_006 (2).jpg"/>
          <p:cNvPicPr>
            <a:picLocks noChangeAspect="1" noChangeArrowheads="1"/>
          </p:cNvPicPr>
          <p:nvPr/>
        </p:nvPicPr>
        <p:blipFill>
          <a:blip r:embed="rId2" cstate="print"/>
          <a:srcRect l="60237" t="15360" r="11413" b="21855"/>
          <a:stretch>
            <a:fillRect/>
          </a:stretch>
        </p:blipFill>
        <p:spPr bwMode="auto">
          <a:xfrm>
            <a:off x="683568" y="1484784"/>
            <a:ext cx="2592288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836712"/>
            <a:ext cx="48965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Пирогов Н. И. умер 23 ноября 1881 года от рака твердого неба. Вдова - Александра Антоновна Пирогова приняла решение забальзамировать тело хирурга. Женщина направила прошение в Священный синод и после получения разрешения, обратилась с просьбой о помощи к ученику Пирогова - Д.И.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Выводцеву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который и произвел бальзамирование в течение первых 4-часов после смерти своего наставника.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На данный момент тело Николая Ивановича Пирогова хранится в усыпальнице в принадлежавшей ему усадьбе Вишня в одноименном украинском поселке, на сегодняшний день входящем в состав города Винницы.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7500" t="30050" r="34741" b="33200"/>
          <a:stretch>
            <a:fillRect/>
          </a:stretch>
        </p:blipFill>
        <p:spPr bwMode="auto">
          <a:xfrm>
            <a:off x="5580112" y="2204864"/>
            <a:ext cx="299759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228184" y="4653136"/>
            <a:ext cx="1976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Забальзамированное</a:t>
            </a:r>
          </a:p>
          <a:p>
            <a:pPr algn="ct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тело Пирогова Н.И.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700808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Всю свою жизнь без остатка отдал этот человек с большой буквы беззаветному служению отечественной науке, своему народу и стране.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За многочисленные заслуги и достижения Пирогов Николай Иванович был награжден и отмечен почетными медалями, орденами, знаками отличия. Самые значимые из них: орден Святого Станислава первой степени, престижная Демидовская премия. Н.И. Пирогов являлся членом-корреспондентом Петербургской АН, почетным членом многих русских и зарубежных медицинских обществ и университетов. </a:t>
            </a:r>
          </a:p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	В России 25 ноября отмечают День хирурга в честь дня рождения Николая Ивановича Пирогова.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988840"/>
            <a:ext cx="84021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Издания, представленные в презентации, </a:t>
            </a:r>
          </a:p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можно взять для ознакомления</a:t>
            </a:r>
          </a:p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 на научном абонементе библиотеки НГМУ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ПЛАНИРОВАНИЕ\Логотип нгму библ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5492" y="3284984"/>
            <a:ext cx="3573016" cy="3573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12290" name="Picture 2" descr="C:\Users\user\Desktop\Пирогов Н. И\2025-11-21_007.jpg"/>
          <p:cNvPicPr>
            <a:picLocks noChangeAspect="1" noChangeArrowheads="1"/>
          </p:cNvPicPr>
          <p:nvPr/>
        </p:nvPicPr>
        <p:blipFill>
          <a:blip r:embed="rId2" cstate="print"/>
          <a:srcRect r="22348" b="14127"/>
          <a:stretch>
            <a:fillRect/>
          </a:stretch>
        </p:blipFill>
        <p:spPr bwMode="auto">
          <a:xfrm>
            <a:off x="611560" y="1628800"/>
            <a:ext cx="1728192" cy="252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12291" name="Picture 3" descr="C:\Users\user\Desktop\Пирогов Н. И\2025-11-21_008.jpg"/>
          <p:cNvPicPr>
            <a:picLocks noChangeAspect="1" noChangeArrowheads="1"/>
          </p:cNvPicPr>
          <p:nvPr/>
        </p:nvPicPr>
        <p:blipFill>
          <a:blip r:embed="rId3" cstate="print"/>
          <a:srcRect r="19908" b="17077"/>
          <a:stretch>
            <a:fillRect/>
          </a:stretch>
        </p:blipFill>
        <p:spPr bwMode="auto">
          <a:xfrm>
            <a:off x="1331640" y="3717032"/>
            <a:ext cx="1770812" cy="2520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67744" y="1916832"/>
            <a:ext cx="64807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Николай Иванович Пирогов – великий анатом : сборник работ /2-й Московский медицинский институт им. Н.И. Пирогова, Кишиневский медицинский институт ; ред. В. В. Куприянов. – Кишинев : [б. и.], 1960. – 84 с. 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419872" y="3933056"/>
            <a:ext cx="550125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Пирогов, Н. И. Собрание сочинений : в 8т.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/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Н. И. Пирогов.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М.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1957-1962.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Т.1 :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Труды по экспериментальной и клинической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хирургии. (1832-1840) / ред. И. Г.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Руфанов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сост. А. М.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Геселевич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1957. –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237 с. : ил.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11268" name="Picture 4" descr="C:\Users\user\Desktop\Пирогов Н. И\2025-11-21_006.jpg"/>
          <p:cNvPicPr>
            <a:picLocks noChangeAspect="1" noChangeArrowheads="1"/>
          </p:cNvPicPr>
          <p:nvPr/>
        </p:nvPicPr>
        <p:blipFill>
          <a:blip r:embed="rId2" cstate="print"/>
          <a:srcRect l="3572" t="2599" b="9057"/>
          <a:stretch>
            <a:fillRect/>
          </a:stretch>
        </p:blipFill>
        <p:spPr bwMode="auto">
          <a:xfrm>
            <a:off x="467544" y="1484784"/>
            <a:ext cx="1943992" cy="2520000"/>
          </a:xfrm>
          <a:prstGeom prst="rect">
            <a:avLst/>
          </a:prstGeom>
          <a:noFill/>
        </p:spPr>
      </p:pic>
      <p:pic>
        <p:nvPicPr>
          <p:cNvPr id="11266" name="Picture 2" descr="C:\Users\user\Desktop\Пирогов Н. И\2025-11-19_013.jpg"/>
          <p:cNvPicPr>
            <a:picLocks noChangeAspect="1" noChangeArrowheads="1"/>
          </p:cNvPicPr>
          <p:nvPr/>
        </p:nvPicPr>
        <p:blipFill>
          <a:blip r:embed="rId3" cstate="print"/>
          <a:srcRect l="52943" t="7404" r="5735" b="7452"/>
          <a:stretch>
            <a:fillRect/>
          </a:stretch>
        </p:blipFill>
        <p:spPr bwMode="auto">
          <a:xfrm>
            <a:off x="1403648" y="3645024"/>
            <a:ext cx="1681024" cy="25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75856" y="4581128"/>
            <a:ext cx="554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Калью, П. И. Н.И.Пирогов и анатомо-физиологическое направление в хирургии / П. И. Калью. – Москва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Медгиз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1959. – 167 с. : ил.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2204864"/>
            <a:ext cx="6120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Максименков, А. Н. Николай Иванович Пирогов: его жизнь и встречи в портретах и иллюстрациях / А. Н. Максименков. – Ленинград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Медгиз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1961. – 211 с. : ил.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4" name="Picture 2" descr="C:\Users\user\Desktop\Пирогов Н. И\2025-11-19_011.jpg"/>
          <p:cNvPicPr>
            <a:picLocks noChangeAspect="1" noChangeArrowheads="1"/>
          </p:cNvPicPr>
          <p:nvPr/>
        </p:nvPicPr>
        <p:blipFill>
          <a:blip r:embed="rId2" cstate="print"/>
          <a:srcRect l="2798" t="3845" r="51043" b="1948"/>
          <a:stretch>
            <a:fillRect/>
          </a:stretch>
        </p:blipFill>
        <p:spPr bwMode="auto">
          <a:xfrm>
            <a:off x="467544" y="1556792"/>
            <a:ext cx="1697140" cy="2520000"/>
          </a:xfrm>
          <a:prstGeom prst="rect">
            <a:avLst/>
          </a:prstGeom>
          <a:noFill/>
        </p:spPr>
      </p:pic>
      <p:pic>
        <p:nvPicPr>
          <p:cNvPr id="8194" name="Picture 2" descr="C:\Users\user\Desktop\Пирогов Н. И\2025-11-19_011.jpg"/>
          <p:cNvPicPr>
            <a:picLocks noChangeAspect="1" noChangeArrowheads="1"/>
          </p:cNvPicPr>
          <p:nvPr/>
        </p:nvPicPr>
        <p:blipFill>
          <a:blip r:embed="rId2" cstate="print"/>
          <a:srcRect l="51754" t="3845" r="2086"/>
          <a:stretch>
            <a:fillRect/>
          </a:stretch>
        </p:blipFill>
        <p:spPr bwMode="auto">
          <a:xfrm>
            <a:off x="1403648" y="3573016"/>
            <a:ext cx="1662758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71800" y="4221088"/>
            <a:ext cx="61926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Порудоминский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В. И. Пирогов / В.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Порудоминский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; авт.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предисл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Б.В. Петровский. – Москва : Издательство ЦК ВЛКСМ "Молодая гвардия", 1969. – 272 с. : ил. – (Жизнь замечательных людей) (Серия биографий ; вып.5) </a:t>
            </a:r>
            <a:endParaRPr lang="ru-RU" dirty="0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2267744" y="2055331"/>
            <a:ext cx="6907019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Геселевич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А. М. Научное, литературное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иэпистолярное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наследие Николая Ивановича Пирогова / А. М.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Геселевич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авт.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предисл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А. Н. Бакулев.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1956.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263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10242" name="Picture 2" descr="C:\Users\user\Desktop\Пирогов Н. И\2025-11-21_002.jpg"/>
          <p:cNvPicPr>
            <a:picLocks noChangeAspect="1" noChangeArrowheads="1"/>
          </p:cNvPicPr>
          <p:nvPr/>
        </p:nvPicPr>
        <p:blipFill>
          <a:blip r:embed="rId2" cstate="print"/>
          <a:srcRect l="49402"/>
          <a:stretch>
            <a:fillRect/>
          </a:stretch>
        </p:blipFill>
        <p:spPr bwMode="auto">
          <a:xfrm>
            <a:off x="539555" y="1412776"/>
            <a:ext cx="1752582" cy="2520000"/>
          </a:xfrm>
          <a:prstGeom prst="rect">
            <a:avLst/>
          </a:prstGeom>
          <a:noFill/>
        </p:spPr>
      </p:pic>
      <p:pic>
        <p:nvPicPr>
          <p:cNvPr id="10243" name="Picture 3" descr="C:\Users\user\Desktop\Пирогов Н. И\2025-11-21_001.jpg"/>
          <p:cNvPicPr>
            <a:picLocks noChangeAspect="1" noChangeArrowheads="1"/>
          </p:cNvPicPr>
          <p:nvPr/>
        </p:nvPicPr>
        <p:blipFill>
          <a:blip r:embed="rId3" cstate="print"/>
          <a:srcRect l="50000" t="2857" r="1429"/>
          <a:stretch>
            <a:fillRect/>
          </a:stretch>
        </p:blipFill>
        <p:spPr bwMode="auto">
          <a:xfrm>
            <a:off x="1475656" y="2924944"/>
            <a:ext cx="1682563" cy="2448272"/>
          </a:xfrm>
          <a:prstGeom prst="rect">
            <a:avLst/>
          </a:prstGeom>
          <a:noFill/>
        </p:spPr>
      </p:pic>
      <p:pic>
        <p:nvPicPr>
          <p:cNvPr id="10244" name="Picture 4" descr="C:\Users\user\Desktop\Пирогов Н. И\2025-11-21_003.jpg"/>
          <p:cNvPicPr>
            <a:picLocks noChangeAspect="1" noChangeArrowheads="1"/>
          </p:cNvPicPr>
          <p:nvPr/>
        </p:nvPicPr>
        <p:blipFill>
          <a:blip r:embed="rId4" cstate="print"/>
          <a:srcRect l="41026" r="2564"/>
          <a:stretch>
            <a:fillRect/>
          </a:stretch>
        </p:blipFill>
        <p:spPr bwMode="auto">
          <a:xfrm>
            <a:off x="467544" y="4293095"/>
            <a:ext cx="1563112" cy="2016000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339752" y="5373216"/>
            <a:ext cx="65527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Пирогов, Н. И. Отчет о путешествии по Кавказу /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Н. И. Пирогов.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Москва :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1952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–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358 с. : ил. –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(Приоритет отечественных открытий в медицине).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979712" y="1412776"/>
            <a:ext cx="7228263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Пирогов, Н. И. Собрание сочинений : в 8т. / Н. И. Пирогов. –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Москва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1957 - 1962.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Т.5 : Начало общей военно-полевой хирургии, Ч.1 : Севастопольские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письма / ред.: С. А.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Семака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С. А.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Русанов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сост. Я. И.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Акодус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1961.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670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771800" y="3068960"/>
            <a:ext cx="617553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Пирогов, Н. И. Собрание сочинений : в 8т. /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Н. И. Пирогов.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1957 - 1962.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Т.6 : Начала общей военно-полевой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хирургии,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Ч.II : (1866). Севастопольские письма. (1850-1855)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/ ред.: С. А.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Семека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С. А.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Русанов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; сост.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Я. И.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Акодус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1961.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468 с. : ил.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4" name="Picture 2" descr="C:\Users\user\Desktop\Пирогов Н. И\2025-11-19_009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51574" t="2444" r="2186" b="2223"/>
          <a:stretch>
            <a:fillRect/>
          </a:stretch>
        </p:blipFill>
        <p:spPr bwMode="auto">
          <a:xfrm>
            <a:off x="539552" y="1484784"/>
            <a:ext cx="1680000" cy="2520000"/>
          </a:xfrm>
          <a:prstGeom prst="rect">
            <a:avLst/>
          </a:prstGeom>
          <a:noFill/>
        </p:spPr>
      </p:pic>
      <p:pic>
        <p:nvPicPr>
          <p:cNvPr id="7170" name="Picture 2" descr="C:\Users\user\Desktop\Пирогов Н. И\2025-11-19_00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3557" t="4889" r="53761" b="4667"/>
          <a:stretch>
            <a:fillRect/>
          </a:stretch>
        </p:blipFill>
        <p:spPr bwMode="auto">
          <a:xfrm>
            <a:off x="1259632" y="3717032"/>
            <a:ext cx="1634596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03848" y="4509120"/>
            <a:ext cx="56886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Никаноркин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А. И. Н.И.Пирогов в Крыму / А.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Никаноркин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– Симферополь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Крымиздат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1956. –  96 с. : ил. </a:t>
            </a: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339752" y="1772816"/>
            <a:ext cx="661918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Пирогов, Н. И.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Налепная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алебастровая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п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овязка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 лечении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простых и сложных переломов и для транспорта раненных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 поле сражения / Н. И. Пирогов. – Москва :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1952.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90 с. : ил.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(Приоритет отечественных открытий в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медицине).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6146" name="Picture 2" descr="C:\Users\user\Desktop\Пирогов Н. И\2025-11-19_008.jpg"/>
          <p:cNvPicPr>
            <a:picLocks noChangeAspect="1" noChangeArrowheads="1"/>
          </p:cNvPicPr>
          <p:nvPr/>
        </p:nvPicPr>
        <p:blipFill>
          <a:blip r:embed="rId2" cstate="print"/>
          <a:srcRect l="5195" t="4760" r="49780" b="11932"/>
          <a:stretch>
            <a:fillRect/>
          </a:stretch>
        </p:blipFill>
        <p:spPr bwMode="auto">
          <a:xfrm>
            <a:off x="467544" y="1484784"/>
            <a:ext cx="1872208" cy="2520280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08.jpg"/>
          <p:cNvPicPr>
            <a:picLocks noChangeAspect="1" noChangeArrowheads="1"/>
          </p:cNvPicPr>
          <p:nvPr/>
        </p:nvPicPr>
        <p:blipFill>
          <a:blip r:embed="rId2" cstate="print"/>
          <a:srcRect l="53683" t="4760" r="3025" b="7172"/>
          <a:stretch>
            <a:fillRect/>
          </a:stretch>
        </p:blipFill>
        <p:spPr bwMode="auto">
          <a:xfrm>
            <a:off x="1619672" y="3645024"/>
            <a:ext cx="1702704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11760" y="1844824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Коган, И. С. Н.И.Пирогов основоположник русской хирургии / И. С. Коган. – Киев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Госмедиздат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УССР, 1946. –  64 с. – (Замечательные русские врачи)</a:t>
            </a: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598858" y="5794231"/>
            <a:ext cx="18473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563888" y="4293096"/>
            <a:ext cx="5400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Ушаренко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И. П. Пирогов / И. П.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Ушаренко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Ленинград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1940.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56 с. : ил.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5122" name="Picture 2" descr="C:\Users\user\Desktop\Пирогов Н. И\2025-11-19_007.jpg"/>
          <p:cNvPicPr>
            <a:picLocks noChangeAspect="1" noChangeArrowheads="1"/>
          </p:cNvPicPr>
          <p:nvPr/>
        </p:nvPicPr>
        <p:blipFill>
          <a:blip r:embed="rId2" cstate="print"/>
          <a:srcRect t="2199" r="50394" b="3225"/>
          <a:stretch>
            <a:fillRect/>
          </a:stretch>
        </p:blipFill>
        <p:spPr bwMode="auto">
          <a:xfrm>
            <a:off x="395536" y="1412776"/>
            <a:ext cx="1816745" cy="2520000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07.jpg"/>
          <p:cNvPicPr>
            <a:picLocks noChangeAspect="1" noChangeArrowheads="1"/>
          </p:cNvPicPr>
          <p:nvPr/>
        </p:nvPicPr>
        <p:blipFill>
          <a:blip r:embed="rId2" cstate="print"/>
          <a:srcRect l="51206" b="5424"/>
          <a:stretch>
            <a:fillRect/>
          </a:stretch>
        </p:blipFill>
        <p:spPr bwMode="auto">
          <a:xfrm>
            <a:off x="1691680" y="3645024"/>
            <a:ext cx="1787010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11760" y="1772816"/>
            <a:ext cx="64087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Корнеев, В. М. Николай Иванович Пирогов –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великий русский ученый / В. М. Корнеев. – Ленинград : Издание Военно-морской медицинской академии, 1951. – 40 с. : ил. – (Материалы по истории биологии и медицины ; вып.11)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4293096"/>
            <a:ext cx="56166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Подопригора, Г. И. Н.И. Пирогов и достижения русской хирургии / Г.И. Подопригора ; Новосибирское областное лекционное бюро,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Отдел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культпросветработы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Новосибирского облисполкома. – Новосибирск : [б. и.], 1951. – 23 с. – (В помощь лектору)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4098" name="Picture 2" descr="C:\Users\user\Desktop\Пирогов Н. И\2025-11-19_006.jpg"/>
          <p:cNvPicPr>
            <a:picLocks noChangeAspect="1" noChangeArrowheads="1"/>
          </p:cNvPicPr>
          <p:nvPr/>
        </p:nvPicPr>
        <p:blipFill>
          <a:blip r:embed="rId2" cstate="print"/>
          <a:srcRect l="3031" t="2083" r="49995" b="2110"/>
          <a:stretch>
            <a:fillRect/>
          </a:stretch>
        </p:blipFill>
        <p:spPr bwMode="auto">
          <a:xfrm>
            <a:off x="467544" y="1556792"/>
            <a:ext cx="1698258" cy="2520000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06.jpg"/>
          <p:cNvPicPr>
            <a:picLocks noChangeAspect="1" noChangeArrowheads="1"/>
          </p:cNvPicPr>
          <p:nvPr/>
        </p:nvPicPr>
        <p:blipFill>
          <a:blip r:embed="rId2" cstate="print"/>
          <a:srcRect l="53036" t="6248" b="4193"/>
          <a:stretch>
            <a:fillRect/>
          </a:stretch>
        </p:blipFill>
        <p:spPr bwMode="auto">
          <a:xfrm>
            <a:off x="1619672" y="3429000"/>
            <a:ext cx="1816365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63888" y="4149080"/>
            <a:ext cx="5328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Могилевский, Б. Л. Н.И.Пирогов / Б. Л. Могилевский. – 4-е изд. – Москва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Медгиз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1961. – 110 с. : ил. – (Научно-популярная медицинская литература)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1628800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Максименков, А. Н. Николай Иванович Пирогов: Жизнь и деятельность (основные черты) / А. Н. Максименков ; Военно-медицинская академия им. С.М. Кирова. – Ленинград : [б. и.], 1956. – 63 с. : ил.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3074" name="Picture 2" descr="C:\Users\user\Desktop\Пирогов Н. И\2025-11-19_005.jpg"/>
          <p:cNvPicPr>
            <a:picLocks noChangeAspect="1" noChangeArrowheads="1"/>
          </p:cNvPicPr>
          <p:nvPr/>
        </p:nvPicPr>
        <p:blipFill>
          <a:blip r:embed="rId2" cstate="print"/>
          <a:srcRect l="4453" t="2040" r="52500" b="4107"/>
          <a:stretch>
            <a:fillRect/>
          </a:stretch>
        </p:blipFill>
        <p:spPr bwMode="auto">
          <a:xfrm>
            <a:off x="539552" y="1556792"/>
            <a:ext cx="1588688" cy="2520000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05.jpg"/>
          <p:cNvPicPr>
            <a:picLocks noChangeAspect="1" noChangeArrowheads="1"/>
          </p:cNvPicPr>
          <p:nvPr/>
        </p:nvPicPr>
        <p:blipFill>
          <a:blip r:embed="rId2" cstate="print"/>
          <a:srcRect l="50469" t="2040" r="753" b="4107"/>
          <a:stretch>
            <a:fillRect/>
          </a:stretch>
        </p:blipFill>
        <p:spPr bwMode="auto">
          <a:xfrm>
            <a:off x="1547664" y="3789040"/>
            <a:ext cx="1800200" cy="2520000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563888" y="4149080"/>
            <a:ext cx="518457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Герасименко, В. И. Усадьба Н.И.Пирогова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"Вишня" : (краткий исторический очерк) /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В. И. Герасименко ; Общество по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распространению политических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и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научных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знаний УССР 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Винница : [б. и.], 1950.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35 с. : ил.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267744" y="1772816"/>
            <a:ext cx="655272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Постолов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М. П. Хирурги Киевского университета –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современники и последователи Н.И.Пирогова /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М. П.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Постолов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– Киев : Издательство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Академии наук Украинской ССР, 1957.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95 с. : ил.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4" name="Picture 2" descr="C:\Users\user\Desktop\Пирогов Н. И\2025-11-19_002.jpg"/>
          <p:cNvPicPr>
            <a:picLocks noChangeAspect="1" noChangeArrowheads="1"/>
          </p:cNvPicPr>
          <p:nvPr/>
        </p:nvPicPr>
        <p:blipFill>
          <a:blip r:embed="rId2" cstate="print"/>
          <a:srcRect l="58811" t="11280" r="3586" b="13517"/>
          <a:stretch>
            <a:fillRect/>
          </a:stretch>
        </p:blipFill>
        <p:spPr bwMode="auto">
          <a:xfrm>
            <a:off x="1907704" y="3573016"/>
            <a:ext cx="1732052" cy="2520000"/>
          </a:xfrm>
          <a:prstGeom prst="rect">
            <a:avLst/>
          </a:prstGeom>
          <a:noFill/>
        </p:spPr>
      </p:pic>
      <p:pic>
        <p:nvPicPr>
          <p:cNvPr id="46082" name="Picture 2" descr="C:\Users\user\Desktop\Пирогов Н. И\2025-11-19_002.jpg"/>
          <p:cNvPicPr>
            <a:picLocks noChangeAspect="1" noChangeArrowheads="1"/>
          </p:cNvPicPr>
          <p:nvPr/>
        </p:nvPicPr>
        <p:blipFill>
          <a:blip r:embed="rId2" cstate="print"/>
          <a:srcRect l="12983" t="11280" r="48721" b="13517"/>
          <a:stretch>
            <a:fillRect/>
          </a:stretch>
        </p:blipFill>
        <p:spPr bwMode="auto">
          <a:xfrm>
            <a:off x="467544" y="1412776"/>
            <a:ext cx="1764000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11760" y="1916832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Штрайх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С. Я. Николай Иванович Пирогов / С. Я.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Штрайх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– Москва : Военное издательство Министерства вооруженных сил Союза ССР, 1949. – 176 с.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4365104"/>
            <a:ext cx="475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Муравина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Ф. Николай Иванович Пирогов / Ф.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Муравина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– Москва : Военное издательство Министерства вооруженных сил Союза ССР, 1947. – 55 с.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2050" name="Picture 2" descr="C:\Users\user\Desktop\Пирогов Н. И\2025-11-19_004.jpg"/>
          <p:cNvPicPr>
            <a:picLocks noChangeAspect="1" noChangeArrowheads="1"/>
          </p:cNvPicPr>
          <p:nvPr/>
        </p:nvPicPr>
        <p:blipFill>
          <a:blip r:embed="rId2" cstate="print"/>
          <a:srcRect l="3095" r="48931"/>
          <a:stretch>
            <a:fillRect/>
          </a:stretch>
        </p:blipFill>
        <p:spPr bwMode="auto">
          <a:xfrm>
            <a:off x="467544" y="1484784"/>
            <a:ext cx="1661666" cy="2520000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04.jpg"/>
          <p:cNvPicPr>
            <a:picLocks noChangeAspect="1" noChangeArrowheads="1"/>
          </p:cNvPicPr>
          <p:nvPr/>
        </p:nvPicPr>
        <p:blipFill>
          <a:blip r:embed="rId3" cstate="print"/>
          <a:srcRect l="55711" t="4254" r="2505" b="4282"/>
          <a:stretch>
            <a:fillRect/>
          </a:stretch>
        </p:blipFill>
        <p:spPr bwMode="auto">
          <a:xfrm>
            <a:off x="1763688" y="3573016"/>
            <a:ext cx="1582320" cy="25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67744" y="1700808"/>
            <a:ext cx="6696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Руфанов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И. Г. Великий русский хирург и ученый Н.И.Пирогов (1810 - 1881гг.) / И. Г.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Руфанов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; Всесоюзное общество по распространению политических и научных изданий. – Москва : Знание, 1952. – 31 с.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31840" y="4005064"/>
            <a:ext cx="58326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Заблудовский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П. Е. Развитие хирургии в России в XIX веке : Лекция V: Н.И.Пирогов / П. Е.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Заблудовский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– Москва :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Медгиз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1955. – 38 с. : ил. – (Библиотека врача-организатора. История отечественной медицины) (Лекции по организации здравоохранения для врачей)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47106" name="Picture 2" descr="C:\Users\user\Desktop\Пирогов Н. И\2025-11-19_001.jpg"/>
          <p:cNvPicPr>
            <a:picLocks noChangeAspect="1" noChangeArrowheads="1"/>
          </p:cNvPicPr>
          <p:nvPr/>
        </p:nvPicPr>
        <p:blipFill>
          <a:blip r:embed="rId2" cstate="print"/>
          <a:srcRect l="54326" t="2165" r="1575" b="6906"/>
          <a:stretch>
            <a:fillRect/>
          </a:stretch>
        </p:blipFill>
        <p:spPr bwMode="auto">
          <a:xfrm>
            <a:off x="539552" y="1484784"/>
            <a:ext cx="1680000" cy="2520000"/>
          </a:xfrm>
          <a:prstGeom prst="rect">
            <a:avLst/>
          </a:prstGeom>
          <a:noFill/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2339752" y="1916832"/>
            <a:ext cx="6645409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Геселевич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А. М. Летопись жизни Н.И.Пирогова (1810-1881)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/ А. М.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Геселевич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Академия медицинских наук СССР. –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Москва : Медицина, 1976.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100с.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C:\Users\user\Desktop\Пирогов Н. И\2025-11-19_001.jpg"/>
          <p:cNvPicPr>
            <a:picLocks noChangeAspect="1" noChangeArrowheads="1"/>
          </p:cNvPicPr>
          <p:nvPr/>
        </p:nvPicPr>
        <p:blipFill>
          <a:blip r:embed="rId3" cstate="print"/>
          <a:srcRect l="6688" t="9948" r="52362" b="17525"/>
          <a:stretch>
            <a:fillRect/>
          </a:stretch>
        </p:blipFill>
        <p:spPr bwMode="auto">
          <a:xfrm>
            <a:off x="1115616" y="4077072"/>
            <a:ext cx="1676605" cy="216024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059832" y="4869160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Геселевич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А. М. Н.И.Пирогов / А. М.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Геселевич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– Москва : Медицина, 1969. – 62 с. : ил.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>
              <a:solidFill>
                <a:schemeClr val="accent3"/>
              </a:solidFill>
              <a:latin typeface="Arial Black" pitchFamily="34" charset="0"/>
            </a:endParaRPr>
          </a:p>
        </p:txBody>
      </p:sp>
      <p:pic>
        <p:nvPicPr>
          <p:cNvPr id="1026" name="Picture 2" descr="C:\Users\user\Desktop\Пирогов Н. И\2025-11-19_010.jpg"/>
          <p:cNvPicPr>
            <a:picLocks noChangeAspect="1" noChangeArrowheads="1"/>
          </p:cNvPicPr>
          <p:nvPr/>
        </p:nvPicPr>
        <p:blipFill>
          <a:blip r:embed="rId2" cstate="print"/>
          <a:srcRect r="50465"/>
          <a:stretch>
            <a:fillRect/>
          </a:stretch>
        </p:blipFill>
        <p:spPr bwMode="auto">
          <a:xfrm>
            <a:off x="395547" y="1484784"/>
            <a:ext cx="1715750" cy="2520000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10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51737" t="4539" r="3131" b="1654"/>
          <a:stretch>
            <a:fillRect/>
          </a:stretch>
        </p:blipFill>
        <p:spPr bwMode="auto">
          <a:xfrm>
            <a:off x="1259632" y="3645024"/>
            <a:ext cx="1666455" cy="252000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835696" y="1772816"/>
            <a:ext cx="685610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Петровский, Б. В. "Ледяная анатомия" Н.И.Пирогова –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великое произведение мировой науки / Б. В. Петровский,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Б. А. Константинов, И. В.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Богорад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 [б. и.],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1999.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29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131840" y="4293096"/>
            <a:ext cx="576064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Якобсон, С. А. Н.И.Пирогов и зарубежная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медицинская наука / С. А. Якобсон. – М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осква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Медгиз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1955.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104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3"/>
                </a:solidFill>
                <a:latin typeface="Arial Black" pitchFamily="34" charset="0"/>
              </a:rPr>
              <a:t>Издания из фонда библиотеки НГМУ</a:t>
            </a:r>
            <a:endParaRPr lang="ru-RU" sz="2800" dirty="0"/>
          </a:p>
        </p:txBody>
      </p:sp>
      <p:pic>
        <p:nvPicPr>
          <p:cNvPr id="9218" name="Picture 2" descr="C:\Users\user\Desktop\Пирогов Н. И\2025-11-19_012.jpg"/>
          <p:cNvPicPr>
            <a:picLocks noChangeAspect="1" noChangeArrowheads="1"/>
          </p:cNvPicPr>
          <p:nvPr/>
        </p:nvPicPr>
        <p:blipFill>
          <a:blip r:embed="rId2" cstate="print"/>
          <a:srcRect r="50803"/>
          <a:stretch>
            <a:fillRect/>
          </a:stretch>
        </p:blipFill>
        <p:spPr bwMode="auto">
          <a:xfrm>
            <a:off x="467544" y="1484783"/>
            <a:ext cx="1704050" cy="2520000"/>
          </a:xfrm>
          <a:prstGeom prst="rect">
            <a:avLst/>
          </a:prstGeom>
          <a:noFill/>
        </p:spPr>
      </p:pic>
      <p:pic>
        <p:nvPicPr>
          <p:cNvPr id="4" name="Picture 2" descr="C:\Users\user\Desktop\Пирогов Н. И\2025-11-19_012.jpg"/>
          <p:cNvPicPr>
            <a:picLocks noChangeAspect="1" noChangeArrowheads="1"/>
          </p:cNvPicPr>
          <p:nvPr/>
        </p:nvPicPr>
        <p:blipFill>
          <a:blip r:embed="rId2" cstate="print"/>
          <a:srcRect l="49197"/>
          <a:stretch>
            <a:fillRect/>
          </a:stretch>
        </p:blipFill>
        <p:spPr bwMode="auto">
          <a:xfrm>
            <a:off x="1331640" y="3501008"/>
            <a:ext cx="1759665" cy="2520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195736" y="2204864"/>
            <a:ext cx="622830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Самойлов, В. О. История российской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медицины /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В. О. Самойлов.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Эпидавр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1997.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200 с.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275856" y="4149080"/>
            <a:ext cx="547260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Мирский, М. Б. История медицины и хирургии [Комплект] : учебное пособие для студентов вузов / М. Б. Мирский.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Москва :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ГЭОТАР-Медиа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2010.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528 с.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Arial Black" pitchFamily="34" charset="0"/>
              </a:rPr>
              <a:t>Список использованных источников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700808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Font typeface="Calibri" pitchFamily="34" charset="0"/>
              <a:buAutoNum type="arabicPeriod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Максименков, А. Н. Николай Иванович Пирогов: его жизнь и встречи в портретах и иллюстрациях / А. Н. Максименков. – Ленинград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Медгиз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1961. – 211 с. : ил.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Font typeface="Calibri" pitchFamily="34" charset="0"/>
              <a:buAutoNum type="arabicPeriod"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eLIBRARY.RU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науч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электр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б-ка : сайт. – Москва, 2000 .– URL :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2"/>
              </a:rPr>
              <a:t>elibrary.ru/defaultx.asp?s=true</a:t>
            </a:r>
            <a:r>
              <a:rPr lang="ru-RU" smtClean="0">
                <a:latin typeface="Arial" pitchFamily="34" charset="0"/>
                <a:cs typeface="Arial" pitchFamily="34" charset="0"/>
              </a:rPr>
              <a:t> (дата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обращения: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20.11.2025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). Режим доступа: для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зарегистрир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пользователей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Font typeface="Calibri" pitchFamily="34" charset="0"/>
              <a:buAutoNum type="arabicPeriod"/>
            </a:pPr>
            <a:endParaRPr lang="ru-RU" dirty="0" smtClean="0"/>
          </a:p>
          <a:p>
            <a:pPr algn="just">
              <a:buFont typeface="Calibri" pitchFamily="34" charset="0"/>
              <a:buAutoNum type="arabicPeriod"/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Федеральная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электронная медицинская : сайт. – Москва, 2011. – 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https://femb.ru/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(дата обращения : 20.11.2025). – Текст : электронный. </a:t>
            </a:r>
            <a:endParaRPr lang="ru-R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Calibri" pitchFamily="34" charset="0"/>
              <a:buAutoNum type="arabicPeriod"/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Электронная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библиотечная система НГМУ : сайт. – Новосибирск, 1997. – 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URL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4"/>
              </a:rPr>
              <a:t>https://library.ngmu.ru/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(дата обращения : 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20.11.2025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). – Текст : электронный. </a:t>
            </a:r>
            <a:endParaRPr lang="ru-R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0129" y="1556792"/>
            <a:ext cx="524374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C703E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C703E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ЗА</a:t>
            </a:r>
          </a:p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C703E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ВНИМАНИЕ!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C703E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2879</TotalTime>
  <Words>1552</Words>
  <Application>Microsoft Office PowerPoint</Application>
  <PresentationFormat>Экран (4:3)</PresentationFormat>
  <Paragraphs>176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Официальная</vt:lpstr>
      <vt:lpstr>ОТЕЦ    РУССКОЙ ХИРУРГИИ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Список использованных источников</vt:lpstr>
      <vt:lpstr>Слайд 36</vt:lpstr>
    </vt:vector>
  </TitlesOfParts>
  <Company>ГОУ ВПО НГМУ Росздрава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ОТЕЦ РУССКОЙ ХИРУРГИИ</dc:title>
  <dc:creator>user</dc:creator>
  <cp:lastModifiedBy>user</cp:lastModifiedBy>
  <cp:revision>291</cp:revision>
  <dcterms:created xsi:type="dcterms:W3CDTF">2025-11-06T03:34:01Z</dcterms:created>
  <dcterms:modified xsi:type="dcterms:W3CDTF">2025-11-28T06:24:25Z</dcterms:modified>
</cp:coreProperties>
</file>