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78" r:id="rId3"/>
    <p:sldId id="281" r:id="rId4"/>
    <p:sldId id="259" r:id="rId5"/>
    <p:sldId id="272" r:id="rId6"/>
    <p:sldId id="273" r:id="rId7"/>
    <p:sldId id="274" r:id="rId8"/>
    <p:sldId id="280" r:id="rId9"/>
    <p:sldId id="260" r:id="rId10"/>
    <p:sldId id="275" r:id="rId11"/>
    <p:sldId id="276" r:id="rId12"/>
    <p:sldId id="277" r:id="rId13"/>
    <p:sldId id="271" r:id="rId14"/>
    <p:sldId id="261" r:id="rId15"/>
    <p:sldId id="264" r:id="rId16"/>
    <p:sldId id="265" r:id="rId17"/>
    <p:sldId id="270" r:id="rId18"/>
    <p:sldId id="262" r:id="rId19"/>
    <p:sldId id="263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19.03.2026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library.ngmu.ru/" TargetMode="External"/><Relationship Id="rId2" Type="http://schemas.openxmlformats.org/officeDocument/2006/relationships/hyperlink" Target="https://cyberleninka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library.ru/?/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7308" t="5030" r="7239" b="4469"/>
          <a:stretch>
            <a:fillRect/>
          </a:stretch>
        </p:blipFill>
        <p:spPr bwMode="auto">
          <a:xfrm>
            <a:off x="1" y="0"/>
            <a:ext cx="915795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2204864"/>
            <a:ext cx="684076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Arial Black" pitchFamily="34" charset="0"/>
              </a:rPr>
              <a:t>ИХ ИМЕНА </a:t>
            </a:r>
            <a:r>
              <a:rPr lang="ru-RU" b="1" dirty="0" smtClean="0">
                <a:latin typeface="Arial Black" pitchFamily="34" charset="0"/>
              </a:rPr>
              <a:t>ВПИСАНЫ </a:t>
            </a:r>
            <a:r>
              <a:rPr lang="ru-RU" b="1" dirty="0" smtClean="0">
                <a:latin typeface="Arial Black" pitchFamily="34" charset="0"/>
              </a:rPr>
              <a:t>В </a:t>
            </a:r>
            <a:r>
              <a:rPr lang="ru-RU" b="1" dirty="0" smtClean="0">
                <a:latin typeface="Arial Black" pitchFamily="34" charset="0"/>
              </a:rPr>
              <a:t>ИСТОРИЮ УНИВЕРСИТЕТА</a:t>
            </a:r>
            <a:endParaRPr lang="ru-RU" b="1" dirty="0"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75856" y="4437112"/>
            <a:ext cx="3200400" cy="481608"/>
          </a:xfrm>
        </p:spPr>
        <p:txBody>
          <a:bodyPr>
            <a:normAutofit fontScale="25000" lnSpcReduction="20000"/>
          </a:bodyPr>
          <a:lstStyle/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 </a:t>
            </a:r>
            <a:endParaRPr lang="ru-RU" sz="2800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 </a:t>
            </a:r>
            <a:endParaRPr lang="ru-RU" sz="2800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 </a:t>
            </a:r>
            <a:endParaRPr lang="ru-RU" sz="2800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 </a:t>
            </a:r>
            <a:endParaRPr lang="ru-RU" sz="2800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dirty="0" smtClean="0">
                <a:highlight>
                  <a:srgbClr val="FFFF00"/>
                </a:highlight>
                <a:latin typeface="Times New Roman"/>
                <a:ea typeface="Calibri"/>
                <a:cs typeface="Times New Roman"/>
              </a:rPr>
              <a:t> </a:t>
            </a:r>
            <a:endParaRPr lang="ru-RU" sz="2800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 </a:t>
            </a:r>
            <a:endParaRPr lang="ru-RU" sz="2800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 </a:t>
            </a:r>
            <a:endParaRPr lang="ru-RU" sz="2800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 </a:t>
            </a:r>
            <a:endParaRPr lang="ru-RU" sz="2800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dirty="0" smtClean="0">
                <a:highlight>
                  <a:srgbClr val="FFFF00"/>
                </a:highlight>
                <a:latin typeface="Times New Roman"/>
                <a:ea typeface="Calibri"/>
                <a:cs typeface="Times New Roman"/>
              </a:rPr>
              <a:t> </a:t>
            </a:r>
            <a:endParaRPr lang="ru-RU" sz="2800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 </a:t>
            </a:r>
            <a:endParaRPr lang="ru-RU" sz="2800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 </a:t>
            </a:r>
            <a:endParaRPr lang="ru-RU" sz="2800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 </a:t>
            </a:r>
            <a:endParaRPr lang="ru-RU" sz="2800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dirty="0" smtClean="0">
                <a:highlight>
                  <a:srgbClr val="FFFF00"/>
                </a:highlight>
                <a:latin typeface="Times New Roman"/>
                <a:ea typeface="Calibri"/>
                <a:cs typeface="Times New Roman"/>
              </a:rPr>
              <a:t> </a:t>
            </a:r>
            <a:endParaRPr lang="ru-RU" sz="2800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 </a:t>
            </a:r>
            <a:endParaRPr lang="ru-RU" sz="2800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 </a:t>
            </a:r>
            <a:endParaRPr lang="ru-RU" sz="2800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 </a:t>
            </a:r>
            <a:endParaRPr lang="ru-RU" sz="2800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dirty="0" smtClean="0">
                <a:highlight>
                  <a:srgbClr val="FFFF00"/>
                </a:highlight>
                <a:latin typeface="Times New Roman"/>
                <a:ea typeface="Calibri"/>
                <a:cs typeface="Times New Roman"/>
              </a:rPr>
              <a:t> </a:t>
            </a:r>
            <a:endParaRPr lang="ru-RU" sz="2800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highlight>
                  <a:srgbClr val="FFFF00"/>
                </a:highlight>
                <a:latin typeface="Times New Roman"/>
                <a:ea typeface="Calibri"/>
                <a:cs typeface="Times New Roman"/>
              </a:rPr>
              <a:t> </a:t>
            </a:r>
            <a:endParaRPr lang="ru-RU" sz="2800" dirty="0" smtClean="0">
              <a:ea typeface="Calibri"/>
              <a:cs typeface="Times New Roman"/>
            </a:endParaRP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188640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Федеральное государственное бюджетное образовательное учреждение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высшего образования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«Новосибирский государственный медицинский университет»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Министерства здравоохранения Российской Федерации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(ФГБОУ ВО НГМУ Минздрава России)</a:t>
            </a:r>
          </a:p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Библиотека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63043" y="6381328"/>
            <a:ext cx="22179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Новосибирск, 2026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51920" y="4365104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latin typeface="Arial" pitchFamily="34" charset="0"/>
                <a:cs typeface="Arial" pitchFamily="34" charset="0"/>
              </a:rPr>
              <a:t>Виртуальная книжная выставка к юбилейным датам 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ученых 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НГМИ-НГМА</a:t>
            </a:r>
            <a:endParaRPr lang="ru-RU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88640"/>
            <a:ext cx="8352928" cy="6408712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2800" b="1" i="1" dirty="0" smtClean="0">
                <a:latin typeface="Arial" pitchFamily="34" charset="0"/>
                <a:cs typeface="Arial" pitchFamily="34" charset="0"/>
              </a:rPr>
              <a:t> Говорят, что время неумолимо, </a:t>
            </a:r>
            <a:r>
              <a:rPr lang="ru-RU" sz="2800" b="1" i="1" dirty="0" smtClean="0">
                <a:latin typeface="Arial" pitchFamily="34" charset="0"/>
                <a:cs typeface="Arial" pitchFamily="34" charset="0"/>
              </a:rPr>
              <a:t>но </a:t>
            </a:r>
            <a:r>
              <a:rPr lang="ru-RU" sz="2800" b="1" i="1" dirty="0" smtClean="0">
                <a:latin typeface="Arial" pitchFamily="34" charset="0"/>
                <a:cs typeface="Arial" pitchFamily="34" charset="0"/>
              </a:rPr>
              <a:t>есть сила, способная ему противостоять, – </a:t>
            </a:r>
          </a:p>
          <a:p>
            <a:pPr algn="ctr">
              <a:buNone/>
            </a:pPr>
            <a:r>
              <a:rPr lang="ru-RU" sz="2800" b="1" i="1" dirty="0" smtClean="0">
                <a:latin typeface="Arial" pitchFamily="34" charset="0"/>
                <a:cs typeface="Arial" pitchFamily="34" charset="0"/>
              </a:rPr>
              <a:t>это память. </a:t>
            </a:r>
          </a:p>
          <a:p>
            <a:pPr algn="ctr">
              <a:buNone/>
            </a:pP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Предлагаем прикоснуться к истории нашего университета, которая пишется не только датами основания и научными открытиями, но и людьми. Вспомним три имени, трех заведующих кафедрами, которые внесли вклад в развитие и становление НГМУ. </a:t>
            </a:r>
          </a:p>
          <a:p>
            <a:pPr algn="ctr">
              <a:buNone/>
            </a:pP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2800" i="1" dirty="0" smtClean="0">
                <a:latin typeface="Arial" pitchFamily="34" charset="0"/>
                <a:cs typeface="Arial" pitchFamily="34" charset="0"/>
              </a:rPr>
              <a:t>Представляем вашему вниманию виртуальную книжную выставку научных работ юбиляров из фонда библиотеки НГМУ.</a:t>
            </a:r>
          </a:p>
          <a:p>
            <a:pPr algn="ctr">
              <a:buNone/>
            </a:pPr>
            <a:endParaRPr lang="ru-RU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556792"/>
            <a:ext cx="8568952" cy="45259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	130 лет назад, в конце XIX века, родились Аарон Карлович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Якубсон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и Марк Аронович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Гольденберг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. Их жизненные пути охватили грандиозные исторические события, и они пронесли через них свой талант и жажду к знаниям в области медицины. </a:t>
            </a:r>
          </a:p>
          <a:p>
            <a:pPr algn="ctr"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	90 лет назад родился Владимир Григорьевич Кононенко, чей жизненный путь пришелся на эпоху стремительного развития науки.</a:t>
            </a:r>
          </a:p>
          <a:p>
            <a:pPr algn="ctr"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	</a:t>
            </a:r>
            <a:endParaRPr lang="ru-RU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Кононенко Владимир Григорьевич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(1936-2020 гг.)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28800"/>
            <a:ext cx="5832648" cy="5229200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3400" dirty="0" smtClean="0">
                <a:latin typeface="Arial" pitchFamily="34" charset="0"/>
                <a:cs typeface="Arial" pitchFamily="34" charset="0"/>
              </a:rPr>
              <a:t>Родился в поселке Покровка </a:t>
            </a:r>
            <a:r>
              <a:rPr lang="ru-RU" sz="3400" dirty="0" err="1" smtClean="0">
                <a:latin typeface="Arial" pitchFamily="34" charset="0"/>
                <a:cs typeface="Arial" pitchFamily="34" charset="0"/>
              </a:rPr>
              <a:t>Панкрушихинского</a:t>
            </a:r>
            <a:r>
              <a:rPr lang="ru-RU" sz="3400" dirty="0" smtClean="0">
                <a:latin typeface="Arial" pitchFamily="34" charset="0"/>
                <a:cs typeface="Arial" pitchFamily="34" charset="0"/>
              </a:rPr>
              <a:t> района Алтайского края. В 1969 году окончил лечебный факультет Новосибирского государственного медицинского института. С 1989 по 2003 гг. занимал должность </a:t>
            </a:r>
            <a:r>
              <a:rPr lang="ru-RU" sz="3400" b="1" dirty="0" smtClean="0">
                <a:latin typeface="Arial" pitchFamily="34" charset="0"/>
                <a:cs typeface="Arial" pitchFamily="34" charset="0"/>
              </a:rPr>
              <a:t>заведующего кафедрой </a:t>
            </a:r>
            <a:r>
              <a:rPr lang="ru-RU" sz="3400" b="1" dirty="0" err="1" smtClean="0">
                <a:latin typeface="Arial" pitchFamily="34" charset="0"/>
                <a:cs typeface="Arial" pitchFamily="34" charset="0"/>
              </a:rPr>
              <a:t>фтизиопульмонологии</a:t>
            </a:r>
            <a:r>
              <a:rPr lang="ru-RU" sz="3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400" dirty="0" smtClean="0">
                <a:latin typeface="Arial" pitchFamily="34" charset="0"/>
                <a:cs typeface="Arial" pitchFamily="34" charset="0"/>
              </a:rPr>
              <a:t>лечебного факультета НГМИ-НГМА. В 1999 году присвоено ученое звание профессора</a:t>
            </a:r>
            <a:r>
              <a:rPr lang="ru-RU" sz="34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ctr">
              <a:buNone/>
            </a:pPr>
            <a:r>
              <a:rPr lang="ru-RU" sz="3400" dirty="0" smtClean="0">
                <a:latin typeface="Arial" pitchFamily="34" charset="0"/>
                <a:cs typeface="Arial" pitchFamily="34" charset="0"/>
              </a:rPr>
              <a:t>Научные направления связаны с совершенствованием лечения туберкулеза.</a:t>
            </a:r>
            <a:endParaRPr lang="ru-RU" sz="3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 l="19890" t="48451" r="42156" b="32086"/>
          <a:stretch>
            <a:fillRect/>
          </a:stretch>
        </p:blipFill>
        <p:spPr bwMode="auto">
          <a:xfrm rot="5400000">
            <a:off x="5454308" y="2402676"/>
            <a:ext cx="3780000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ИЗДАНИЯ ИЗ ФОНДА БИБЛИОТЕКИ НГМУ</a:t>
            </a:r>
            <a:endParaRPr lang="ru-RU" dirty="0"/>
          </a:p>
        </p:txBody>
      </p:sp>
      <p:pic>
        <p:nvPicPr>
          <p:cNvPr id="6" name="Picture 2" descr="C:\Users\user\Desktop\2026-03-11_003.jpg"/>
          <p:cNvPicPr>
            <a:picLocks noChangeAspect="1" noChangeArrowheads="1"/>
          </p:cNvPicPr>
          <p:nvPr/>
        </p:nvPicPr>
        <p:blipFill>
          <a:blip r:embed="rId2" cstate="print"/>
          <a:srcRect l="2297" t="1729" r="34818" b="33120"/>
          <a:stretch>
            <a:fillRect/>
          </a:stretch>
        </p:blipFill>
        <p:spPr bwMode="auto">
          <a:xfrm>
            <a:off x="2267744" y="3861048"/>
            <a:ext cx="1971708" cy="2807992"/>
          </a:xfrm>
          <a:prstGeom prst="rect">
            <a:avLst/>
          </a:prstGeom>
          <a:noFill/>
        </p:spPr>
      </p:pic>
      <p:pic>
        <p:nvPicPr>
          <p:cNvPr id="1027" name="Picture 3" descr="C:\Users\user\Desktop\2026-03-11_00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r="34390" b="33178"/>
          <a:stretch>
            <a:fillRect/>
          </a:stretch>
        </p:blipFill>
        <p:spPr bwMode="auto">
          <a:xfrm>
            <a:off x="323528" y="1340768"/>
            <a:ext cx="2057142" cy="28800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4427984" y="4293096"/>
            <a:ext cx="45365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Актуальные вопросы туберкулеза : учебное пособие / Новосибирский государственный медицинский университет ; сост. Л. В.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Поддубная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[и др.]; ред. В.Г. Кононенко. – Новосибирск :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Сибмедиздат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НГМУ, 2006. –   90 с.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2339752" y="1628800"/>
            <a:ext cx="655272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Кононенко, В. Г. Туберкулез легких</a:t>
            </a:r>
            <a:r>
              <a:rPr kumimoji="0" lang="ru-RU" sz="180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– 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эпидемиология и парентеральная химиотерапия / В. Г. Кононенко,</a:t>
            </a:r>
            <a:r>
              <a:rPr kumimoji="0" lang="ru-RU" sz="1800" i="0" u="none" strike="noStrike" cap="none" normalizeH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В. А. </a:t>
            </a:r>
            <a:r>
              <a:rPr kumimoji="0" lang="ru-RU" sz="180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Шкурупий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; Новосибирская государственная медицинская академия. - Новосибирск :Б.и., 2002. – 165 с.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ИЗДАНИЯ ИЗ ФОНДА БИБЛИОТЕКИ НГМУ</a:t>
            </a:r>
            <a:endParaRPr lang="ru-RU" dirty="0"/>
          </a:p>
        </p:txBody>
      </p:sp>
      <p:pic>
        <p:nvPicPr>
          <p:cNvPr id="7" name="Picture 2" descr="C:\Users\user\Desktop\2026-03-11_006.jpg"/>
          <p:cNvPicPr>
            <a:picLocks noChangeAspect="1" noChangeArrowheads="1"/>
          </p:cNvPicPr>
          <p:nvPr/>
        </p:nvPicPr>
        <p:blipFill>
          <a:blip r:embed="rId2" cstate="print"/>
          <a:srcRect r="30016" b="29996"/>
          <a:stretch>
            <a:fillRect/>
          </a:stretch>
        </p:blipFill>
        <p:spPr bwMode="auto">
          <a:xfrm>
            <a:off x="395535" y="1412776"/>
            <a:ext cx="2094546" cy="28800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2051" name="Picture 3" descr="C:\Users\user\Desktop\2026-03-11_00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r="34818" b="33120"/>
          <a:stretch>
            <a:fillRect/>
          </a:stretch>
        </p:blipFill>
        <p:spPr bwMode="auto">
          <a:xfrm>
            <a:off x="1907704" y="3789040"/>
            <a:ext cx="2041940" cy="28800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2267744" y="1551275"/>
            <a:ext cx="6552728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Тезисы докладов 56-й итоговой научной конференции студентов и молодых ученых / Новосибирский</a:t>
            </a:r>
            <a:r>
              <a:rPr kumimoji="0" lang="ru-RU" sz="18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государственный медицинский институт, Министерство здравоохранения Российской Федерации. Итоговая научная конференция студентов и молодых ученых (56 ; 16 марта 1995 г. ; Новосибирск).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Новосибирск :РИО НГМИ, 1995.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154 с.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67944" y="3861048"/>
            <a:ext cx="482453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" pitchFamily="34" charset="0"/>
                <a:cs typeface="Arial" pitchFamily="34" charset="0"/>
              </a:rPr>
              <a:t>Актуальные проблемы развития высшей медицинской школы : тезисы докладов III региональной учебно-методической конференции / Новосибирский государственный медицинский институт, Министерство здравоохранения РСФСР. Региональная учебно-методическая конференция (III ; 29-30 января 1991 года). – Новосибирск : [б. и.], 1991. – 166 с.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ИЗДАНИЯ ИЗ ФОНДА БИБЛИОТЕКИ НГМУ</a:t>
            </a:r>
            <a:endParaRPr lang="ru-RU" dirty="0"/>
          </a:p>
        </p:txBody>
      </p:sp>
      <p:pic>
        <p:nvPicPr>
          <p:cNvPr id="3074" name="Picture 2" descr="C:\Users\user\Desktop\2026-03-11_0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32203" b="33178"/>
          <a:stretch>
            <a:fillRect/>
          </a:stretch>
        </p:blipFill>
        <p:spPr bwMode="auto">
          <a:xfrm>
            <a:off x="467546" y="1412776"/>
            <a:ext cx="2125716" cy="2880000"/>
          </a:xfrm>
          <a:prstGeom prst="rect">
            <a:avLst/>
          </a:prstGeom>
          <a:noFill/>
        </p:spPr>
      </p:pic>
      <p:pic>
        <p:nvPicPr>
          <p:cNvPr id="3076" name="Picture 4" descr="C:\Users\user\Desktop\2026-03-11_005.jpg"/>
          <p:cNvPicPr>
            <a:picLocks noChangeAspect="1" noChangeArrowheads="1"/>
          </p:cNvPicPr>
          <p:nvPr/>
        </p:nvPicPr>
        <p:blipFill>
          <a:blip r:embed="rId3" cstate="print"/>
          <a:srcRect l="926" t="673" r="30572" b="25916"/>
          <a:stretch>
            <a:fillRect/>
          </a:stretch>
        </p:blipFill>
        <p:spPr bwMode="auto">
          <a:xfrm>
            <a:off x="1907704" y="3717032"/>
            <a:ext cx="2090072" cy="2880000"/>
          </a:xfrm>
          <a:prstGeom prst="rect">
            <a:avLst/>
          </a:prstGeom>
          <a:noFill/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211960" y="4005064"/>
          <a:ext cx="4680520" cy="2286000"/>
        </p:xfrm>
        <a:graphic>
          <a:graphicData uri="http://schemas.openxmlformats.org/drawingml/2006/table">
            <a:tbl>
              <a:tblPr/>
              <a:tblGrid>
                <a:gridCol w="4680520"/>
              </a:tblGrid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ru-RU" b="0" dirty="0">
                          <a:latin typeface="Arial" pitchFamily="34" charset="0"/>
                          <a:cs typeface="Arial" pitchFamily="34" charset="0"/>
                        </a:rPr>
                        <a:t>Успехи </a:t>
                      </a:r>
                      <a:r>
                        <a:rPr lang="ru-RU" b="0" dirty="0" err="1">
                          <a:latin typeface="Arial" pitchFamily="34" charset="0"/>
                          <a:cs typeface="Arial" pitchFamily="34" charset="0"/>
                        </a:rPr>
                        <a:t>интермиттирующей</a:t>
                      </a:r>
                      <a:r>
                        <a:rPr lang="ru-RU" b="0" dirty="0">
                          <a:latin typeface="Arial" pitchFamily="34" charset="0"/>
                          <a:cs typeface="Arial" pitchFamily="34" charset="0"/>
                        </a:rPr>
                        <a:t> химиотерапии открытых форм туберкулеза / Министерство здравоохранения СССР, Новосибирский государственный медицинский институт ; ред. И. Г. </a:t>
                      </a:r>
                      <a:r>
                        <a:rPr lang="ru-RU" b="0" dirty="0" err="1">
                          <a:latin typeface="Arial" pitchFamily="34" charset="0"/>
                          <a:cs typeface="Arial" pitchFamily="34" charset="0"/>
                        </a:rPr>
                        <a:t>Урсов</a:t>
                      </a:r>
                      <a:r>
                        <a:rPr lang="ru-RU" b="0" dirty="0">
                          <a:latin typeface="Arial" pitchFamily="34" charset="0"/>
                          <a:cs typeface="Arial" pitchFamily="34" charset="0"/>
                        </a:rPr>
                        <a:t>. - Новосибирск : [б. и.], 1982. </a:t>
                      </a:r>
                      <a:r>
                        <a:rPr kumimoji="0" lang="ru-RU" sz="1800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–</a:t>
                      </a:r>
                      <a:r>
                        <a:rPr lang="ru-RU" b="0" dirty="0" smtClean="0">
                          <a:latin typeface="Arial" pitchFamily="34" charset="0"/>
                          <a:cs typeface="Arial" pitchFamily="34" charset="0"/>
                        </a:rPr>
                        <a:t>112 </a:t>
                      </a:r>
                      <a:r>
                        <a:rPr lang="ru-RU" b="0" dirty="0">
                          <a:latin typeface="Arial" pitchFamily="34" charset="0"/>
                          <a:cs typeface="Arial" pitchFamily="34" charset="0"/>
                        </a:rPr>
                        <a:t>с. </a:t>
                      </a:r>
                      <a:r>
                        <a:rPr kumimoji="0" lang="ru-RU" sz="1800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–</a:t>
                      </a:r>
                      <a:r>
                        <a:rPr lang="ru-RU" b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b="0" dirty="0">
                          <a:latin typeface="Arial" pitchFamily="34" charset="0"/>
                          <a:cs typeface="Arial" pitchFamily="34" charset="0"/>
                        </a:rPr>
                        <a:t>(Труды Новосибирского государственного медицинского института ; т. 111)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843808" y="1484784"/>
          <a:ext cx="6048672" cy="2011680"/>
        </p:xfrm>
        <a:graphic>
          <a:graphicData uri="http://schemas.openxmlformats.org/drawingml/2006/table">
            <a:tbl>
              <a:tblPr/>
              <a:tblGrid>
                <a:gridCol w="6048672"/>
              </a:tblGrid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ru-RU" b="0" dirty="0">
                          <a:latin typeface="Arial" pitchFamily="34" charset="0"/>
                          <a:cs typeface="Arial" pitchFamily="34" charset="0"/>
                        </a:rPr>
                        <a:t>Методы повышения эффективности лечения больных туберкулезом </a:t>
                      </a:r>
                      <a:r>
                        <a:rPr lang="ru-RU" b="0" dirty="0" smtClean="0">
                          <a:latin typeface="Arial" pitchFamily="34" charset="0"/>
                          <a:cs typeface="Arial" pitchFamily="34" charset="0"/>
                        </a:rPr>
                        <a:t>/ Министерство </a:t>
                      </a:r>
                      <a:r>
                        <a:rPr lang="ru-RU" b="0" dirty="0">
                          <a:latin typeface="Arial" pitchFamily="34" charset="0"/>
                          <a:cs typeface="Arial" pitchFamily="34" charset="0"/>
                        </a:rPr>
                        <a:t>здравоохранения СССР, Новосибирский государственный медицинский институт, Новосибирский научно-исследовательский институт туберкулеза. - Новосибирск : РИО СО АМН СССР, 1984. </a:t>
                      </a:r>
                      <a:r>
                        <a:rPr kumimoji="0" lang="ru-RU" sz="1800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–</a:t>
                      </a:r>
                      <a:r>
                        <a:rPr lang="ru-RU" b="0" dirty="0" smtClean="0">
                          <a:latin typeface="Arial" pitchFamily="34" charset="0"/>
                          <a:cs typeface="Arial" pitchFamily="34" charset="0"/>
                        </a:rPr>
                        <a:t>100 </a:t>
                      </a:r>
                      <a:r>
                        <a:rPr lang="ru-RU" b="0" dirty="0">
                          <a:latin typeface="Arial" pitchFamily="34" charset="0"/>
                          <a:cs typeface="Arial" pitchFamily="34" charset="0"/>
                        </a:rPr>
                        <a:t>с. </a:t>
                      </a:r>
                      <a:r>
                        <a:rPr kumimoji="0" lang="ru-RU" sz="1800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–</a:t>
                      </a:r>
                      <a:r>
                        <a:rPr lang="ru-RU" b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b="0" dirty="0">
                          <a:latin typeface="Arial" pitchFamily="34" charset="0"/>
                          <a:cs typeface="Arial" pitchFamily="34" charset="0"/>
                        </a:rPr>
                        <a:t>(Труды Новосибирского государственного медицинского института ; т. 118)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627784" y="2636912"/>
            <a:ext cx="6020392" cy="2579117"/>
          </a:xfrm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20000"/>
              </a:lnSpc>
              <a:buNone/>
            </a:pPr>
            <a:r>
              <a:rPr lang="ru-RU" sz="3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ru-RU" sz="8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Научная сессия, посвященная 100-летию г. Новосибирска / Новосибирский государственный медицинский институт, Министерство здравоохранения Российской Федерации, Институт терапии СО РАМН. (25-28 января 1994 г. ; Новосибирск) ; ред. В. А. </a:t>
            </a:r>
            <a:r>
              <a:rPr lang="ru-RU" sz="80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Шкурупий</a:t>
            </a:r>
            <a:r>
              <a:rPr lang="ru-RU" sz="8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8000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lang="ru-RU" sz="8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Новосибирск : РИО НГМИ, 1994. </a:t>
            </a:r>
            <a:r>
              <a:rPr lang="ru-RU" sz="8000" dirty="0" smtClean="0">
                <a:latin typeface="Arial" pitchFamily="34" charset="0"/>
                <a:cs typeface="Arial" pitchFamily="34" charset="0"/>
              </a:rPr>
              <a:t>–</a:t>
            </a:r>
            <a:r>
              <a:rPr lang="ru-RU" sz="8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278 с.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ИЗДАНИЯ ИЗ ФОНДА БИБЛИОТЕКИ НГМУ</a:t>
            </a:r>
            <a:endParaRPr lang="ru-RU" dirty="0"/>
          </a:p>
        </p:txBody>
      </p:sp>
      <p:pic>
        <p:nvPicPr>
          <p:cNvPr id="4099" name="Picture 3" descr="C:\Users\user\Desktop\2026-03-11_008.jpg"/>
          <p:cNvPicPr>
            <a:picLocks noChangeAspect="1" noChangeArrowheads="1"/>
          </p:cNvPicPr>
          <p:nvPr/>
        </p:nvPicPr>
        <p:blipFill>
          <a:blip r:embed="rId2" cstate="print"/>
          <a:srcRect l="2245" t="673" r="32893" b="33998"/>
          <a:stretch>
            <a:fillRect/>
          </a:stretch>
        </p:blipFill>
        <p:spPr bwMode="auto">
          <a:xfrm>
            <a:off x="539552" y="2420888"/>
            <a:ext cx="2080362" cy="288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57200"/>
            <a:ext cx="8712968" cy="838200"/>
          </a:xfrm>
        </p:spPr>
        <p:txBody>
          <a:bodyPr>
            <a:noAutofit/>
          </a:bodyPr>
          <a:lstStyle/>
          <a:p>
            <a:r>
              <a:rPr lang="ru-RU" sz="3200" b="1" dirty="0" err="1" smtClean="0">
                <a:latin typeface="Arial" pitchFamily="34" charset="0"/>
                <a:cs typeface="Arial" pitchFamily="34" charset="0"/>
              </a:rPr>
              <a:t>Якубсон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 Аарон Карлович </a:t>
            </a:r>
            <a:br>
              <a:rPr lang="ru-RU" sz="3200" b="1" dirty="0" smtClean="0">
                <a:latin typeface="Arial" pitchFamily="34" charset="0"/>
                <a:cs typeface="Arial" pitchFamily="34" charset="0"/>
              </a:rPr>
            </a:br>
            <a:r>
              <a:rPr lang="ru-RU" sz="3200" dirty="0" smtClean="0">
                <a:latin typeface="Arial" pitchFamily="34" charset="0"/>
                <a:cs typeface="Arial" pitchFamily="34" charset="0"/>
              </a:rPr>
              <a:t>(1896-1976</a:t>
            </a:r>
            <a:r>
              <a:rPr lang="ru-RU" sz="32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гг.).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43808" y="1340768"/>
            <a:ext cx="5976664" cy="5328592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Родился в городе Смоленске. В 1919 году окончил Московский университет по специальности «врач». В 1939 году присвоено ученое звание профессора. С 1955 по 1968 гг. (</a:t>
            </a:r>
            <a:r>
              <a:rPr lang="ru-RU" sz="2200" i="1" dirty="0" smtClean="0">
                <a:latin typeface="Arial" pitchFamily="34" charset="0"/>
                <a:cs typeface="Arial" pitchFamily="34" charset="0"/>
              </a:rPr>
              <a:t>информация из личного дела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) – занимал должность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заведующего кафедрой </a:t>
            </a:r>
            <a:r>
              <a:rPr lang="ru-RU" sz="2800" b="1" dirty="0" err="1" smtClean="0">
                <a:latin typeface="Arial" pitchFamily="34" charset="0"/>
                <a:cs typeface="Arial" pitchFamily="34" charset="0"/>
              </a:rPr>
              <a:t>дерматовенерологии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Новосибирского государственного медицинского института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ctr"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	Научные интересы профессора посвящены сифилидологии, гистопатологии различных дерматозов, разработке новых методов лечения сифилиса.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 l="37597" t="15350" r="35235" b="18501"/>
          <a:stretch>
            <a:fillRect/>
          </a:stretch>
        </p:blipFill>
        <p:spPr bwMode="auto">
          <a:xfrm>
            <a:off x="395536" y="2132856"/>
            <a:ext cx="2760000" cy="37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ИЗДАНИЯ ИЗ ФОНДА БИБЛИОТЕКИ НГМУ</a:t>
            </a:r>
            <a:endParaRPr lang="ru-RU" dirty="0"/>
          </a:p>
        </p:txBody>
      </p:sp>
      <p:pic>
        <p:nvPicPr>
          <p:cNvPr id="1026" name="Picture 2" descr="C:\Users\user\Desktop\2026-03-12_0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242" t="1649" r="37005" b="33120"/>
          <a:stretch>
            <a:fillRect/>
          </a:stretch>
        </p:blipFill>
        <p:spPr bwMode="auto">
          <a:xfrm>
            <a:off x="611560" y="2276872"/>
            <a:ext cx="1951310" cy="2880000"/>
          </a:xfrm>
          <a:prstGeom prst="rect">
            <a:avLst/>
          </a:prstGeom>
          <a:noFill/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2411760" y="2688596"/>
            <a:ext cx="6156024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Итоговая за 1955 год научная конференция, посвященная </a:t>
            </a:r>
            <a:r>
              <a:rPr kumimoji="0" lang="ru-RU" sz="20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XX-летию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Новосибирского медицинского института : тезисы докладов / Новосибирский государственный медицинский институт.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Новосибирск : Сов. Сибирь, 1956.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–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252 с. 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ИЗДАНИЯ ИЗ ФОНДА БИБЛИОТЕКИ НГМУ</a:t>
            </a:r>
            <a:endParaRPr lang="ru-RU" dirty="0"/>
          </a:p>
        </p:txBody>
      </p:sp>
      <p:pic>
        <p:nvPicPr>
          <p:cNvPr id="2050" name="Picture 2" descr="C:\Users\user\Desktop\2026-03-12_0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515" t="1649" r="32631" b="25165"/>
          <a:stretch>
            <a:fillRect/>
          </a:stretch>
        </p:blipFill>
        <p:spPr bwMode="auto">
          <a:xfrm>
            <a:off x="467544" y="2420888"/>
            <a:ext cx="1856598" cy="2880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483768" y="2996952"/>
            <a:ext cx="608401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Arial" pitchFamily="34" charset="0"/>
                <a:cs typeface="Arial" pitchFamily="34" charset="0"/>
              </a:rPr>
              <a:t>Межобластная научная конференция врачей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дермато-венерологов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Сибири : Тез.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докл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. межобластной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науч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конф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., 25-27 июня 1959 г. – Новосибирск : б.и., 1959. – 91 с.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ИЗДАНИЯ ИЗ ФОНДА БИБЛИОТЕКИ НГМУ</a:t>
            </a:r>
            <a:endParaRPr lang="ru-RU" dirty="0"/>
          </a:p>
        </p:txBody>
      </p:sp>
      <p:pic>
        <p:nvPicPr>
          <p:cNvPr id="3074" name="Picture 2" descr="C:\Users\user\Desktop\2026-03-12_0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759" t="1649" r="23883" b="14028"/>
          <a:stretch>
            <a:fillRect/>
          </a:stretch>
        </p:blipFill>
        <p:spPr bwMode="auto">
          <a:xfrm>
            <a:off x="539552" y="2204864"/>
            <a:ext cx="1847547" cy="2880000"/>
          </a:xfrm>
          <a:prstGeom prst="rect">
            <a:avLst/>
          </a:prstGeom>
          <a:noFill/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555776" y="2852936"/>
          <a:ext cx="5940000" cy="1920240"/>
        </p:xfrm>
        <a:graphic>
          <a:graphicData uri="http://schemas.openxmlformats.org/drawingml/2006/table">
            <a:tbl>
              <a:tblPr/>
              <a:tblGrid>
                <a:gridCol w="5940000"/>
              </a:tblGrid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ru-RU" sz="2000" b="0" dirty="0">
                          <a:latin typeface="Arial" pitchFamily="34" charset="0"/>
                          <a:cs typeface="Arial" pitchFamily="34" charset="0"/>
                        </a:rPr>
                        <a:t>Вопросы нормальной и патологической морфологии / Новосибирский государственный медицинский институт ; ред. В. П. Казначеев [и др.]. </a:t>
                      </a:r>
                      <a:r>
                        <a:rPr kumimoji="0" lang="ru-RU" sz="2000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–</a:t>
                      </a:r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2000" b="0" dirty="0">
                          <a:latin typeface="Arial" pitchFamily="34" charset="0"/>
                          <a:cs typeface="Arial" pitchFamily="34" charset="0"/>
                        </a:rPr>
                        <a:t>Новосибирск : [б. и.], 1965. </a:t>
                      </a:r>
                      <a:r>
                        <a:rPr kumimoji="0" lang="ru-RU" sz="2000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–</a:t>
                      </a:r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2000" b="0" dirty="0">
                          <a:latin typeface="Arial" pitchFamily="34" charset="0"/>
                          <a:cs typeface="Arial" pitchFamily="34" charset="0"/>
                        </a:rPr>
                        <a:t>324 с. : ил. </a:t>
                      </a:r>
                      <a:r>
                        <a:rPr kumimoji="0" lang="ru-RU" sz="2000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–</a:t>
                      </a:r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2000" b="0" dirty="0">
                          <a:latin typeface="Arial" pitchFamily="34" charset="0"/>
                          <a:cs typeface="Arial" pitchFamily="34" charset="0"/>
                        </a:rPr>
                        <a:t>(Труды Новосибирского государственного медицинского института ; т. 45)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 smtClean="0">
                <a:latin typeface="Arial" pitchFamily="34" charset="0"/>
                <a:cs typeface="Arial" pitchFamily="34" charset="0"/>
              </a:rPr>
              <a:t>Гольденберг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 Марк Аронович </a:t>
            </a:r>
            <a:br>
              <a:rPr lang="ru-RU" b="1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latin typeface="Arial" pitchFamily="34" charset="0"/>
                <a:cs typeface="Arial" pitchFamily="34" charset="0"/>
              </a:rPr>
              <a:t>(1896-1964 гг.)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844824"/>
            <a:ext cx="6012160" cy="4824536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Родился в поселке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Рыкуль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Киевского уезда (</a:t>
            </a:r>
            <a:r>
              <a:rPr lang="ru-RU" sz="2200" i="1" dirty="0" smtClean="0">
                <a:latin typeface="Arial" pitchFamily="34" charset="0"/>
                <a:cs typeface="Arial" pitchFamily="34" charset="0"/>
              </a:rPr>
              <a:t>информация из личного дела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). В 1926 году окончил Харьковский медицинский институт. В 1935 году присвоено ученое звание профессора. С 1955 по 1964 гг. занимал должность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заведующего кафедрой психиатрии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Новосибирского государственного медицинского института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ctr"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	Сфера научных интересов профессора – «экзогенные» психозы.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 l="41343" t="23750" r="39166" b="25850"/>
          <a:stretch>
            <a:fillRect/>
          </a:stretch>
        </p:blipFill>
        <p:spPr bwMode="auto">
          <a:xfrm>
            <a:off x="6156176" y="2060848"/>
            <a:ext cx="2598750" cy="37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ИЗДАНИЯ ИЗ ФОНДА БИБЛИОТЕКИ НГМУ</a:t>
            </a:r>
            <a:endParaRPr lang="ru-RU" dirty="0"/>
          </a:p>
        </p:txBody>
      </p:sp>
      <p:pic>
        <p:nvPicPr>
          <p:cNvPr id="4098" name="Picture 2" descr="C:\Users\user\Desktop\2026-03-12_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1649" r="30444" b="28347"/>
          <a:stretch>
            <a:fillRect/>
          </a:stretch>
        </p:blipFill>
        <p:spPr bwMode="auto">
          <a:xfrm>
            <a:off x="467544" y="2492896"/>
            <a:ext cx="2081724" cy="2880000"/>
          </a:xfrm>
          <a:prstGeom prst="rect">
            <a:avLst/>
          </a:prstGeom>
          <a:noFill/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843808" y="2780928"/>
          <a:ext cx="5940000" cy="2225040"/>
        </p:xfrm>
        <a:graphic>
          <a:graphicData uri="http://schemas.openxmlformats.org/drawingml/2006/table">
            <a:tbl>
              <a:tblPr/>
              <a:tblGrid>
                <a:gridCol w="5940000"/>
              </a:tblGrid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ru-RU" sz="2000" b="0" dirty="0">
                          <a:latin typeface="Arial" pitchFamily="34" charset="0"/>
                          <a:cs typeface="Arial" pitchFamily="34" charset="0"/>
                        </a:rPr>
                        <a:t>Воспроизведение некоторых симптомов </a:t>
                      </a:r>
                      <a:r>
                        <a:rPr lang="ru-RU" sz="2000" b="0" dirty="0" err="1">
                          <a:latin typeface="Arial" pitchFamily="34" charset="0"/>
                          <a:cs typeface="Arial" pitchFamily="34" charset="0"/>
                        </a:rPr>
                        <a:t>атропинного</a:t>
                      </a:r>
                      <a:r>
                        <a:rPr lang="ru-RU" sz="2000" b="0" dirty="0">
                          <a:latin typeface="Arial" pitchFamily="34" charset="0"/>
                          <a:cs typeface="Arial" pitchFamily="34" charset="0"/>
                        </a:rPr>
                        <a:t> "психоза" у животных / Новосибирский государственный медицинский институт ; ред. М. А. </a:t>
                      </a:r>
                      <a:r>
                        <a:rPr lang="ru-RU" sz="2000" b="0" dirty="0" err="1">
                          <a:latin typeface="Arial" pitchFamily="34" charset="0"/>
                          <a:cs typeface="Arial" pitchFamily="34" charset="0"/>
                        </a:rPr>
                        <a:t>Гольденберг</a:t>
                      </a:r>
                      <a:r>
                        <a:rPr lang="ru-RU" sz="2000" b="0" dirty="0"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r>
                        <a:rPr kumimoji="0" lang="ru-RU" sz="2000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–</a:t>
                      </a:r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2000" b="0" dirty="0">
                          <a:latin typeface="Arial" pitchFamily="34" charset="0"/>
                          <a:cs typeface="Arial" pitchFamily="34" charset="0"/>
                        </a:rPr>
                        <a:t>Новосибирск : [б. и.], 1957. </a:t>
                      </a:r>
                      <a:r>
                        <a:rPr kumimoji="0" lang="ru-RU" sz="2000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– </a:t>
                      </a:r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98 </a:t>
                      </a:r>
                      <a:r>
                        <a:rPr lang="ru-RU" sz="2000" b="0" dirty="0">
                          <a:latin typeface="Arial" pitchFamily="34" charset="0"/>
                          <a:cs typeface="Arial" pitchFamily="34" charset="0"/>
                        </a:rPr>
                        <a:t>с. : ил. </a:t>
                      </a:r>
                      <a:r>
                        <a:rPr kumimoji="0" lang="ru-RU" sz="2000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–</a:t>
                      </a:r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2000" b="0" dirty="0">
                          <a:latin typeface="Arial" pitchFamily="34" charset="0"/>
                          <a:cs typeface="Arial" pitchFamily="34" charset="0"/>
                        </a:rPr>
                        <a:t>(Труды Новосибирского государственного медицинского института ; т. XXIX)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ИЗДАНИЯ ИЗ ФОНДА БИБЛИОТЕКИ НГМУ</a:t>
            </a:r>
            <a:endParaRPr lang="ru-RU" dirty="0"/>
          </a:p>
        </p:txBody>
      </p:sp>
      <p:pic>
        <p:nvPicPr>
          <p:cNvPr id="5122" name="Picture 2" descr="C:\Users\user\Desktop\2026-03-12_0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30444" b="29938"/>
          <a:stretch>
            <a:fillRect/>
          </a:stretch>
        </p:blipFill>
        <p:spPr bwMode="auto">
          <a:xfrm>
            <a:off x="539552" y="2564904"/>
            <a:ext cx="2080001" cy="2880000"/>
          </a:xfrm>
          <a:prstGeom prst="rect">
            <a:avLst/>
          </a:prstGeom>
          <a:noFill/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915816" y="2924944"/>
          <a:ext cx="5940000" cy="2225040"/>
        </p:xfrm>
        <a:graphic>
          <a:graphicData uri="http://schemas.openxmlformats.org/drawingml/2006/table">
            <a:tbl>
              <a:tblPr/>
              <a:tblGrid>
                <a:gridCol w="5940000"/>
              </a:tblGrid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ru-RU" sz="2000" b="0" dirty="0">
                          <a:latin typeface="Arial" pitchFamily="34" charset="0"/>
                          <a:cs typeface="Arial" pitchFamily="34" charset="0"/>
                        </a:rPr>
                        <a:t>Воспроизведение синдромов </a:t>
                      </a:r>
                      <a:r>
                        <a:rPr lang="ru-RU" sz="2000" b="0" dirty="0" err="1">
                          <a:latin typeface="Arial" pitchFamily="34" charset="0"/>
                          <a:cs typeface="Arial" pitchFamily="34" charset="0"/>
                        </a:rPr>
                        <a:t>акрихинового</a:t>
                      </a:r>
                      <a:r>
                        <a:rPr lang="ru-RU" sz="2000" b="0" dirty="0">
                          <a:latin typeface="Arial" pitchFamily="34" charset="0"/>
                          <a:cs typeface="Arial" pitchFamily="34" charset="0"/>
                        </a:rPr>
                        <a:t> "психоза" у животных / Новосибирский государственный медицинский институт ; ред. М. А. </a:t>
                      </a:r>
                      <a:r>
                        <a:rPr lang="ru-RU" sz="2000" b="0" dirty="0" err="1">
                          <a:latin typeface="Arial" pitchFamily="34" charset="0"/>
                          <a:cs typeface="Arial" pitchFamily="34" charset="0"/>
                        </a:rPr>
                        <a:t>Гольденберг</a:t>
                      </a:r>
                      <a:r>
                        <a:rPr lang="ru-RU" sz="2000" b="0" dirty="0">
                          <a:latin typeface="Arial" pitchFamily="34" charset="0"/>
                          <a:cs typeface="Arial" pitchFamily="34" charset="0"/>
                        </a:rPr>
                        <a:t>. - Новосибирск : [б. и.], 1961. - 224 с. : ил. - (Труды Новосибирского государственного медицинского института ; т. XXXYII)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ИЗДАНИЯ ИЗ ФОНДА БИБЛИОТЕКИ НГМУ</a:t>
            </a:r>
            <a:endParaRPr lang="ru-RU" dirty="0"/>
          </a:p>
        </p:txBody>
      </p:sp>
      <p:pic>
        <p:nvPicPr>
          <p:cNvPr id="6146" name="Picture 2" descr="C:\Users\user\Desktop\2026-03-12_0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455" t="1649" r="21696" b="10846"/>
          <a:stretch>
            <a:fillRect/>
          </a:stretch>
        </p:blipFill>
        <p:spPr bwMode="auto">
          <a:xfrm>
            <a:off x="467544" y="1844824"/>
            <a:ext cx="2224921" cy="3528392"/>
          </a:xfrm>
          <a:prstGeom prst="rect">
            <a:avLst/>
          </a:prstGeom>
          <a:noFill/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915816" y="2852936"/>
          <a:ext cx="5940000" cy="1737360"/>
        </p:xfrm>
        <a:graphic>
          <a:graphicData uri="http://schemas.openxmlformats.org/drawingml/2006/table">
            <a:tbl>
              <a:tblPr/>
              <a:tblGrid>
                <a:gridCol w="5940000"/>
              </a:tblGrid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ru-RU" b="0" dirty="0" err="1">
                          <a:latin typeface="Arial" pitchFamily="34" charset="0"/>
                          <a:cs typeface="Arial" pitchFamily="34" charset="0"/>
                        </a:rPr>
                        <a:t>Тофраниловый</a:t>
                      </a:r>
                      <a:r>
                        <a:rPr lang="ru-RU" b="0" dirty="0">
                          <a:latin typeface="Arial" pitchFamily="34" charset="0"/>
                          <a:cs typeface="Arial" pitchFamily="34" charset="0"/>
                        </a:rPr>
                        <a:t> психоз в эксперименте и клинике : сборник статей / Новосибирский государственный медицинский институт ; ред. М. А. </a:t>
                      </a:r>
                      <a:r>
                        <a:rPr lang="ru-RU" b="0" dirty="0" err="1">
                          <a:latin typeface="Arial" pitchFamily="34" charset="0"/>
                          <a:cs typeface="Arial" pitchFamily="34" charset="0"/>
                        </a:rPr>
                        <a:t>Гольденберг</a:t>
                      </a:r>
                      <a:r>
                        <a:rPr lang="ru-RU" b="0" dirty="0">
                          <a:latin typeface="Arial" pitchFamily="34" charset="0"/>
                          <a:cs typeface="Arial" pitchFamily="34" charset="0"/>
                        </a:rPr>
                        <a:t> [и др.]. </a:t>
                      </a:r>
                      <a:r>
                        <a:rPr kumimoji="0" lang="ru-RU" sz="1800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– </a:t>
                      </a:r>
                      <a:r>
                        <a:rPr lang="ru-RU" b="0" dirty="0" smtClean="0">
                          <a:latin typeface="Arial" pitchFamily="34" charset="0"/>
                          <a:cs typeface="Arial" pitchFamily="34" charset="0"/>
                        </a:rPr>
                        <a:t>Новосибирск </a:t>
                      </a:r>
                      <a:r>
                        <a:rPr lang="ru-RU" b="0" dirty="0">
                          <a:latin typeface="Arial" pitchFamily="34" charset="0"/>
                          <a:cs typeface="Arial" pitchFamily="34" charset="0"/>
                        </a:rPr>
                        <a:t>: [б. и.], 1965. </a:t>
                      </a:r>
                      <a:r>
                        <a:rPr kumimoji="0" lang="ru-RU" sz="1800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–</a:t>
                      </a:r>
                      <a:r>
                        <a:rPr lang="ru-RU" b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b="0" dirty="0">
                          <a:latin typeface="Arial" pitchFamily="34" charset="0"/>
                          <a:cs typeface="Arial" pitchFamily="34" charset="0"/>
                        </a:rPr>
                        <a:t>239 с</a:t>
                      </a:r>
                      <a:r>
                        <a:rPr lang="ru-RU" b="0" dirty="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kumimoji="0" lang="ru-RU" sz="1800" i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Arial" pitchFamily="34" charset="0"/>
                          <a:cs typeface="Arial" pitchFamily="34" charset="0"/>
                        </a:rPr>
                        <a:t> –</a:t>
                      </a:r>
                      <a:r>
                        <a:rPr lang="ru-RU" b="0" dirty="0" smtClean="0">
                          <a:latin typeface="Arial" pitchFamily="34" charset="0"/>
                          <a:cs typeface="Arial" pitchFamily="34" charset="0"/>
                        </a:rPr>
                        <a:t>  </a:t>
                      </a:r>
                      <a:r>
                        <a:rPr lang="ru-RU" b="0" dirty="0">
                          <a:latin typeface="Arial" pitchFamily="34" charset="0"/>
                          <a:cs typeface="Arial" pitchFamily="34" charset="0"/>
                        </a:rPr>
                        <a:t>(Труды Новосибирского государственного медицинского института ; т. 43)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822764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	 Труды данных ученых легли в основу формирования научных направлений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кафедр вуза,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став фундаментальными источниками для дальнейшего развития академических исследований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в соответствующих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областях, а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имена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навсегда вписаны в историю кафедр Новосибирского государственного медицинского университета .</a:t>
            </a:r>
          </a:p>
          <a:p>
            <a:pPr algn="ctr">
              <a:buNone/>
            </a:pPr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СПИСОК ИСПОЛЬЗОВАННЫХ ИСТОЧНИКОВ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 3" pitchFamily="18" charset="2"/>
              <a:buNone/>
            </a:pPr>
            <a:r>
              <a:rPr lang="ru-RU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	1. КиберЛенинка : </a:t>
            </a:r>
            <a:r>
              <a:rPr lang="ru-RU" sz="20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науч</a:t>
            </a:r>
            <a:r>
              <a:rPr lang="ru-RU" sz="2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. </a:t>
            </a:r>
            <a:r>
              <a:rPr lang="ru-RU" sz="20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электр</a:t>
            </a:r>
            <a:r>
              <a:rPr lang="ru-RU" sz="2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. б-ка: сайт.- Москва, 2012.- 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URL</a:t>
            </a:r>
            <a:r>
              <a:rPr lang="ru-RU" sz="2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: 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  <a:cs typeface="Arial" charset="0"/>
                <a:hlinkClick r:id="rId2"/>
              </a:rPr>
              <a:t>https://cyberleninka.ru</a:t>
            </a:r>
            <a:r>
              <a:rPr lang="ru-RU" sz="2000" dirty="0" smtClean="0">
                <a:solidFill>
                  <a:schemeClr val="tx1"/>
                </a:solidFill>
                <a:latin typeface="Arial" charset="0"/>
                <a:cs typeface="Arial" charset="0"/>
                <a:hlinkClick r:id="rId2"/>
              </a:rPr>
              <a:t>/</a:t>
            </a:r>
            <a:r>
              <a:rPr lang="ru-RU" sz="2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(дата обращения: 18.03.2026). – Текст : электронный.</a:t>
            </a:r>
          </a:p>
          <a:p>
            <a:pPr>
              <a:buFont typeface="Wingdings 3" pitchFamily="18" charset="2"/>
              <a:buNone/>
            </a:pPr>
            <a:r>
              <a:rPr lang="ru-RU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	2. Электронная библиотечная система НГМУ: сайт. – Новосибирск, 1997. – </a:t>
            </a:r>
            <a:r>
              <a:rPr lang="en-US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URL</a:t>
            </a:r>
            <a:r>
              <a:rPr lang="ru-RU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: </a:t>
            </a:r>
            <a:r>
              <a:rPr lang="en-US" sz="2000" dirty="0" smtClean="0">
                <a:latin typeface="Arial" charset="0"/>
                <a:cs typeface="Arial" charset="0"/>
                <a:hlinkClick r:id="rId3"/>
              </a:rPr>
              <a:t>https://library.ngmu.ru/</a:t>
            </a:r>
            <a:r>
              <a:rPr lang="ru-RU" sz="2000" dirty="0" smtClean="0">
                <a:latin typeface="Arial" charset="0"/>
                <a:cs typeface="Arial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 (дата обращения: 18.03.2026). – Текст : электронный.</a:t>
            </a:r>
          </a:p>
          <a:p>
            <a:pPr>
              <a:buFont typeface="Wingdings 3" pitchFamily="18" charset="2"/>
              <a:buNone/>
            </a:pPr>
            <a:r>
              <a:rPr lang="ru-RU" sz="2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 	3. </a:t>
            </a:r>
            <a:r>
              <a:rPr lang="ru-RU" sz="20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eLIBRARY.RU</a:t>
            </a:r>
            <a:r>
              <a:rPr lang="ru-RU" sz="2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: </a:t>
            </a:r>
            <a:r>
              <a:rPr lang="ru-RU" sz="20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науч</a:t>
            </a:r>
            <a:r>
              <a:rPr lang="ru-RU" sz="2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. </a:t>
            </a:r>
            <a:r>
              <a:rPr lang="ru-RU" sz="20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электр</a:t>
            </a:r>
            <a:r>
              <a:rPr lang="ru-RU" sz="2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. б-ка: сайт. – Москва, 2000 .– URL: </a:t>
            </a:r>
            <a:r>
              <a:rPr lang="en-US" sz="2000" dirty="0" smtClean="0">
                <a:latin typeface="Arial" charset="0"/>
                <a:cs typeface="Arial" charset="0"/>
                <a:hlinkClick r:id="rId4"/>
              </a:rPr>
              <a:t>https://elibrary.ru/?/</a:t>
            </a:r>
            <a:r>
              <a:rPr lang="ru-RU" sz="2000" dirty="0" smtClean="0">
                <a:latin typeface="Arial" charset="0"/>
                <a:cs typeface="Arial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(дата обращения: 18.03.2026). Режим доступа: для </a:t>
            </a:r>
            <a:r>
              <a:rPr lang="ru-RU" sz="20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зарегистрир</a:t>
            </a:r>
            <a:r>
              <a:rPr lang="ru-RU" sz="20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. пользователей.</a:t>
            </a:r>
          </a:p>
          <a:p>
            <a:pPr>
              <a:buFont typeface="Wingdings 3" pitchFamily="18" charset="2"/>
              <a:buNone/>
            </a:pPr>
            <a:endParaRPr lang="ru-RU" sz="20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>
              <a:buFont typeface="Wingdings 3" pitchFamily="18" charset="2"/>
              <a:buNone/>
            </a:pPr>
            <a:endParaRPr lang="ru-RU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32656"/>
            <a:ext cx="784887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С изданиями можно</a:t>
            </a:r>
          </a:p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ознакомиться по адресу:</a:t>
            </a:r>
          </a:p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улица Залесского, 4 </a:t>
            </a:r>
          </a:p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(лабораторный корпус </a:t>
            </a:r>
          </a:p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НГМУ, 2 этаж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)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8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о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тдел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обслуживания </a:t>
            </a:r>
          </a:p>
          <a:p>
            <a:pPr algn="ctr"/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научной литературой.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907704" y="4149080"/>
            <a:ext cx="52565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Arial" pitchFamily="34" charset="0"/>
                <a:ea typeface="Constantia" pitchFamily="18" charset="0"/>
                <a:cs typeface="Arial" pitchFamily="34" charset="0"/>
              </a:rPr>
              <a:t>Часы работы отдела: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Arial" pitchFamily="34" charset="0"/>
                <a:ea typeface="Constantia" pitchFamily="18" charset="0"/>
                <a:cs typeface="Arial" pitchFamily="34" charset="0"/>
              </a:rPr>
              <a:t>понедельник-пятница 9:00-18:00,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Arial" pitchFamily="34" charset="0"/>
                <a:ea typeface="Constantia" pitchFamily="18" charset="0"/>
                <a:cs typeface="Arial" pitchFamily="34" charset="0"/>
              </a:rPr>
              <a:t>суббота 9:00-17:00,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Arial" pitchFamily="34" charset="0"/>
                <a:ea typeface="Constantia" pitchFamily="18" charset="0"/>
                <a:cs typeface="Arial" pitchFamily="34" charset="0"/>
              </a:rPr>
              <a:t>воскресенье – выходной.</a:t>
            </a:r>
            <a:endParaRPr lang="ru-RU" sz="32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2258</TotalTime>
  <Words>680</Words>
  <Application>Microsoft Office PowerPoint</Application>
  <PresentationFormat>Экран (4:3)</PresentationFormat>
  <Paragraphs>106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Трек</vt:lpstr>
      <vt:lpstr>ИХ ИМЕНА ВПИСАНЫ В ИСТОРИЮ УНИВЕРСИТЕТА</vt:lpstr>
      <vt:lpstr>Слайд 2</vt:lpstr>
      <vt:lpstr>Слайд 3</vt:lpstr>
      <vt:lpstr>Кононенко Владимир Григорьевич (1936-2020 гг.)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Якубсон Аарон Карлович  (1896-1976 гг.).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Гольденберг Марк Аронович  (1896-1964 гг.)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ЗАКЛЮЧЕНИЕ</vt:lpstr>
      <vt:lpstr>СПИСОК ИСПОЛЬЗОВАННЫХ ИСТОЧНИКОВ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ИХ ИМЕНА ВПИСАНЫ В ИСТОРИЮ УНИВЕРСИТЕТА</dc:title>
  <dc:creator>user</dc:creator>
  <cp:lastModifiedBy>user</cp:lastModifiedBy>
  <cp:revision>210</cp:revision>
  <dcterms:created xsi:type="dcterms:W3CDTF">2026-03-02T02:55:12Z</dcterms:created>
  <dcterms:modified xsi:type="dcterms:W3CDTF">2026-03-19T08:23:15Z</dcterms:modified>
</cp:coreProperties>
</file>