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8" r:id="rId5"/>
    <p:sldId id="273" r:id="rId6"/>
    <p:sldId id="274" r:id="rId7"/>
    <p:sldId id="276" r:id="rId8"/>
    <p:sldId id="279" r:id="rId9"/>
    <p:sldId id="280" r:id="rId10"/>
    <p:sldId id="281" r:id="rId11"/>
    <p:sldId id="282" r:id="rId12"/>
    <p:sldId id="283" r:id="rId13"/>
    <p:sldId id="285" r:id="rId14"/>
    <p:sldId id="286" r:id="rId15"/>
    <p:sldId id="291" r:id="rId16"/>
    <p:sldId id="290" r:id="rId17"/>
    <p:sldId id="287" r:id="rId18"/>
    <p:sldId id="292" r:id="rId19"/>
    <p:sldId id="278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0" autoAdjust="0"/>
    <p:restoredTop sz="94629" autoAdjust="0"/>
  </p:normalViewPr>
  <p:slideViewPr>
    <p:cSldViewPr>
      <p:cViewPr varScale="1">
        <p:scale>
          <a:sx n="65" d="100"/>
          <a:sy n="65" d="100"/>
        </p:scale>
        <p:origin x="-129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01.04.2026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8352927" cy="6102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331640" y="4365104"/>
            <a:ext cx="6400800" cy="910952"/>
          </a:xfrm>
        </p:spPr>
        <p:txBody>
          <a:bodyPr>
            <a:normAutofit/>
          </a:bodyPr>
          <a:lstStyle/>
          <a:p>
            <a:r>
              <a:rPr lang="ru-RU" sz="2400" i="1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Виртуальная </a:t>
            </a:r>
            <a:r>
              <a:rPr lang="en-US" sz="2400" i="1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книжная</a:t>
            </a:r>
            <a:r>
              <a:rPr lang="en-US" sz="2400" i="1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i="1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выставка</a:t>
            </a:r>
            <a:r>
              <a:rPr lang="en-US" sz="2400" i="1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i="1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</a:t>
            </a:r>
            <a:r>
              <a:rPr lang="en-US" sz="2400" i="1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i="1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фонда</a:t>
            </a:r>
            <a:r>
              <a:rPr lang="en-US" sz="2400" i="1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i="1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библиотеки НГМУ</a:t>
            </a:r>
            <a:endParaRPr lang="ru-RU" sz="2400" i="1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419100" y="1988840"/>
            <a:ext cx="8305800" cy="1981200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chemeClr val="bg1"/>
                </a:solidFill>
              </a:rPr>
              <a:t>ИЗДАНИЯ, </a:t>
            </a:r>
            <a:br>
              <a:rPr lang="ru-RU" b="1" i="1" dirty="0" smtClean="0">
                <a:solidFill>
                  <a:schemeClr val="bg1"/>
                </a:solidFill>
              </a:rPr>
            </a:br>
            <a:r>
              <a:rPr lang="ru-RU" b="1" i="1" dirty="0" smtClean="0">
                <a:solidFill>
                  <a:schemeClr val="bg1"/>
                </a:solidFill>
              </a:rPr>
              <a:t>ПЕРЕЖИВШИЕ ВРЕМЯ</a:t>
            </a:r>
            <a:endParaRPr lang="ru-RU" b="1" i="1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332656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Федеральное государственное бюджетное образовательное учреждение</a:t>
            </a:r>
            <a:b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высшего образования</a:t>
            </a:r>
            <a:b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«Новосибирский государственный медицинский университет»</a:t>
            </a:r>
            <a:b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Министерства здравоохранения Российской Федерации</a:t>
            </a:r>
            <a:b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(ФГБОУ ВО НГМУ Минздрава России)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Библиотека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347864" y="6093296"/>
            <a:ext cx="22179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Новосибирск, 2026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47320"/>
          </a:xfrm>
        </p:spPr>
        <p:txBody>
          <a:bodyPr>
            <a:normAutofit fontScale="92500" lnSpcReduction="20000"/>
          </a:bodyPr>
          <a:lstStyle/>
          <a:p>
            <a:pPr algn="r">
              <a:buNone/>
            </a:pPr>
            <a:r>
              <a:rPr lang="ru-RU" sz="6000" b="1" i="1" dirty="0" smtClean="0"/>
              <a:t>«Книга - это голос вечности. То, что было сказано однажды, остается в веках»</a:t>
            </a:r>
            <a:endParaRPr lang="ru-RU" sz="6000" b="1" dirty="0" smtClean="0"/>
          </a:p>
          <a:p>
            <a:pPr algn="r">
              <a:buNone/>
            </a:pPr>
            <a:r>
              <a:rPr lang="ru-RU" sz="5400" dirty="0" smtClean="0"/>
              <a:t>	</a:t>
            </a:r>
            <a:r>
              <a:rPr lang="ru-RU" sz="2800" dirty="0" smtClean="0"/>
              <a:t> </a:t>
            </a:r>
            <a:r>
              <a:rPr lang="ru-RU" sz="2800" i="1" dirty="0" smtClean="0"/>
              <a:t>Каменский А. Г. </a:t>
            </a:r>
          </a:p>
          <a:p>
            <a:pPr algn="r">
              <a:buNone/>
            </a:pPr>
            <a:r>
              <a:rPr lang="ru-RU" sz="2800" i="1" dirty="0" smtClean="0"/>
              <a:t> (</a:t>
            </a:r>
            <a:r>
              <a:rPr lang="ru-RU" sz="1900" i="1" dirty="0" smtClean="0"/>
              <a:t>псевдоним </a:t>
            </a:r>
            <a:r>
              <a:rPr lang="ru-RU" sz="1900" i="1" dirty="0" err="1" smtClean="0"/>
              <a:t>Авессалом</a:t>
            </a:r>
            <a:r>
              <a:rPr lang="ru-RU" sz="1900" i="1" dirty="0" smtClean="0"/>
              <a:t> Подводный</a:t>
            </a:r>
            <a:r>
              <a:rPr lang="ru-RU" sz="2800" i="1" dirty="0" smtClean="0"/>
              <a:t>) –</a:t>
            </a:r>
          </a:p>
          <a:p>
            <a:pPr algn="r">
              <a:buNone/>
            </a:pPr>
            <a:r>
              <a:rPr lang="ru-RU" sz="2800" i="1" dirty="0" smtClean="0"/>
              <a:t> российский писатель, </a:t>
            </a:r>
          </a:p>
          <a:p>
            <a:pPr algn="r">
              <a:buNone/>
            </a:pPr>
            <a:r>
              <a:rPr lang="ru-RU" sz="2800" i="1" dirty="0" smtClean="0"/>
              <a:t>поэт, философ…</a:t>
            </a:r>
            <a:endParaRPr lang="ru-RU" sz="5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user\Desktop\ПЛАНИРОВАНИЕ\istockphoto-510470148-612x612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808" y="1124743"/>
            <a:ext cx="8640672" cy="4897605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412776"/>
            <a:ext cx="7560840" cy="4427984"/>
          </a:xfrm>
        </p:spPr>
        <p:txBody>
          <a:bodyPr anchor="ctr">
            <a:noAutofit/>
          </a:bodyPr>
          <a:lstStyle/>
          <a:p>
            <a:pPr algn="ctr">
              <a:buNone/>
            </a:pPr>
            <a:r>
              <a:rPr lang="ru-RU" sz="2000" b="1" i="1" dirty="0" smtClean="0"/>
              <a:t>	«Книга – это голос вечности…» - </a:t>
            </a:r>
          </a:p>
          <a:p>
            <a:pPr algn="ctr">
              <a:buNone/>
            </a:pPr>
            <a:r>
              <a:rPr lang="ru-RU" sz="2000" b="1" i="1" dirty="0" smtClean="0"/>
              <a:t>эти слова стали лейтмотивом нашей книжной выставки «Издания, пережившие время». </a:t>
            </a:r>
          </a:p>
          <a:p>
            <a:pPr algn="ctr">
              <a:buNone/>
            </a:pPr>
            <a:r>
              <a:rPr lang="ru-RU" sz="2000" b="1" i="1" dirty="0" smtClean="0"/>
              <a:t>Представляем вашему вниманию подборку книг, </a:t>
            </a:r>
          </a:p>
          <a:p>
            <a:pPr algn="ctr">
              <a:buNone/>
            </a:pPr>
            <a:r>
              <a:rPr lang="ru-RU" sz="2000" b="1" i="1" dirty="0" smtClean="0"/>
              <a:t>для которых годы и десятилетия – </a:t>
            </a:r>
          </a:p>
          <a:p>
            <a:pPr algn="ctr">
              <a:buNone/>
            </a:pPr>
            <a:r>
              <a:rPr lang="ru-RU" sz="2000" b="1" i="1" dirty="0" smtClean="0"/>
              <a:t>не испытание, а почетный статус. </a:t>
            </a:r>
          </a:p>
          <a:p>
            <a:pPr algn="ctr">
              <a:buNone/>
            </a:pPr>
            <a:r>
              <a:rPr lang="ru-RU" sz="2000" b="1" i="1" dirty="0" smtClean="0"/>
              <a:t>Это издания, которые не утратили своей ценности, мудрости и красоты даже спустя века. </a:t>
            </a:r>
          </a:p>
          <a:p>
            <a:pPr algn="ctr">
              <a:buNone/>
            </a:pPr>
            <a:r>
              <a:rPr lang="ru-RU" sz="2000" b="1" i="1" dirty="0" smtClean="0"/>
              <a:t>Приглашаем вас в удивительное путешествие по страницам вечности.</a:t>
            </a:r>
            <a:endParaRPr lang="ru-RU" sz="2000" b="1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411760" y="1916832"/>
            <a:ext cx="6732240" cy="31291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	Бок, Карл Эрнст. Атлас анатомии человека : с приложением объяснительного текста / К. Э. Бок проф.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Лейпцигск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. ун-та; пер. с 4-го нем. изд. Н. И.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Гейнаца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. – СПб. ; М. : Издание книгопродавца-типографа Маврикия Осиповича Вольфа, 1864. – : с 36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грав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. на стали, раскрашенными. табл. – старопечатное издание 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</a:rPr>
              <a:t>АНАТОМИЯ ЧЕЛОВЕКА</a:t>
            </a:r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4" name="Picture 5" descr="C:\Users\user\Downloads\IMG_20260331_132857_044.jpg"/>
          <p:cNvPicPr>
            <a:picLocks noChangeAspect="1" noChangeArrowheads="1"/>
          </p:cNvPicPr>
          <p:nvPr/>
        </p:nvPicPr>
        <p:blipFill>
          <a:blip r:embed="rId2" cstate="print"/>
          <a:srcRect l="7988" t="21765" r="4147" b="24463"/>
          <a:stretch>
            <a:fillRect/>
          </a:stretch>
        </p:blipFill>
        <p:spPr bwMode="auto">
          <a:xfrm>
            <a:off x="467544" y="1844824"/>
            <a:ext cx="2117974" cy="2952328"/>
          </a:xfrm>
          <a:prstGeom prst="rect">
            <a:avLst/>
          </a:prstGeom>
          <a:noFill/>
        </p:spPr>
      </p:pic>
      <p:pic>
        <p:nvPicPr>
          <p:cNvPr id="5" name="Picture 7" descr="C:\Users\user\Downloads\IMG_20260331_133104_709.jpg"/>
          <p:cNvPicPr>
            <a:picLocks noChangeAspect="1" noChangeArrowheads="1"/>
          </p:cNvPicPr>
          <p:nvPr/>
        </p:nvPicPr>
        <p:blipFill>
          <a:blip r:embed="rId3" cstate="print"/>
          <a:srcRect t="14828" b="22153"/>
          <a:stretch>
            <a:fillRect/>
          </a:stretch>
        </p:blipFill>
        <p:spPr bwMode="auto">
          <a:xfrm>
            <a:off x="6588224" y="3789040"/>
            <a:ext cx="1887173" cy="2708920"/>
          </a:xfrm>
          <a:prstGeom prst="rect">
            <a:avLst/>
          </a:prstGeom>
          <a:noFill/>
        </p:spPr>
      </p:pic>
      <p:pic>
        <p:nvPicPr>
          <p:cNvPr id="6" name="Picture 6" descr="C:\Users\user\Downloads\IMG_20260331_133034_907.jpg"/>
          <p:cNvPicPr>
            <a:picLocks noChangeAspect="1" noChangeArrowheads="1"/>
          </p:cNvPicPr>
          <p:nvPr/>
        </p:nvPicPr>
        <p:blipFill>
          <a:blip r:embed="rId4" cstate="print"/>
          <a:srcRect t="8694" b="25453"/>
          <a:stretch>
            <a:fillRect/>
          </a:stretch>
        </p:blipFill>
        <p:spPr bwMode="auto">
          <a:xfrm>
            <a:off x="1259632" y="3717032"/>
            <a:ext cx="1920213" cy="2880320"/>
          </a:xfrm>
          <a:prstGeom prst="rect">
            <a:avLst/>
          </a:prstGeom>
          <a:noFill/>
        </p:spPr>
      </p:pic>
      <p:pic>
        <p:nvPicPr>
          <p:cNvPr id="7" name="Picture 1" descr="C:\Users\user\Downloads\IMG_20260331_133154_784.jpg"/>
          <p:cNvPicPr>
            <a:picLocks noChangeAspect="1" noChangeArrowheads="1"/>
          </p:cNvPicPr>
          <p:nvPr/>
        </p:nvPicPr>
        <p:blipFill>
          <a:blip r:embed="rId5" cstate="print"/>
          <a:srcRect l="4442" t="14003" b="22985"/>
          <a:stretch>
            <a:fillRect/>
          </a:stretch>
        </p:blipFill>
        <p:spPr bwMode="auto">
          <a:xfrm>
            <a:off x="3923928" y="3717032"/>
            <a:ext cx="1835696" cy="27572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</a:rPr>
              <a:t>НЕВРОЛОГИЯ</a:t>
            </a:r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371" t="2292" r="21855" b="15809"/>
          <a:stretch>
            <a:fillRect/>
          </a:stretch>
        </p:blipFill>
        <p:spPr bwMode="auto">
          <a:xfrm>
            <a:off x="323528" y="1412776"/>
            <a:ext cx="2063306" cy="3065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 descr="C:\Users\user\Desktop\2026-03-31_001.jpg"/>
          <p:cNvPicPr>
            <a:picLocks noChangeAspect="1" noChangeArrowheads="1"/>
          </p:cNvPicPr>
          <p:nvPr/>
        </p:nvPicPr>
        <p:blipFill>
          <a:blip r:embed="rId3" cstate="print"/>
          <a:srcRect l="3148" t="2594" r="25373" b="18460"/>
          <a:stretch>
            <a:fillRect/>
          </a:stretch>
        </p:blipFill>
        <p:spPr bwMode="auto">
          <a:xfrm rot="10800000">
            <a:off x="755576" y="3645024"/>
            <a:ext cx="1849982" cy="2808406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2051720" y="1484784"/>
            <a:ext cx="6435621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Даркшевич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Л. О. Курс нервных болезней /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Л. О.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Даркшевич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Казань : [б. и.], 1904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-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1907.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Т.2 : Местные болезни нервной системы, 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Вып.1,2.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Казань : [б. и.], 1907.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476 с.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4" descr="C:\Users\user\Desktop\2026-03-31_001.jpg"/>
          <p:cNvPicPr>
            <a:picLocks noChangeAspect="1" noChangeArrowheads="1"/>
          </p:cNvPicPr>
          <p:nvPr/>
        </p:nvPicPr>
        <p:blipFill>
          <a:blip r:embed="rId4" cstate="print"/>
          <a:srcRect l="2261" t="4657" r="24435" b="17123"/>
          <a:stretch>
            <a:fillRect/>
          </a:stretch>
        </p:blipFill>
        <p:spPr bwMode="auto">
          <a:xfrm rot="10800000">
            <a:off x="2483768" y="2996952"/>
            <a:ext cx="1944216" cy="2851517"/>
          </a:xfrm>
          <a:prstGeom prst="rect">
            <a:avLst/>
          </a:prstGeom>
          <a:noFill/>
        </p:spPr>
      </p:pic>
      <p:pic>
        <p:nvPicPr>
          <p:cNvPr id="8" name="Picture 2" descr="C:\Users\user\Desktop\2026-03-31_003.jpg"/>
          <p:cNvPicPr>
            <a:picLocks noChangeAspect="1" noChangeArrowheads="1"/>
          </p:cNvPicPr>
          <p:nvPr/>
        </p:nvPicPr>
        <p:blipFill>
          <a:blip r:embed="rId5" cstate="print"/>
          <a:srcRect l="2371" t="717" r="21855" b="17384"/>
          <a:stretch>
            <a:fillRect/>
          </a:stretch>
        </p:blipFill>
        <p:spPr bwMode="auto">
          <a:xfrm>
            <a:off x="6876256" y="2420888"/>
            <a:ext cx="1944216" cy="2888551"/>
          </a:xfrm>
          <a:prstGeom prst="rect">
            <a:avLst/>
          </a:prstGeom>
          <a:noFill/>
        </p:spPr>
      </p:pic>
      <p:pic>
        <p:nvPicPr>
          <p:cNvPr id="9" name="Picture 3" descr="C:\Users\user\Desktop\2026-03-31_004.jpg"/>
          <p:cNvPicPr>
            <a:picLocks noChangeAspect="1" noChangeArrowheads="1"/>
          </p:cNvPicPr>
          <p:nvPr/>
        </p:nvPicPr>
        <p:blipFill>
          <a:blip r:embed="rId6" cstate="print"/>
          <a:srcRect l="2581" t="1878" r="19985" b="15495"/>
          <a:stretch>
            <a:fillRect/>
          </a:stretch>
        </p:blipFill>
        <p:spPr bwMode="auto">
          <a:xfrm rot="10800000">
            <a:off x="5076056" y="2708920"/>
            <a:ext cx="1872208" cy="274590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3995936" y="5373216"/>
            <a:ext cx="4824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Немилов, А. В. Гистологическое строение дорзальных корешков и белого вещества спинного мозга / А. В. Немилов. – СПб. : [б. и.], 1913. – 250 с. 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2026-03-31_003.jpg"/>
          <p:cNvPicPr>
            <a:picLocks noChangeAspect="1" noChangeArrowheads="1"/>
          </p:cNvPicPr>
          <p:nvPr/>
        </p:nvPicPr>
        <p:blipFill>
          <a:blip r:embed="rId2" cstate="print"/>
          <a:srcRect t="1691" b="37417"/>
          <a:stretch>
            <a:fillRect/>
          </a:stretch>
        </p:blipFill>
        <p:spPr bwMode="auto">
          <a:xfrm rot="10800000">
            <a:off x="5076056" y="3645024"/>
            <a:ext cx="3456384" cy="2892835"/>
          </a:xfrm>
          <a:prstGeom prst="rect">
            <a:avLst/>
          </a:prstGeom>
          <a:noFill/>
        </p:spPr>
      </p:pic>
      <p:pic>
        <p:nvPicPr>
          <p:cNvPr id="4100" name="Picture 4" descr="C:\Users\user\Desktop\2026-03-31_00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t="1634" b="36942"/>
          <a:stretch>
            <a:fillRect/>
          </a:stretch>
        </p:blipFill>
        <p:spPr bwMode="auto">
          <a:xfrm rot="10800000">
            <a:off x="1691680" y="3429000"/>
            <a:ext cx="3384376" cy="2857568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</a:rPr>
              <a:t>ТЕРАПИЯ</a:t>
            </a:r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4099" name="Picture 3" descr="C:\Users\user\Desktop\2026-03-31_001.jpg"/>
          <p:cNvPicPr>
            <a:picLocks noChangeAspect="1" noChangeArrowheads="1"/>
          </p:cNvPicPr>
          <p:nvPr/>
        </p:nvPicPr>
        <p:blipFill>
          <a:blip r:embed="rId4" cstate="print"/>
          <a:srcRect l="2101" t="1471" r="48950" b="36800"/>
          <a:stretch>
            <a:fillRect/>
          </a:stretch>
        </p:blipFill>
        <p:spPr bwMode="auto">
          <a:xfrm rot="10800000">
            <a:off x="395536" y="1700808"/>
            <a:ext cx="1910982" cy="3312368"/>
          </a:xfrm>
          <a:prstGeom prst="rect">
            <a:avLst/>
          </a:prstGeom>
          <a:noFill/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907704" y="1412776"/>
            <a:ext cx="7056784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Пекен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Христиан. Домашний лечебник или простой способ лечения, сочинен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Христианом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Пекеном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Медицины Доктором и Коллежским</a:t>
            </a:r>
            <a:r>
              <a:rPr kumimoji="0" lang="ru-RU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Советником, по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аппробации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государственной Медицинской Коллегии / Х.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Пекен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; пер.с нем. А. Протасов.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2-е изд. - СПб. : В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Санктпетербурге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при Императорской Академии Наук, 1766. – 287 с.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старопечатное издание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 l="348" t="1581" r="10649" b="18248"/>
          <a:stretch>
            <a:fillRect/>
          </a:stretch>
        </p:blipFill>
        <p:spPr bwMode="auto">
          <a:xfrm rot="5400000">
            <a:off x="5592114" y="3705030"/>
            <a:ext cx="2520280" cy="3120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 descr="C:\Users\user\Desktop\2026-03-31_002.jpg"/>
          <p:cNvPicPr>
            <a:picLocks noChangeAspect="1" noChangeArrowheads="1"/>
          </p:cNvPicPr>
          <p:nvPr/>
        </p:nvPicPr>
        <p:blipFill>
          <a:blip r:embed="rId3" cstate="print"/>
          <a:srcRect l="1734" t="1262" r="11549" b="16721"/>
          <a:stretch>
            <a:fillRect/>
          </a:stretch>
        </p:blipFill>
        <p:spPr bwMode="auto">
          <a:xfrm rot="5400000">
            <a:off x="2274945" y="3709831"/>
            <a:ext cx="2448272" cy="3182754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152400"/>
            <a:ext cx="8496944" cy="1219200"/>
          </a:xfrm>
        </p:spPr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</a:rPr>
              <a:t>ПАТОЛОГИЧЕСКАЯ АНАТОМИЯ</a:t>
            </a:r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5122" name="Picture 2" descr="C:\Users\user\Desktop\2026-03-31_001.jpg"/>
          <p:cNvPicPr>
            <a:picLocks noChangeAspect="1" noChangeArrowheads="1"/>
          </p:cNvPicPr>
          <p:nvPr/>
        </p:nvPicPr>
        <p:blipFill>
          <a:blip r:embed="rId4" cstate="print"/>
          <a:srcRect l="566" t="2168" r="10697" b="58534"/>
          <a:stretch>
            <a:fillRect/>
          </a:stretch>
        </p:blipFill>
        <p:spPr bwMode="auto">
          <a:xfrm rot="5400000">
            <a:off x="-278253" y="2302588"/>
            <a:ext cx="3075769" cy="1872208"/>
          </a:xfrm>
          <a:prstGeom prst="rect">
            <a:avLst/>
          </a:prstGeom>
          <a:noFill/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1763688" y="1556792"/>
            <a:ext cx="723629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Гаубий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Г. Д.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Начальныя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основания врачебной</a:t>
            </a:r>
            <a:r>
              <a:rPr kumimoji="0" lang="ru-RU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пафологии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то есть науки о свойствах, причинах, припадках и различиях болезней, в человеческом теле случающихся,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сочиненныя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бессмертныя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славы мужем,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Лейденския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Академии Профессором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Г.Д.Гаубием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с одобрения Государственной Медицинской Коллегии / Г. Д.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Гаубий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; пер.с нем. П. Гофман.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СПб. : В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Санктпетербурге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при</a:t>
            </a:r>
            <a:r>
              <a:rPr kumimoji="0" lang="ru-RU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Императорской Академии Наук, 1792.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472 с.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старопечатное издание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</a:rPr>
              <a:t>БОТАНИКА</a:t>
            </a:r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6146" name="Picture 2" descr="C:\Users\user\Desktop\2026-03-30_0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165" t="1575" r="37216" b="32276"/>
          <a:stretch>
            <a:fillRect/>
          </a:stretch>
        </p:blipFill>
        <p:spPr bwMode="auto">
          <a:xfrm>
            <a:off x="1259632" y="1700808"/>
            <a:ext cx="2016224" cy="3024336"/>
          </a:xfrm>
          <a:prstGeom prst="rect">
            <a:avLst/>
          </a:prstGeom>
          <a:noFill/>
        </p:spPr>
      </p:pic>
      <p:pic>
        <p:nvPicPr>
          <p:cNvPr id="6147" name="Picture 3" descr="C:\Users\user\Desktop\2026-03-30_011.jpg"/>
          <p:cNvPicPr>
            <a:picLocks noChangeAspect="1" noChangeArrowheads="1"/>
          </p:cNvPicPr>
          <p:nvPr/>
        </p:nvPicPr>
        <p:blipFill>
          <a:blip r:embed="rId3" cstate="print"/>
          <a:srcRect l="2360" t="1024" r="38444" b="35549"/>
          <a:stretch>
            <a:fillRect/>
          </a:stretch>
        </p:blipFill>
        <p:spPr bwMode="auto">
          <a:xfrm>
            <a:off x="4860032" y="1844824"/>
            <a:ext cx="2016224" cy="2969348"/>
          </a:xfrm>
          <a:prstGeom prst="rect">
            <a:avLst/>
          </a:prstGeom>
          <a:noFill/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0" y="4965174"/>
            <a:ext cx="885596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Федченко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Борис Алексеевич. Флора Европейской России.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Иллюстрированный определитель дикорастущих растений Европейской России и Крыма: в 3-х ч. Ч.1.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Папортникообразные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Голосеменные. Однодольные. / Б. А.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Федченко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А. Ф. Флеров. – СПб. : Издание 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А.Ф. Девриен, 1910.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286 с. : рис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 –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старопечатное </a:t>
            </a:r>
            <a:r>
              <a:rPr lang="ru-RU" dirty="0" smtClean="0">
                <a:latin typeface="Arial"/>
              </a:rPr>
              <a:t>издание</a:t>
            </a:r>
            <a:endParaRPr kumimoji="0" lang="ru-RU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92280" y="3933056"/>
            <a:ext cx="1678152" cy="9541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В фонде </a:t>
            </a:r>
          </a:p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библиотеки НГМУ</a:t>
            </a:r>
          </a:p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есть часть 2 и </a:t>
            </a:r>
          </a:p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часть 3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</a:rPr>
              <a:t>ФИЗИОЛОГИЯ</a:t>
            </a:r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r="21256" b="17028"/>
          <a:stretch>
            <a:fillRect/>
          </a:stretch>
        </p:blipFill>
        <p:spPr bwMode="auto">
          <a:xfrm>
            <a:off x="4860032" y="3140968"/>
            <a:ext cx="2137952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 l="2385" t="1736" r="18895" b="13224"/>
          <a:stretch>
            <a:fillRect/>
          </a:stretch>
        </p:blipFill>
        <p:spPr bwMode="auto">
          <a:xfrm>
            <a:off x="611560" y="2128491"/>
            <a:ext cx="2088232" cy="3100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2411760" y="1988840"/>
            <a:ext cx="640871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Гедон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Е.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Учебник физиологии / Е.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Гедон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; пер. проф. В.В. Завьялова. - 4-е изд.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Киев : Сотрудник, 1907.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495 с. : с 242 рис. в тексте . – старопечатное издание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C:\Users\user\Desktop\2026-03-30_020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l="4535" t="717" r="19690" b="15809"/>
          <a:stretch>
            <a:fillRect/>
          </a:stretch>
        </p:blipFill>
        <p:spPr bwMode="auto">
          <a:xfrm>
            <a:off x="2555776" y="3429000"/>
            <a:ext cx="2044529" cy="309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user\Desktop\2026-03-30_019.jpg"/>
          <p:cNvPicPr>
            <a:picLocks noChangeAspect="1" noChangeArrowheads="1"/>
          </p:cNvPicPr>
          <p:nvPr/>
        </p:nvPicPr>
        <p:blipFill>
          <a:blip r:embed="rId2" cstate="print"/>
          <a:srcRect l="1740" t="2751"/>
          <a:stretch>
            <a:fillRect/>
          </a:stretch>
        </p:blipFill>
        <p:spPr bwMode="auto">
          <a:xfrm rot="5400000">
            <a:off x="5757729" y="3395399"/>
            <a:ext cx="2583531" cy="3514829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2"/>
                </a:solidFill>
              </a:rPr>
              <a:t>ЭНЦИКЛОПЕДИЯ О ЗДОРОВЬЕ</a:t>
            </a:r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7171" name="Picture 3" descr="C:\Users\user\Desktop\2026-03-31_00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804" t="1520" r="24214" b="16280"/>
          <a:stretch>
            <a:fillRect/>
          </a:stretch>
        </p:blipFill>
        <p:spPr bwMode="auto">
          <a:xfrm>
            <a:off x="539552" y="1412776"/>
            <a:ext cx="2027318" cy="3096344"/>
          </a:xfrm>
          <a:prstGeom prst="rect">
            <a:avLst/>
          </a:prstGeom>
          <a:noFill/>
        </p:spPr>
      </p:pic>
      <p:pic>
        <p:nvPicPr>
          <p:cNvPr id="7172" name="Picture 4" descr="C:\Users\user\Desktop\2026-03-31_004.jpg"/>
          <p:cNvPicPr>
            <a:picLocks noChangeAspect="1" noChangeArrowheads="1"/>
          </p:cNvPicPr>
          <p:nvPr/>
        </p:nvPicPr>
        <p:blipFill>
          <a:blip r:embed="rId4" cstate="print"/>
          <a:srcRect l="1523" t="1369"/>
          <a:stretch>
            <a:fillRect/>
          </a:stretch>
        </p:blipFill>
        <p:spPr bwMode="auto">
          <a:xfrm rot="5400000">
            <a:off x="2607166" y="2657530"/>
            <a:ext cx="2567079" cy="3533956"/>
          </a:xfrm>
          <a:prstGeom prst="rect">
            <a:avLst/>
          </a:prstGeom>
          <a:noFill/>
        </p:spPr>
      </p:pic>
      <p:pic>
        <p:nvPicPr>
          <p:cNvPr id="7170" name="Picture 2" descr="C:\Users\user\Desktop\2026-03-31_002.jpg"/>
          <p:cNvPicPr>
            <a:picLocks noChangeAspect="1" noChangeArrowheads="1"/>
          </p:cNvPicPr>
          <p:nvPr/>
        </p:nvPicPr>
        <p:blipFill>
          <a:blip r:embed="rId5" cstate="print"/>
          <a:srcRect l="4028" t="1465" r="23473" b="17950"/>
          <a:stretch>
            <a:fillRect/>
          </a:stretch>
        </p:blipFill>
        <p:spPr bwMode="auto">
          <a:xfrm rot="10800000">
            <a:off x="539552" y="3789040"/>
            <a:ext cx="1773111" cy="2708920"/>
          </a:xfrm>
          <a:prstGeom prst="rect">
            <a:avLst/>
          </a:prstGeom>
          <a:noFill/>
        </p:spPr>
      </p:pic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2339752" y="1628800"/>
            <a:ext cx="656545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Коссман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Р.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Здоровье, его сохранение, расстройство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и восстановление: настольная книга для семьи.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Т.2. (вторая половина) / Р.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Коссман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Ю.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Вейсс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СПб. : 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Издание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Брокгауз-Ефрон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1910.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758 с. : табл.4 и 2,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рис. 79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39752" y="5733256"/>
            <a:ext cx="2913624" cy="9541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В фонде библиотеки НГМУ </a:t>
            </a:r>
          </a:p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есть издания том 1(первая и вторая половина) и том 2 (первая половина) 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</a:rPr>
              <a:t>СУДЕБНАЯ МЕДИЦИНА</a:t>
            </a:r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9219" name="Picture 3" descr="C:\Users\user\Desktop\2026-03-30_016.jpg"/>
          <p:cNvPicPr>
            <a:picLocks noChangeAspect="1" noChangeArrowheads="1"/>
          </p:cNvPicPr>
          <p:nvPr/>
        </p:nvPicPr>
        <p:blipFill>
          <a:blip r:embed="rId2" cstate="print"/>
          <a:srcRect l="1977" t="518" r="14631" b="15531"/>
          <a:stretch>
            <a:fillRect/>
          </a:stretch>
        </p:blipFill>
        <p:spPr bwMode="auto">
          <a:xfrm rot="5400000">
            <a:off x="5212987" y="2760388"/>
            <a:ext cx="3109738" cy="4302952"/>
          </a:xfrm>
          <a:prstGeom prst="rect">
            <a:avLst/>
          </a:prstGeom>
          <a:noFill/>
        </p:spPr>
      </p:pic>
      <p:pic>
        <p:nvPicPr>
          <p:cNvPr id="8195" name="Picture 3" descr="C:\Users\user\Desktop\2026-03-31_002.jpg"/>
          <p:cNvPicPr>
            <a:picLocks noChangeAspect="1" noChangeArrowheads="1"/>
          </p:cNvPicPr>
          <p:nvPr/>
        </p:nvPicPr>
        <p:blipFill>
          <a:blip r:embed="rId3" cstate="print"/>
          <a:srcRect l="1449" t="1281" b="37563"/>
          <a:stretch>
            <a:fillRect/>
          </a:stretch>
        </p:blipFill>
        <p:spPr bwMode="auto">
          <a:xfrm rot="10800000">
            <a:off x="1115616" y="3356992"/>
            <a:ext cx="3600400" cy="3070930"/>
          </a:xfrm>
          <a:prstGeom prst="rect">
            <a:avLst/>
          </a:prstGeom>
          <a:noFill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/>
          <a:srcRect l="18681" t="833" r="20605" b="37140"/>
          <a:stretch>
            <a:fillRect/>
          </a:stretch>
        </p:blipFill>
        <p:spPr bwMode="auto">
          <a:xfrm>
            <a:off x="395536" y="2060848"/>
            <a:ext cx="2191872" cy="3077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2483768" y="1988840"/>
            <a:ext cx="605185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Гофман фон, Е. Атлас судебной медицины : 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пер.с нем. / Е. Гофман фон.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СПб. : Практическая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медицина, 1900.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: ил.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</a:rPr>
              <a:t>ПРОКТОЛОГИЯ</a:t>
            </a:r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10242" name="Picture 2" descr="C:\Users\user\Desktop\2026-03-30_00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086" t="1580" r="42426" b="29984"/>
          <a:stretch>
            <a:fillRect/>
          </a:stretch>
        </p:blipFill>
        <p:spPr bwMode="auto">
          <a:xfrm>
            <a:off x="539552" y="1412776"/>
            <a:ext cx="1841925" cy="3067488"/>
          </a:xfrm>
          <a:prstGeom prst="rect">
            <a:avLst/>
          </a:prstGeom>
          <a:noFill/>
        </p:spPr>
      </p:pic>
      <p:pic>
        <p:nvPicPr>
          <p:cNvPr id="2" name="Picture 2" descr="C:\Users\user\Desktop\2026-03-31_007.jpg"/>
          <p:cNvPicPr>
            <a:picLocks noChangeAspect="1" noChangeArrowheads="1"/>
          </p:cNvPicPr>
          <p:nvPr/>
        </p:nvPicPr>
        <p:blipFill>
          <a:blip r:embed="rId3" cstate="print"/>
          <a:srcRect l="2323" t="2541" r="44652" b="30456"/>
          <a:stretch>
            <a:fillRect/>
          </a:stretch>
        </p:blipFill>
        <p:spPr bwMode="auto">
          <a:xfrm rot="10800000">
            <a:off x="2843808" y="1412776"/>
            <a:ext cx="1756558" cy="3050864"/>
          </a:xfrm>
          <a:prstGeom prst="rect">
            <a:avLst/>
          </a:prstGeom>
          <a:noFill/>
        </p:spPr>
      </p:pic>
      <p:pic>
        <p:nvPicPr>
          <p:cNvPr id="10243" name="Picture 3" descr="C:\Users\user\Desktop\2026-03-31_008.jpg"/>
          <p:cNvPicPr>
            <a:picLocks noChangeAspect="1" noChangeArrowheads="1"/>
          </p:cNvPicPr>
          <p:nvPr/>
        </p:nvPicPr>
        <p:blipFill>
          <a:blip r:embed="rId4" cstate="print"/>
          <a:srcRect l="1260" t="1989" r="6787" b="20114"/>
          <a:stretch>
            <a:fillRect/>
          </a:stretch>
        </p:blipFill>
        <p:spPr bwMode="auto">
          <a:xfrm rot="5400000">
            <a:off x="5258193" y="1158631"/>
            <a:ext cx="3092109" cy="3600400"/>
          </a:xfrm>
          <a:prstGeom prst="rect">
            <a:avLst/>
          </a:prstGeom>
          <a:noFill/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4653136"/>
            <a:ext cx="889248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Витт, Христиан. О распознавании и лечении геморроя или почечуя и других в тесной связи с ним состоящих</a:t>
            </a:r>
            <a:r>
              <a:rPr kumimoji="0" lang="ru-RU" b="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болезней, сочинил Христиан Витт, Доктор Медицины и Хирургии, Статский Советник, Императорской Медико-Хирургической Академии, Корреспондент и Кавалер / Х. Витт.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3-е изд.,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испр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и доп.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СПб. : Печатано при Императорской Академии Наук, 1823.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393 с.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старопечатное издание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</a:rPr>
              <a:t>МЕДИЦИНСКИЙ СЛОВАРЬ</a:t>
            </a:r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11266" name="Picture 2" descr="C:\Users\user\Desktop\2026-03-30_0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487" t="1965" r="19690" b="14234"/>
          <a:stretch>
            <a:fillRect/>
          </a:stretch>
        </p:blipFill>
        <p:spPr bwMode="auto">
          <a:xfrm>
            <a:off x="395536" y="2060848"/>
            <a:ext cx="2088083" cy="3051572"/>
          </a:xfrm>
          <a:prstGeom prst="rect">
            <a:avLst/>
          </a:prstGeom>
          <a:noFill/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 l="13579" t="3705" r="10037" b="14789"/>
          <a:stretch>
            <a:fillRect/>
          </a:stretch>
        </p:blipFill>
        <p:spPr bwMode="auto">
          <a:xfrm>
            <a:off x="6012160" y="3501008"/>
            <a:ext cx="2084959" cy="305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 descr="C:\Users\user\Desktop\2026-03-31_004.jpg"/>
          <p:cNvPicPr>
            <a:picLocks noChangeAspect="1" noChangeArrowheads="1"/>
          </p:cNvPicPr>
          <p:nvPr/>
        </p:nvPicPr>
        <p:blipFill>
          <a:blip r:embed="rId4" cstate="print"/>
          <a:srcRect t="2010" r="24288" b="16064"/>
          <a:stretch>
            <a:fillRect/>
          </a:stretch>
        </p:blipFill>
        <p:spPr bwMode="auto">
          <a:xfrm rot="10800000">
            <a:off x="3275856" y="3501008"/>
            <a:ext cx="2063409" cy="3068882"/>
          </a:xfrm>
          <a:prstGeom prst="rect">
            <a:avLst/>
          </a:prstGeom>
          <a:noFill/>
        </p:spPr>
      </p:pic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2475689" y="1490301"/>
            <a:ext cx="624126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Эйленбург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А. (Проф.). Реальная энциклопедия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медицинских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наук.</a:t>
            </a:r>
            <a:r>
              <a:rPr kumimoji="0" lang="ru-RU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Медико-хирургический словарь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c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дополнениями и изменениями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по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новейшим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источникам. </a:t>
            </a:r>
          </a:p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Т.1. Абазия –</a:t>
            </a:r>
            <a:r>
              <a:rPr kumimoji="0" lang="ru-RU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Бациллы. / А.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Эйленбург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</a:t>
            </a:r>
          </a:p>
          <a:p>
            <a:pPr lvl="1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М. И. Афанасьев.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СПб. : Издание В.С.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Эттингера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</a:t>
            </a:r>
          </a:p>
          <a:p>
            <a:pPr lvl="1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1891.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800 с. : рис.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1560" y="5445224"/>
            <a:ext cx="1678152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В фонде </a:t>
            </a:r>
          </a:p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библиотеки НГМУ</a:t>
            </a:r>
          </a:p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есть том 4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</a:rPr>
              <a:t>БИОЛОГИЯ</a:t>
            </a:r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165" t="1575" r="19690" b="15809"/>
          <a:stretch>
            <a:fillRect/>
          </a:stretch>
        </p:blipFill>
        <p:spPr bwMode="auto">
          <a:xfrm>
            <a:off x="1475656" y="3284984"/>
            <a:ext cx="2103632" cy="3057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 descr="C:\Users\user\Desktop\2026-03-31_005.jpg"/>
          <p:cNvPicPr>
            <a:picLocks noChangeAspect="1" noChangeArrowheads="1"/>
          </p:cNvPicPr>
          <p:nvPr/>
        </p:nvPicPr>
        <p:blipFill>
          <a:blip r:embed="rId3" cstate="print"/>
          <a:srcRect l="2591" t="10481" r="23071" b="7460"/>
          <a:stretch>
            <a:fillRect/>
          </a:stretch>
        </p:blipFill>
        <p:spPr bwMode="auto">
          <a:xfrm rot="10800000">
            <a:off x="4932040" y="3212976"/>
            <a:ext cx="2088232" cy="3168351"/>
          </a:xfrm>
          <a:prstGeom prst="rect">
            <a:avLst/>
          </a:prstGeom>
          <a:noFill/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1767299"/>
            <a:ext cx="874846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Гюнтер К. Происхождение и развитие человека. Пути развития от простейшего животного до человека :</a:t>
            </a:r>
            <a:r>
              <a:rPr kumimoji="0" lang="ru-RU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в 2 т. / К. Гюнтер. – СПб. : [б. и.], 1909.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Т.1.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СПб. : [б. и.], 1909.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315 с.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64288" y="5589240"/>
            <a:ext cx="1678152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В фонде </a:t>
            </a:r>
          </a:p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библиотеки НГМУ</a:t>
            </a:r>
          </a:p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есть том 2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</a:rPr>
              <a:t>ХИРУРГИЯ</a:t>
            </a:r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11265" name="Picture 1" descr="C:\Users\user\Desktop\2026-03-31_0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371" t="717" r="30515" b="31559"/>
          <a:stretch>
            <a:fillRect/>
          </a:stretch>
        </p:blipFill>
        <p:spPr bwMode="auto">
          <a:xfrm>
            <a:off x="395536" y="1844824"/>
            <a:ext cx="2180335" cy="3024336"/>
          </a:xfrm>
          <a:prstGeom prst="rect">
            <a:avLst/>
          </a:prstGeom>
          <a:noFill/>
        </p:spPr>
      </p:pic>
      <p:pic>
        <p:nvPicPr>
          <p:cNvPr id="11266" name="Picture 2" descr="C:\Users\user\Desktop\2026-03-31_004.jpg"/>
          <p:cNvPicPr>
            <a:picLocks noChangeAspect="1" noChangeArrowheads="1"/>
          </p:cNvPicPr>
          <p:nvPr/>
        </p:nvPicPr>
        <p:blipFill>
          <a:blip r:embed="rId3" cstate="print"/>
          <a:srcRect l="2401" t="1747" r="39980" b="33626"/>
          <a:stretch>
            <a:fillRect/>
          </a:stretch>
        </p:blipFill>
        <p:spPr bwMode="auto">
          <a:xfrm rot="10800000">
            <a:off x="2195736" y="3356992"/>
            <a:ext cx="1961732" cy="3024336"/>
          </a:xfrm>
          <a:prstGeom prst="rect">
            <a:avLst/>
          </a:prstGeom>
          <a:noFill/>
        </p:spPr>
      </p:pic>
      <p:pic>
        <p:nvPicPr>
          <p:cNvPr id="11267" name="Picture 3" descr="C:\Users\user\Desktop\2026-03-31_005.jpg"/>
          <p:cNvPicPr>
            <a:picLocks noChangeAspect="1" noChangeArrowheads="1"/>
          </p:cNvPicPr>
          <p:nvPr/>
        </p:nvPicPr>
        <p:blipFill>
          <a:blip r:embed="rId4" cstate="print"/>
          <a:srcRect t="532" r="46542" b="33861"/>
          <a:stretch>
            <a:fillRect/>
          </a:stretch>
        </p:blipFill>
        <p:spPr bwMode="auto">
          <a:xfrm rot="10800000">
            <a:off x="4427984" y="3356992"/>
            <a:ext cx="1786832" cy="3014116"/>
          </a:xfrm>
          <a:prstGeom prst="rect">
            <a:avLst/>
          </a:prstGeom>
          <a:noFill/>
        </p:spPr>
      </p:pic>
      <p:pic>
        <p:nvPicPr>
          <p:cNvPr id="11268" name="Picture 4" descr="C:\Users\user\Desktop\2026-03-31_006.jpg"/>
          <p:cNvPicPr>
            <a:picLocks noChangeAspect="1" noChangeArrowheads="1"/>
          </p:cNvPicPr>
          <p:nvPr/>
        </p:nvPicPr>
        <p:blipFill>
          <a:blip r:embed="rId5" cstate="print"/>
          <a:srcRect t="1283" r="41394" b="33745"/>
          <a:stretch>
            <a:fillRect/>
          </a:stretch>
        </p:blipFill>
        <p:spPr bwMode="auto">
          <a:xfrm rot="10800000">
            <a:off x="6588224" y="3356992"/>
            <a:ext cx="2016224" cy="3072341"/>
          </a:xfrm>
          <a:prstGeom prst="rect">
            <a:avLst/>
          </a:prstGeom>
          <a:noFill/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2267744" y="1484784"/>
            <a:ext cx="6513386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Сабатие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 Наставление для практических лекарей.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Ч.1.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Наичаще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случающияся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Хирургическия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операции /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Сабатие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; пер.с нем. С. Громов.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СПб. :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Санктпетербургская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медицинская типография, 1808. –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749 с.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старопечатное издание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445224"/>
            <a:ext cx="1694182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В фонде</a:t>
            </a:r>
          </a:p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библиотеки НГМУ</a:t>
            </a:r>
          </a:p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есть часть 3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2"/>
                </a:solidFill>
              </a:rPr>
              <a:t>ВОЕННО-ПОЛЕВАЯ МЕДИЦИНА</a:t>
            </a:r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14337" name="Picture 1" descr="C:\Users\user\Desktop\2026-03-31_0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723" t="717" r="28350" b="25259"/>
          <a:stretch>
            <a:fillRect/>
          </a:stretch>
        </p:blipFill>
        <p:spPr bwMode="auto">
          <a:xfrm>
            <a:off x="323528" y="2204864"/>
            <a:ext cx="2123171" cy="3045974"/>
          </a:xfrm>
          <a:prstGeom prst="rect">
            <a:avLst/>
          </a:prstGeom>
          <a:noFill/>
        </p:spPr>
      </p:pic>
      <p:pic>
        <p:nvPicPr>
          <p:cNvPr id="14338" name="Picture 2" descr="C:\Users\user\Desktop\2026-03-31_008.jpg"/>
          <p:cNvPicPr>
            <a:picLocks noChangeAspect="1" noChangeArrowheads="1"/>
          </p:cNvPicPr>
          <p:nvPr/>
        </p:nvPicPr>
        <p:blipFill>
          <a:blip r:embed="rId3" cstate="print"/>
          <a:srcRect l="2076" t="1510" r="36692" b="24851"/>
          <a:stretch>
            <a:fillRect/>
          </a:stretch>
        </p:blipFill>
        <p:spPr bwMode="auto">
          <a:xfrm rot="10800000">
            <a:off x="2339752" y="3573016"/>
            <a:ext cx="1765420" cy="2918219"/>
          </a:xfrm>
          <a:prstGeom prst="rect">
            <a:avLst/>
          </a:prstGeom>
          <a:noFill/>
        </p:spPr>
      </p:pic>
      <p:pic>
        <p:nvPicPr>
          <p:cNvPr id="2" name="Picture 3" descr="C:\Users\user\Desktop\2026-03-31_010.jpg"/>
          <p:cNvPicPr>
            <a:picLocks noChangeAspect="1" noChangeArrowheads="1"/>
          </p:cNvPicPr>
          <p:nvPr/>
        </p:nvPicPr>
        <p:blipFill>
          <a:blip r:embed="rId4" cstate="print"/>
          <a:srcRect t="2909" b="6923"/>
          <a:stretch>
            <a:fillRect/>
          </a:stretch>
        </p:blipFill>
        <p:spPr bwMode="auto">
          <a:xfrm rot="5400000">
            <a:off x="5958020" y="3555148"/>
            <a:ext cx="2556080" cy="3167880"/>
          </a:xfrm>
          <a:prstGeom prst="rect">
            <a:avLst/>
          </a:prstGeom>
          <a:noFill/>
        </p:spPr>
      </p:pic>
      <p:pic>
        <p:nvPicPr>
          <p:cNvPr id="14340" name="Picture 4" descr="C:\Users\user\Desktop\2026-03-31_009.jpg"/>
          <p:cNvPicPr>
            <a:picLocks noChangeAspect="1" noChangeArrowheads="1"/>
          </p:cNvPicPr>
          <p:nvPr/>
        </p:nvPicPr>
        <p:blipFill>
          <a:blip r:embed="rId5" cstate="print"/>
          <a:srcRect l="2401" t="3493" b="9173"/>
          <a:stretch>
            <a:fillRect/>
          </a:stretch>
        </p:blipFill>
        <p:spPr bwMode="auto">
          <a:xfrm rot="5400000">
            <a:off x="4364094" y="3060842"/>
            <a:ext cx="2576052" cy="3168352"/>
          </a:xfrm>
          <a:prstGeom prst="rect">
            <a:avLst/>
          </a:prstGeom>
          <a:noFill/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2123728" y="2060848"/>
            <a:ext cx="6683433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Чаруковский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Аким (Д-р). Военно-походная медицина.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В 5 частях. Ч.1. Военная гигиена. №1. Содержание 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здорового солдата. / А.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Чаруковский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Д-р.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СПб : 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Типография И. Воробьева, 1836.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409 с.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4" y="5589240"/>
            <a:ext cx="1694182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В фонде </a:t>
            </a:r>
          </a:p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библиотеки НГМУ</a:t>
            </a:r>
          </a:p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есть часть 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</a:rPr>
              <a:t>ИСТОРИЯ МЕДИЦИНЫ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79512" y="5301208"/>
            <a:ext cx="8784976" cy="97160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  <a:buNone/>
            </a:pPr>
            <a:r>
              <a:rPr lang="ru-RU" sz="7200" dirty="0" smtClean="0">
                <a:latin typeface="Arial" pitchFamily="34" charset="0"/>
                <a:cs typeface="Arial" pitchFamily="34" charset="0"/>
              </a:rPr>
              <a:t>	Наши деятели по медицине : иллюстрированный вестник культуры, научно-воспитательного, технического и торгово-промышленного прогресса России. Вып.1 / ред. А. С. Шустов. – СПб. : Русское Торгово-Промышленное Товарищество, 1910. – 64 с. : </a:t>
            </a:r>
            <a:r>
              <a:rPr lang="ru-RU" sz="7200" dirty="0" err="1" smtClean="0">
                <a:latin typeface="Arial" pitchFamily="34" charset="0"/>
                <a:cs typeface="Arial" pitchFamily="34" charset="0"/>
              </a:rPr>
              <a:t>объявл</a:t>
            </a:r>
            <a:r>
              <a:rPr lang="ru-RU" sz="7200" dirty="0" smtClean="0">
                <a:latin typeface="Arial" pitchFamily="34" charset="0"/>
                <a:cs typeface="Arial" pitchFamily="34" charset="0"/>
              </a:rPr>
              <a:t>. 8с. – старопечатное издание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3314" name="Picture 2" descr="C:\Users\user\Downloads\IMG_20260331_133249_927.jpg"/>
          <p:cNvPicPr>
            <a:picLocks noChangeAspect="1" noChangeArrowheads="1"/>
          </p:cNvPicPr>
          <p:nvPr/>
        </p:nvPicPr>
        <p:blipFill>
          <a:blip r:embed="rId2" cstate="print">
            <a:lum bright="-10000" contrast="30000"/>
          </a:blip>
          <a:srcRect t="22502" b="15285"/>
          <a:stretch>
            <a:fillRect/>
          </a:stretch>
        </p:blipFill>
        <p:spPr bwMode="auto">
          <a:xfrm>
            <a:off x="539552" y="1628800"/>
            <a:ext cx="2388300" cy="3384376"/>
          </a:xfrm>
          <a:prstGeom prst="rect">
            <a:avLst/>
          </a:prstGeom>
          <a:noFill/>
        </p:spPr>
      </p:pic>
      <p:pic>
        <p:nvPicPr>
          <p:cNvPr id="13316" name="Picture 4" descr="C:\Users\user\Downloads\IMG_20260331_133402_583.jpg"/>
          <p:cNvPicPr>
            <a:picLocks noChangeAspect="1" noChangeArrowheads="1"/>
          </p:cNvPicPr>
          <p:nvPr/>
        </p:nvPicPr>
        <p:blipFill>
          <a:blip r:embed="rId3" cstate="print">
            <a:lum contrast="30000"/>
          </a:blip>
          <a:srcRect l="9914" t="15959" r="7471" b="28911"/>
          <a:stretch>
            <a:fillRect/>
          </a:stretch>
        </p:blipFill>
        <p:spPr bwMode="auto">
          <a:xfrm>
            <a:off x="6228184" y="1700808"/>
            <a:ext cx="2232248" cy="3393017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 l="9747" t="14977" r="2529" b="30463"/>
          <a:stretch>
            <a:fillRect/>
          </a:stretch>
        </p:blipFill>
        <p:spPr bwMode="auto">
          <a:xfrm>
            <a:off x="3419872" y="1700808"/>
            <a:ext cx="2388971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320114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i="1" dirty="0" smtClean="0">
                <a:cs typeface="Arial" pitchFamily="34" charset="0"/>
              </a:rPr>
              <a:t>Эти издания помнят руки читателей прошлых столетий, шрифты, которые уже не используют типографии, и истории, которые не переписываются заново. </a:t>
            </a:r>
          </a:p>
          <a:p>
            <a:pPr algn="ctr">
              <a:buNone/>
            </a:pPr>
            <a:r>
              <a:rPr lang="ru-RU" sz="2400" b="1" i="1" dirty="0" smtClean="0">
                <a:cs typeface="Arial" pitchFamily="34" charset="0"/>
              </a:rPr>
              <a:t>Представленные здесь экземпляры - не просто музейные артефакты, это живые свидетели своей эпохи. И мы рады представить их вам.</a:t>
            </a:r>
            <a:endParaRPr lang="ru-RU" sz="2400" b="1" i="1" dirty="0">
              <a:cs typeface="Arial" pitchFamily="34" charset="0"/>
            </a:endParaRPr>
          </a:p>
        </p:txBody>
      </p:sp>
      <p:pic>
        <p:nvPicPr>
          <p:cNvPr id="1026" name="Picture 2" descr="C:\Users\user\Desktop\по работе\заготовки к презентациям\человечки для презентации\1646777264_30-kartinkin-net-p-kartinki-dlya-oformleniya-teksta-3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7888" y="3995682"/>
            <a:ext cx="6588224" cy="28623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4499" y="548680"/>
            <a:ext cx="609500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/>
              <a:t>С изданиями ценного фонда, </a:t>
            </a:r>
          </a:p>
          <a:p>
            <a:pPr algn="ctr"/>
            <a:r>
              <a:rPr lang="ru-RU" sz="2400" b="1" dirty="0" smtClean="0"/>
              <a:t>представленными в презентации </a:t>
            </a:r>
          </a:p>
          <a:p>
            <a:pPr algn="ctr"/>
            <a:r>
              <a:rPr lang="ru-RU" sz="2400" b="1" dirty="0" smtClean="0"/>
              <a:t>можно ознакомиться </a:t>
            </a:r>
            <a:r>
              <a:rPr lang="ru-RU" sz="2400" b="1" dirty="0" smtClean="0">
                <a:cs typeface="Arial" pitchFamily="34" charset="0"/>
              </a:rPr>
              <a:t>по адресу:</a:t>
            </a:r>
          </a:p>
          <a:p>
            <a:pPr algn="ctr"/>
            <a:r>
              <a:rPr lang="ru-RU" sz="2400" b="1" dirty="0" smtClean="0">
                <a:cs typeface="Arial" pitchFamily="34" charset="0"/>
              </a:rPr>
              <a:t>улица Залесского, 4 </a:t>
            </a:r>
          </a:p>
          <a:p>
            <a:pPr algn="ctr"/>
            <a:r>
              <a:rPr lang="ru-RU" sz="2400" b="1" dirty="0" smtClean="0">
                <a:cs typeface="Arial" pitchFamily="34" charset="0"/>
              </a:rPr>
              <a:t>(лабораторный корпус </a:t>
            </a:r>
          </a:p>
          <a:p>
            <a:pPr algn="ctr"/>
            <a:r>
              <a:rPr lang="ru-RU" sz="2400" b="1" dirty="0" smtClean="0">
                <a:cs typeface="Arial" pitchFamily="34" charset="0"/>
              </a:rPr>
              <a:t>НГМУ, 2 этаж) </a:t>
            </a:r>
            <a:endParaRPr lang="ru-RU" sz="2400" b="1" dirty="0" smtClean="0"/>
          </a:p>
          <a:p>
            <a:pPr algn="ctr"/>
            <a:r>
              <a:rPr lang="ru-RU" sz="2400" b="1" dirty="0" smtClean="0"/>
              <a:t>в читальном зале научной литературы </a:t>
            </a:r>
          </a:p>
          <a:p>
            <a:pPr algn="ctr"/>
            <a:r>
              <a:rPr lang="ru-RU" sz="2400" b="1" dirty="0" smtClean="0"/>
              <a:t>библиотеки НГМУ</a:t>
            </a:r>
            <a:endParaRPr lang="ru-RU" sz="2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087724" y="4293096"/>
            <a:ext cx="49685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ea typeface="Constantia" pitchFamily="18" charset="0"/>
                <a:cs typeface="Arial" pitchFamily="34" charset="0"/>
              </a:rPr>
              <a:t>Часы работы: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ea typeface="Constantia" pitchFamily="18" charset="0"/>
                <a:cs typeface="Arial" pitchFamily="34" charset="0"/>
              </a:rPr>
              <a:t>понедельник-пятница 9:00-18:00,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ea typeface="Constantia" pitchFamily="18" charset="0"/>
                <a:cs typeface="Arial" pitchFamily="34" charset="0"/>
              </a:rPr>
              <a:t>суббота 9:00-17:00,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ea typeface="Constantia" pitchFamily="18" charset="0"/>
                <a:cs typeface="Arial" pitchFamily="34" charset="0"/>
              </a:rPr>
              <a:t>воскресенье – выходной.</a:t>
            </a:r>
            <a:endParaRPr lang="ru-RU" sz="3200" dirty="0" smtClean="0"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1137</TotalTime>
  <Words>894</Words>
  <Application>Microsoft Office PowerPoint</Application>
  <PresentationFormat>Экран (4:3)</PresentationFormat>
  <Paragraphs>102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Бумажная</vt:lpstr>
      <vt:lpstr>ИЗДАНИЯ,  ПЕРЕЖИВШИЕ ВРЕМЯ</vt:lpstr>
      <vt:lpstr>Слайд 2</vt:lpstr>
      <vt:lpstr>Слайд 3</vt:lpstr>
      <vt:lpstr>АНАТОМИЯ ЧЕЛОВЕКА</vt:lpstr>
      <vt:lpstr>НЕВРОЛОГИЯ</vt:lpstr>
      <vt:lpstr>ТЕРАПИЯ</vt:lpstr>
      <vt:lpstr>ПАТОЛОГИЧЕСКАЯ АНАТОМИЯ</vt:lpstr>
      <vt:lpstr>БОТАНИКА</vt:lpstr>
      <vt:lpstr>ФИЗИОЛОГИЯ</vt:lpstr>
      <vt:lpstr>ЭНЦИКЛОПЕДИЯ О ЗДОРОВЬЕ</vt:lpstr>
      <vt:lpstr>СУДЕБНАЯ МЕДИЦИНА</vt:lpstr>
      <vt:lpstr>ПРОКТОЛОГИЯ</vt:lpstr>
      <vt:lpstr>МЕДИЦИНСКИЙ СЛОВАРЬ</vt:lpstr>
      <vt:lpstr>БИОЛОГИЯ</vt:lpstr>
      <vt:lpstr>ХИРУРГИЯ</vt:lpstr>
      <vt:lpstr>ВОЕННО-ПОЛЕВАЯ МЕДИЦИНА</vt:lpstr>
      <vt:lpstr>ИСТОРИЯ МЕДИЦИНЫ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ИЗДАНИЯ,  ПЕРЕЖИВШИЕ ВРЕМЯ</dc:title>
  <dc:creator>user</dc:creator>
  <cp:lastModifiedBy>user</cp:lastModifiedBy>
  <cp:revision>120</cp:revision>
  <dcterms:created xsi:type="dcterms:W3CDTF">2026-03-20T07:11:49Z</dcterms:created>
  <dcterms:modified xsi:type="dcterms:W3CDTF">2026-04-01T04:42:49Z</dcterms:modified>
</cp:coreProperties>
</file>