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3" r:id="rId3"/>
    <p:sldId id="264" r:id="rId4"/>
    <p:sldId id="265" r:id="rId5"/>
    <p:sldId id="268" r:id="rId6"/>
    <p:sldId id="267" r:id="rId7"/>
    <p:sldId id="282" r:id="rId8"/>
    <p:sldId id="266" r:id="rId9"/>
    <p:sldId id="269" r:id="rId10"/>
    <p:sldId id="277" r:id="rId11"/>
    <p:sldId id="278" r:id="rId12"/>
    <p:sldId id="280" r:id="rId13"/>
    <p:sldId id="286" r:id="rId14"/>
    <p:sldId id="287" r:id="rId15"/>
    <p:sldId id="288" r:id="rId16"/>
    <p:sldId id="290" r:id="rId17"/>
    <p:sldId id="291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library.ru/defaultx.asp" TargetMode="External"/><Relationship Id="rId2" Type="http://schemas.openxmlformats.org/officeDocument/2006/relationships/hyperlink" Target="https://library.ngmu.ru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2060848"/>
            <a:ext cx="561216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ОСНОВАТЕЛЬ 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СИБИРСКОЙ ШКОЛЫ ПАТОЛОГОАНАТОМОВ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15816" y="3933056"/>
            <a:ext cx="5472608" cy="1066688"/>
          </a:xfrm>
        </p:spPr>
        <p:txBody>
          <a:bodyPr/>
          <a:lstStyle/>
          <a:p>
            <a:pPr algn="r"/>
            <a:r>
              <a:rPr lang="ru-RU" b="1" dirty="0" smtClean="0">
                <a:solidFill>
                  <a:schemeClr val="bg1"/>
                </a:solidFill>
              </a:rPr>
              <a:t>К 100-летию со дня рождения </a:t>
            </a:r>
          </a:p>
          <a:p>
            <a:pPr algn="r"/>
            <a:r>
              <a:rPr lang="ru-RU" b="1" dirty="0" smtClean="0">
                <a:solidFill>
                  <a:schemeClr val="bg1"/>
                </a:solidFill>
              </a:rPr>
              <a:t>профессора М.А. </a:t>
            </a:r>
            <a:r>
              <a:rPr lang="ru-RU" b="1" dirty="0" err="1" smtClean="0">
                <a:solidFill>
                  <a:schemeClr val="bg1"/>
                </a:solidFill>
              </a:rPr>
              <a:t>Самотейкина</a:t>
            </a:r>
            <a:endParaRPr lang="ru-RU" b="1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Федеральное государственное бюджетное образовательное учреждение</a:t>
            </a:r>
            <a:b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высшего образования</a:t>
            </a:r>
            <a:b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«Новосибирский государственный медицинский университет»</a:t>
            </a:r>
            <a:b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Министерства здравоохранения Российской Федерации</a:t>
            </a:r>
            <a:b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(ФГБОУ ВО НГМУ Минздрава России)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Библиотека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63043" y="6309320"/>
            <a:ext cx="2217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Новосибирск, 2026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4507" t="17450" r="48325" b="13251"/>
          <a:stretch>
            <a:fillRect/>
          </a:stretch>
        </p:blipFill>
        <p:spPr bwMode="auto">
          <a:xfrm>
            <a:off x="323527" y="1772816"/>
            <a:ext cx="2559557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980728"/>
            <a:ext cx="705678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4 апреля 2026 года - </a:t>
            </a:r>
          </a:p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100 лет со дня рождения </a:t>
            </a:r>
            <a:r>
              <a:rPr lang="ru-RU" sz="2800" b="1" dirty="0" smtClean="0">
                <a:solidFill>
                  <a:schemeClr val="bg1"/>
                </a:solidFill>
              </a:rPr>
              <a:t>Михаила Алексеевича </a:t>
            </a:r>
            <a:r>
              <a:rPr lang="ru-RU" sz="2800" b="1" dirty="0" err="1" smtClean="0">
                <a:solidFill>
                  <a:schemeClr val="bg1"/>
                </a:solidFill>
              </a:rPr>
              <a:t>Самотейкина</a:t>
            </a:r>
            <a:r>
              <a:rPr lang="ru-RU" sz="2800" dirty="0" smtClean="0">
                <a:solidFill>
                  <a:schemeClr val="bg1"/>
                </a:solidFill>
              </a:rPr>
              <a:t> - известного ученого-морфолога, заведующего кафедрой патологической анатомии Новосибирского государственного медицинского института, главного патологоанатома города Новосибирска и Новосибирской области</a:t>
            </a:r>
          </a:p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 в 1970-1980-х годах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ПУТЬ В НАУКЕ</a:t>
            </a:r>
            <a:endParaRPr lang="ru-RU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		</a:t>
            </a:r>
            <a:r>
              <a:rPr lang="ru-RU" dirty="0" smtClean="0">
                <a:solidFill>
                  <a:schemeClr val="bg1"/>
                </a:solidFill>
              </a:rPr>
              <a:t>Михаил Алексеевич </a:t>
            </a:r>
            <a:r>
              <a:rPr lang="ru-RU" dirty="0" err="1" smtClean="0">
                <a:solidFill>
                  <a:schemeClr val="bg1"/>
                </a:solidFill>
              </a:rPr>
              <a:t>Самотейкин</a:t>
            </a:r>
            <a:r>
              <a:rPr lang="ru-RU" dirty="0" smtClean="0">
                <a:solidFill>
                  <a:schemeClr val="bg1"/>
                </a:solidFill>
              </a:rPr>
              <a:t> принадлежал к плеяде ученых, которые в послевоенные годы формировали облик современной медицины в Сибири. Придя на кафедру патологической анатомии НГМИ в период ее активного становления, он посвятил свою жизнь не только научным изысканиям, но и созданию стройной системы клинико-анатомического анализа в практическом здравоохранении региона.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ВКЛАД В РАЗВИТИЕ КАФЕДРЫ И СЛУЖБЫ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52596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chemeClr val="bg1"/>
                </a:solidFill>
              </a:rPr>
              <a:t>В период заведования кафедрой с1968 по1987 гг. М.А. </a:t>
            </a:r>
            <a:r>
              <a:rPr lang="ru-RU" dirty="0" err="1" smtClean="0">
                <a:solidFill>
                  <a:schemeClr val="bg1"/>
                </a:solidFill>
              </a:rPr>
              <a:t>Самотейкиным</a:t>
            </a:r>
            <a:r>
              <a:rPr lang="ru-RU" dirty="0" smtClean="0">
                <a:solidFill>
                  <a:schemeClr val="bg1"/>
                </a:solidFill>
              </a:rPr>
              <a:t> была значительно усилена практическая направленность преподавания. Под его руководством кафедра стала методическим центром для патологоанатомов всей Западной Сибири. Он уделял первостепенное значение качеству патоморфологической диагностики, понимая ее решающую роль в лечебном процессе.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ВКЛАД В РАЗВИТИЕ КАФЕДРЫ И СЛУЖБЫ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chemeClr val="bg1"/>
                </a:solidFill>
              </a:rPr>
              <a:t>	На посту главного специалиста города и области профессор </a:t>
            </a:r>
            <a:r>
              <a:rPr lang="ru-RU" dirty="0" err="1" smtClean="0">
                <a:solidFill>
                  <a:schemeClr val="bg1"/>
                </a:solidFill>
              </a:rPr>
              <a:t>Самотейкин</a:t>
            </a:r>
            <a:r>
              <a:rPr lang="ru-RU" dirty="0" smtClean="0">
                <a:solidFill>
                  <a:schemeClr val="bg1"/>
                </a:solidFill>
              </a:rPr>
              <a:t> Михаил Алексеевич провел огромную работу по стандартизации работы патологоанатомических отделений, внедрению унифицированных методов исследования и повышению квалификации врачей. Благодаря его организаторским способностям в Новосибирске была сформирована одна из самых сильных в РСФСР служб клинической морфологии.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НАУЧНОЕ НАСЛЕДИЕ</a:t>
            </a:r>
            <a:endParaRPr lang="ru-RU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dirty="0" smtClean="0"/>
              <a:t>		</a:t>
            </a:r>
            <a:r>
              <a:rPr lang="ru-RU" dirty="0" smtClean="0">
                <a:solidFill>
                  <a:schemeClr val="bg1"/>
                </a:solidFill>
              </a:rPr>
              <a:t>Научные интересы Михаила Алексеевича были сосредоточены на проблемах компенсаторно-приспособительных механизмов, </a:t>
            </a:r>
            <a:r>
              <a:rPr lang="ru-RU" dirty="0" err="1" smtClean="0">
                <a:solidFill>
                  <a:schemeClr val="bg1"/>
                </a:solidFill>
              </a:rPr>
              <a:t>патоморфозе</a:t>
            </a:r>
            <a:r>
              <a:rPr lang="ru-RU" dirty="0" smtClean="0">
                <a:solidFill>
                  <a:schemeClr val="bg1"/>
                </a:solidFill>
              </a:rPr>
              <a:t> заболеваний и вопросах </a:t>
            </a:r>
            <a:r>
              <a:rPr lang="ru-RU" dirty="0" err="1" smtClean="0">
                <a:solidFill>
                  <a:schemeClr val="bg1"/>
                </a:solidFill>
              </a:rPr>
              <a:t>онкоморфологии</a:t>
            </a:r>
            <a:r>
              <a:rPr lang="ru-RU" dirty="0" smtClean="0">
                <a:solidFill>
                  <a:schemeClr val="bg1"/>
                </a:solidFill>
              </a:rPr>
              <a:t>. Он воспитал десятки учеников, многие из которых впоследствии возглавили патологоанатомические отделения крупных больниц Новосибирска (включая такие флагманы, как ГКБ №1, ГКБ №2, ГКБ №11) и медицинские учреждения Сибирского федерального округа.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+mn-lt"/>
              </a:rPr>
              <a:t>ЗАСЛУГИ</a:t>
            </a:r>
            <a:endParaRPr lang="ru-RU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204864"/>
            <a:ext cx="7467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	Трудовые заслуги Михаила Алексеевича </a:t>
            </a:r>
            <a:r>
              <a:rPr lang="ru-RU" sz="2800" dirty="0" err="1" smtClean="0">
                <a:solidFill>
                  <a:schemeClr val="bg1"/>
                </a:solidFill>
              </a:rPr>
              <a:t>Самотейкина</a:t>
            </a:r>
            <a:r>
              <a:rPr lang="ru-RU" sz="2800" dirty="0" smtClean="0">
                <a:solidFill>
                  <a:schemeClr val="bg1"/>
                </a:solidFill>
              </a:rPr>
              <a:t>, были отмечены медалями, нагрудными знаками «Отличнику здравоохранения» и «Ветеран труда», благодарностью Министерства здравоохранения СССР.</a:t>
            </a:r>
            <a:r>
              <a:rPr lang="ru-RU" sz="2800" dirty="0" smtClean="0"/>
              <a:t> </a:t>
            </a:r>
          </a:p>
          <a:p>
            <a:pPr algn="ctr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	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ПАМЯТЬ</a:t>
            </a:r>
            <a:endParaRPr lang="ru-RU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80528" y="1268760"/>
            <a:ext cx="8471792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400" dirty="0" smtClean="0"/>
              <a:t>		</a:t>
            </a:r>
            <a:r>
              <a:rPr lang="ru-RU" sz="2800" dirty="0" smtClean="0">
                <a:solidFill>
                  <a:schemeClr val="bg1"/>
                </a:solidFill>
              </a:rPr>
              <a:t> Михаил Алексеевич </a:t>
            </a:r>
            <a:r>
              <a:rPr lang="ru-RU" sz="2800" dirty="0" err="1" smtClean="0">
                <a:solidFill>
                  <a:schemeClr val="bg1"/>
                </a:solidFill>
              </a:rPr>
              <a:t>Самотейкин</a:t>
            </a:r>
            <a:r>
              <a:rPr lang="ru-RU" sz="2800" dirty="0" smtClean="0">
                <a:solidFill>
                  <a:schemeClr val="bg1"/>
                </a:solidFill>
              </a:rPr>
              <a:t> ушел из жизни в 1987 году после тяжелой продолжительной болезни. Похоронен на </a:t>
            </a:r>
            <a:r>
              <a:rPr lang="ru-RU" sz="2800" dirty="0" err="1" smtClean="0">
                <a:solidFill>
                  <a:schemeClr val="bg1"/>
                </a:solidFill>
              </a:rPr>
              <a:t>Заельцовском</a:t>
            </a:r>
            <a:r>
              <a:rPr lang="ru-RU" sz="2800" dirty="0" smtClean="0">
                <a:solidFill>
                  <a:schemeClr val="bg1"/>
                </a:solidFill>
              </a:rPr>
              <a:t> кладбище г. Новосибирска. </a:t>
            </a:r>
          </a:p>
          <a:p>
            <a:pPr algn="ctr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Коллеги запомнили Михаила Алексеевича </a:t>
            </a:r>
            <a:r>
              <a:rPr lang="ru-RU" sz="2800" dirty="0" err="1" smtClean="0">
                <a:solidFill>
                  <a:schemeClr val="bg1"/>
                </a:solidFill>
              </a:rPr>
              <a:t>Самотейкина</a:t>
            </a:r>
            <a:r>
              <a:rPr lang="ru-RU" sz="2800" dirty="0" smtClean="0">
                <a:solidFill>
                  <a:schemeClr val="bg1"/>
                </a:solidFill>
              </a:rPr>
              <a:t> как принципиального ученого, требовательного, но справедливого педагога и человека редкой порядочности. Его учебники, методические пособия и, главное, созданная им школа продолжают определять высокий уровень патологоанатомической службы Новосибирской области.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707904" y="2584648"/>
            <a:ext cx="453650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Бунин, К. В. </a:t>
            </a:r>
            <a:r>
              <a:rPr kumimoji="0" lang="ru-RU" sz="200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Иммуно-антибиотикотерапия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рецидивирующих</a:t>
            </a:r>
            <a:r>
              <a:rPr kumimoji="0" lang="ru-RU" sz="200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и хронических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форм инфекционных болезней / К. В. Бунин,</a:t>
            </a:r>
            <a:r>
              <a:rPr kumimoji="0" lang="ru-RU" sz="200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Г. Ф. Белов ; ред. М. А. </a:t>
            </a:r>
            <a:r>
              <a:rPr kumimoji="0" lang="ru-RU" sz="200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Самотейкин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– 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Новосибирск : Наука, 1982. 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140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89" name="Picture 1" descr="C:\Users\user\Desktop\2026-04-07_007.jpg"/>
          <p:cNvPicPr>
            <a:picLocks noChangeAspect="1" noChangeArrowheads="1"/>
          </p:cNvPicPr>
          <p:nvPr/>
        </p:nvPicPr>
        <p:blipFill>
          <a:blip r:embed="rId2" cstate="print"/>
          <a:srcRect b="51172"/>
          <a:stretch>
            <a:fillRect/>
          </a:stretch>
        </p:blipFill>
        <p:spPr bwMode="auto">
          <a:xfrm rot="5400000">
            <a:off x="-116092" y="2106582"/>
            <a:ext cx="3111488" cy="2088232"/>
          </a:xfrm>
          <a:prstGeom prst="rect">
            <a:avLst/>
          </a:prstGeom>
          <a:noFill/>
        </p:spPr>
      </p:pic>
      <p:pic>
        <p:nvPicPr>
          <p:cNvPr id="12290" name="Picture 2" descr="C:\Users\user\Desktop\2026-04-07_006.jpg"/>
          <p:cNvPicPr>
            <a:picLocks noChangeAspect="1" noChangeArrowheads="1"/>
          </p:cNvPicPr>
          <p:nvPr/>
        </p:nvPicPr>
        <p:blipFill>
          <a:blip r:embed="rId3" cstate="print"/>
          <a:srcRect b="54397"/>
          <a:stretch>
            <a:fillRect/>
          </a:stretch>
        </p:blipFill>
        <p:spPr bwMode="auto">
          <a:xfrm rot="5400000">
            <a:off x="1343365" y="3993338"/>
            <a:ext cx="3024338" cy="18956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211960" y="1700808"/>
          <a:ext cx="4104456" cy="3749040"/>
        </p:xfrm>
        <a:graphic>
          <a:graphicData uri="http://schemas.openxmlformats.org/drawingml/2006/table">
            <a:tbl>
              <a:tblPr/>
              <a:tblGrid>
                <a:gridCol w="4104456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Совершенствование учебного процесса на современном уровне : научные труды / Министерство здравоохранения СССР, Новосибирский государственный медицинский институт ; ред. М. А. </a:t>
                      </a:r>
                      <a:r>
                        <a:rPr lang="ru-RU" sz="2000" b="0" dirty="0" err="1">
                          <a:solidFill>
                            <a:schemeClr val="bg1"/>
                          </a:solidFill>
                        </a:rPr>
                        <a:t>Самотейкин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. - Новосибирск : [б. и.], 1973</a:t>
                      </a:r>
                      <a:r>
                        <a:rPr lang="ru-RU" sz="2000" b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–</a:t>
                      </a:r>
                      <a:r>
                        <a:rPr lang="ru-RU" sz="2000" b="0" dirty="0" smtClean="0">
                          <a:solidFill>
                            <a:schemeClr val="bg1"/>
                          </a:solidFill>
                        </a:rPr>
                        <a:t>  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116 с. 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(Труды Новосибирского государственного медицинского института ; т. 71)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r="5318" b="9555"/>
          <a:stretch>
            <a:fillRect/>
          </a:stretch>
        </p:blipFill>
        <p:spPr bwMode="auto">
          <a:xfrm rot="5400000">
            <a:off x="893899" y="2858629"/>
            <a:ext cx="2724502" cy="357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5" name="Picture 1" descr="C:\Users\user\Desktop\2026-04-07_008.jpg"/>
          <p:cNvPicPr>
            <a:picLocks noChangeAspect="1" noChangeArrowheads="1"/>
          </p:cNvPicPr>
          <p:nvPr/>
        </p:nvPicPr>
        <p:blipFill>
          <a:blip r:embed="rId3" cstate="print"/>
          <a:srcRect r="4865" b="51491"/>
          <a:stretch>
            <a:fillRect/>
          </a:stretch>
        </p:blipFill>
        <p:spPr bwMode="auto">
          <a:xfrm rot="5400000">
            <a:off x="-91372" y="2043700"/>
            <a:ext cx="2773800" cy="194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211960" y="1844824"/>
          <a:ext cx="4104456" cy="3444240"/>
        </p:xfrm>
        <a:graphic>
          <a:graphicData uri="http://schemas.openxmlformats.org/drawingml/2006/table">
            <a:tbl>
              <a:tblPr/>
              <a:tblGrid>
                <a:gridCol w="4104456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Морфологические и клинические аспекты </a:t>
                      </a:r>
                      <a:r>
                        <a:rPr lang="ru-RU" sz="2000" b="0" dirty="0" err="1">
                          <a:solidFill>
                            <a:schemeClr val="bg1"/>
                          </a:solidFill>
                        </a:rPr>
                        <a:t>микроциркуляции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 : научные труды / Министерство здравоохранения СССР, Новосибирский государственный медицинский институт ; ред. М. А. </a:t>
                      </a:r>
                      <a:r>
                        <a:rPr lang="ru-RU" sz="2000" b="0" dirty="0" err="1">
                          <a:solidFill>
                            <a:schemeClr val="bg1"/>
                          </a:solidFill>
                        </a:rPr>
                        <a:t>Самотейкин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. 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Новосибирск : [б. и.], 1974. 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128 с. : ил. 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(Труды Новосибирского государственного медицинского института ; т. 75)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1" name="Picture 1" descr="C:\Users\user\Desktop\2026-04-07_010.jpg"/>
          <p:cNvPicPr>
            <a:picLocks noChangeAspect="1" noChangeArrowheads="1"/>
          </p:cNvPicPr>
          <p:nvPr/>
        </p:nvPicPr>
        <p:blipFill>
          <a:blip r:embed="rId2" cstate="print"/>
          <a:srcRect b="13516"/>
          <a:stretch>
            <a:fillRect/>
          </a:stretch>
        </p:blipFill>
        <p:spPr bwMode="auto">
          <a:xfrm rot="5400000">
            <a:off x="1160035" y="3168557"/>
            <a:ext cx="2760239" cy="3281125"/>
          </a:xfrm>
          <a:prstGeom prst="rect">
            <a:avLst/>
          </a:prstGeom>
          <a:noFill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 b="51253"/>
          <a:stretch>
            <a:fillRect/>
          </a:stretch>
        </p:blipFill>
        <p:spPr bwMode="auto">
          <a:xfrm rot="5400000">
            <a:off x="-35151" y="2059487"/>
            <a:ext cx="3046788" cy="2041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11960" y="1916832"/>
            <a:ext cx="421196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chemeClr val="bg1"/>
                </a:solidFill>
              </a:rPr>
              <a:t>Оптимизация высшего медицинского образования / Министерство здравоохранения СССР, Новосибирский государственный медицинский институт ; ред.: Л. Б. Наумов, М. А. </a:t>
            </a:r>
            <a:r>
              <a:rPr lang="ru-RU" sz="2000" dirty="0" err="1" smtClean="0">
                <a:solidFill>
                  <a:schemeClr val="bg1"/>
                </a:solidFill>
              </a:rPr>
              <a:t>Самотейкин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ru-RU" sz="2000" dirty="0" smtClean="0">
                <a:solidFill>
                  <a:schemeClr val="bg1"/>
                </a:solidFill>
              </a:rPr>
              <a:t>  Новосибирск : [б. и.], 1976. 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sz="2000" dirty="0" smtClean="0">
                <a:solidFill>
                  <a:schemeClr val="bg1"/>
                </a:solidFill>
              </a:rPr>
              <a:t> 261 с.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ru-RU" sz="2000" dirty="0" smtClean="0">
                <a:solidFill>
                  <a:schemeClr val="bg1"/>
                </a:solidFill>
              </a:rPr>
              <a:t>  (Труды Новосибирского государственного медицинского института ; т. 85)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C:\Users\user\Desktop\2026-04-07_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835888" y="2700616"/>
            <a:ext cx="2736304" cy="3761024"/>
          </a:xfrm>
          <a:prstGeom prst="rect">
            <a:avLst/>
          </a:prstGeom>
          <a:noFill/>
        </p:spPr>
      </p:pic>
      <p:pic>
        <p:nvPicPr>
          <p:cNvPr id="2049" name="Picture 1" descr="C:\Users\user\Desktop\2026-04-07_011.jpg"/>
          <p:cNvPicPr>
            <a:picLocks noChangeAspect="1" noChangeArrowheads="1"/>
          </p:cNvPicPr>
          <p:nvPr/>
        </p:nvPicPr>
        <p:blipFill>
          <a:blip r:embed="rId3" cstate="print"/>
          <a:srcRect b="46466"/>
          <a:stretch>
            <a:fillRect/>
          </a:stretch>
        </p:blipFill>
        <p:spPr bwMode="auto">
          <a:xfrm rot="5400000">
            <a:off x="-56930" y="1937250"/>
            <a:ext cx="2880322" cy="21194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C:\Users\user\Desktop\2026-04-07_005.jpg"/>
          <p:cNvPicPr>
            <a:picLocks noChangeAspect="1" noChangeArrowheads="1"/>
          </p:cNvPicPr>
          <p:nvPr/>
        </p:nvPicPr>
        <p:blipFill>
          <a:blip r:embed="rId2" cstate="print"/>
          <a:srcRect r="6224" b="13623"/>
          <a:stretch>
            <a:fillRect/>
          </a:stretch>
        </p:blipFill>
        <p:spPr bwMode="auto">
          <a:xfrm rot="5400000">
            <a:off x="1486347" y="3418309"/>
            <a:ext cx="2786930" cy="352839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+mn-lt"/>
              </a:rPr>
              <a:t>ИЗДАНИЯ ИЗ ФОНДА БИБЛИОТЕКИ НГМУ</a:t>
            </a:r>
            <a:endParaRPr lang="ru-RU" dirty="0">
              <a:latin typeface="+mn-lt"/>
            </a:endParaRPr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339752" y="1978387"/>
            <a:ext cx="5976664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Зубрицкий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, А. 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. Кто есть кто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в патологической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анатомии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в России : биографический справочник /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. Н.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Зубрицкий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. - 2-е изд.,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перераб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.,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испр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и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доп. – М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осква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: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Астрея-центр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,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2017. - 536 с.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4" name="Picture 2" descr="C:\Users\user\Desktop\2026-04-07_004.jpg"/>
          <p:cNvPicPr>
            <a:picLocks noChangeAspect="1" noChangeArrowheads="1"/>
          </p:cNvPicPr>
          <p:nvPr/>
        </p:nvPicPr>
        <p:blipFill>
          <a:blip r:embed="rId3" cstate="print"/>
          <a:srcRect t="479" r="3779" b="54646"/>
          <a:stretch>
            <a:fillRect/>
          </a:stretch>
        </p:blipFill>
        <p:spPr bwMode="auto">
          <a:xfrm rot="5400000">
            <a:off x="-174989" y="2138398"/>
            <a:ext cx="3240360" cy="20771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 cstate="print"/>
          <a:srcRect r="8144" b="10308"/>
          <a:stretch>
            <a:fillRect/>
          </a:stretch>
        </p:blipFill>
        <p:spPr bwMode="auto">
          <a:xfrm rot="5400000">
            <a:off x="1007604" y="3032956"/>
            <a:ext cx="273630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355976" y="1628800"/>
          <a:ext cx="3960440" cy="4358640"/>
        </p:xfrm>
        <a:graphic>
          <a:graphicData uri="http://schemas.openxmlformats.org/drawingml/2006/table">
            <a:tbl>
              <a:tblPr/>
              <a:tblGrid>
                <a:gridCol w="3960440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Морфологические науки 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фундаментальная основа медицины : материалы второй международной морфологической научно-практической конкурс конференции студентов и молодых ученых, посвященной памяти проф. М. А. </a:t>
                      </a:r>
                      <a:r>
                        <a:rPr lang="ru-RU" sz="2000" b="0" dirty="0" err="1">
                          <a:solidFill>
                            <a:schemeClr val="bg1"/>
                          </a:solidFill>
                        </a:rPr>
                        <a:t>Самотейкина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. 14 декабря 2017 г. / Новосибирский государственный медицинский университет. 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Новосибирск : ИПЦ НГМУ, 2017. 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– </a:t>
                      </a:r>
                      <a:r>
                        <a:rPr lang="ru-RU" sz="2000" b="0" dirty="0" smtClean="0">
                          <a:solidFill>
                            <a:schemeClr val="bg1"/>
                          </a:solidFill>
                        </a:rPr>
                        <a:t>292 </a:t>
                      </a:r>
                      <a:r>
                        <a:rPr lang="ru-RU" sz="2000" b="0" dirty="0">
                          <a:solidFill>
                            <a:schemeClr val="bg1"/>
                          </a:solidFill>
                        </a:rPr>
                        <a:t>с.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34" name="Picture 2" descr="C:\Users\user\Desktop\2026-04-07_001.jpg"/>
          <p:cNvPicPr>
            <a:picLocks noChangeAspect="1" noChangeArrowheads="1"/>
          </p:cNvPicPr>
          <p:nvPr/>
        </p:nvPicPr>
        <p:blipFill>
          <a:blip r:embed="rId3" cstate="print"/>
          <a:srcRect t="1717" r="33932" b="34766"/>
          <a:stretch>
            <a:fillRect/>
          </a:stretch>
        </p:blipFill>
        <p:spPr bwMode="auto">
          <a:xfrm>
            <a:off x="323528" y="1700808"/>
            <a:ext cx="2016224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059832" y="4453082"/>
            <a:ext cx="5328592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Николаева, И. И.«Светя другим, сгораю сам …» / И. И. Николаева, Е. С. Баннова // </a:t>
            </a:r>
            <a:r>
              <a:rPr kumimoji="0" lang="ru-RU" sz="200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Новосиб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. мед. газ. – 2006.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№6.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С.9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user\Desktop\2026-04-07_013.jpg"/>
          <p:cNvPicPr>
            <a:picLocks noChangeAspect="1" noChangeArrowheads="1"/>
          </p:cNvPicPr>
          <p:nvPr/>
        </p:nvPicPr>
        <p:blipFill>
          <a:blip r:embed="rId2" cstate="print"/>
          <a:srcRect t="3063"/>
          <a:stretch>
            <a:fillRect/>
          </a:stretch>
        </p:blipFill>
        <p:spPr bwMode="auto">
          <a:xfrm rot="5400000">
            <a:off x="4337099" y="1215629"/>
            <a:ext cx="2486025" cy="3312368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 l="1373" t="322" r="21750" b="800"/>
          <a:stretch>
            <a:fillRect/>
          </a:stretch>
        </p:blipFill>
        <p:spPr bwMode="auto">
          <a:xfrm>
            <a:off x="539552" y="1527218"/>
            <a:ext cx="2664296" cy="4710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1700808"/>
            <a:ext cx="7200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Смотря </a:t>
            </a:r>
            <a:r>
              <a:rPr lang="ru-RU" sz="2400" dirty="0" smtClean="0">
                <a:solidFill>
                  <a:schemeClr val="bg1"/>
                </a:solidFill>
              </a:rPr>
              <a:t>сквозь микроскоп на тайны болезней, Михаил Алексеевич </a:t>
            </a:r>
            <a:r>
              <a:rPr lang="ru-RU" sz="2400" dirty="0" err="1" smtClean="0">
                <a:solidFill>
                  <a:schemeClr val="bg1"/>
                </a:solidFill>
              </a:rPr>
              <a:t>Самотейкин</a:t>
            </a:r>
            <a:r>
              <a:rPr lang="ru-RU" sz="2400" dirty="0" smtClean="0">
                <a:solidFill>
                  <a:schemeClr val="bg1"/>
                </a:solidFill>
              </a:rPr>
              <a:t> видел главную цель </a:t>
            </a:r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400" dirty="0" smtClean="0">
                <a:solidFill>
                  <a:schemeClr val="bg1"/>
                </a:solidFill>
              </a:rPr>
              <a:t>спасать </a:t>
            </a:r>
            <a:r>
              <a:rPr lang="ru-RU" sz="2400" dirty="0" smtClean="0">
                <a:solidFill>
                  <a:schemeClr val="bg1"/>
                </a:solidFill>
              </a:rPr>
              <a:t>живых. Сто лет спустя его научное наследие продолжает служить медицине, оставаясь надежным компасом для новых поколений </a:t>
            </a:r>
            <a:r>
              <a:rPr lang="ru-RU" sz="2400" dirty="0" smtClean="0">
                <a:solidFill>
                  <a:schemeClr val="bg1"/>
                </a:solidFill>
              </a:rPr>
              <a:t>врачей, он </a:t>
            </a:r>
            <a:r>
              <a:rPr lang="ru-RU" sz="2400" dirty="0" smtClean="0">
                <a:solidFill>
                  <a:schemeClr val="bg1"/>
                </a:solidFill>
              </a:rPr>
              <a:t>заложил традиции, которыми гордится кафедра патологической </a:t>
            </a:r>
            <a:r>
              <a:rPr lang="ru-RU" sz="2400" smtClean="0">
                <a:solidFill>
                  <a:schemeClr val="bg1"/>
                </a:solidFill>
              </a:rPr>
              <a:t>анатомии </a:t>
            </a:r>
            <a:r>
              <a:rPr lang="ru-RU" sz="2400" smtClean="0">
                <a:solidFill>
                  <a:schemeClr val="bg1"/>
                </a:solidFill>
              </a:rPr>
              <a:t>НГМУ </a:t>
            </a:r>
            <a:r>
              <a:rPr lang="ru-RU" sz="2400" dirty="0" smtClean="0">
                <a:solidFill>
                  <a:schemeClr val="bg1"/>
                </a:solidFill>
              </a:rPr>
              <a:t>до сих </a:t>
            </a:r>
            <a:r>
              <a:rPr lang="ru-RU" sz="2400" dirty="0" smtClean="0">
                <a:solidFill>
                  <a:schemeClr val="bg1"/>
                </a:solidFill>
              </a:rPr>
              <a:t>пор…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1484784"/>
            <a:ext cx="7200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С изданиями, представленными на выставке,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можно ознакомиться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в читальном зале научной литературы по адресу: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ул. Залесского, 4 (лабораторный корпус НГМУ,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2 этаж).</a:t>
            </a:r>
          </a:p>
          <a:p>
            <a:pPr algn="ctr"/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Часы работы с читателями: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понедельник-пятница 9:00-18:00,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суббота 9:00-17:00,</a:t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>выходной – воскресенье. 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+mn-lt"/>
              </a:rPr>
              <a:t>СПИСОК ИСТОЧНИКОВ</a:t>
            </a:r>
            <a:endParaRPr lang="ru-RU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556792"/>
            <a:ext cx="78488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Время и люди (1935-2020): сохраняя традиции и созидая настоящее, стремимся в будущее! (к 85-летию НГМУ) : биография коллективная / Новосибирский государственный медицинский университет. – Новосибирск : ИПЦ НГМУ, 2020. – 512 с. </a:t>
            </a:r>
          </a:p>
          <a:p>
            <a:pPr marL="342900" indent="-342900" algn="just">
              <a:buFont typeface="+mj-lt"/>
              <a:buAutoNum type="arabicPeriod"/>
            </a:pP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Ефремов, А. В. Ученые Новосибирского медицинского института  в ХХ веке / А. В. Ефремов, В. Д. Новиков, А. Н. Евстропов ; </a:t>
            </a:r>
            <a:r>
              <a:rPr lang="ru-RU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Новосиб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гос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мед. академия. –  Новосибирск : Издательство НГМА, 2001. –  265 с.</a:t>
            </a:r>
          </a:p>
          <a:p>
            <a:pPr marL="342900" indent="-342900" algn="just">
              <a:buFont typeface="+mj-lt"/>
              <a:buAutoNum type="arabicPeriod"/>
            </a:pP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Электронная библиотечная система НГМУ : сайт. – Новосибирск, 1997. – </a:t>
            </a:r>
            <a:r>
              <a:rPr lang="en-U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URL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https://library.ngmu.ru/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(дата обращения : 01.04.2026). – Текст : электронный. </a:t>
            </a:r>
          </a:p>
          <a:p>
            <a:pPr marL="342900" indent="-342900" algn="just">
              <a:buFont typeface="+mj-lt"/>
              <a:buAutoNum type="arabicPeriod"/>
            </a:pP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ru-RU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eLIBRARY.RU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ru-RU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науч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электр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б-ка : сайт. – Москва, 2000 .– URL : </a:t>
            </a:r>
            <a:r>
              <a:rPr lang="en-U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3"/>
              </a:rPr>
              <a:t>https://elibrary.ru/defaultx.asp</a:t>
            </a:r>
            <a:r>
              <a:rPr lang="en-U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?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(дата обращения: 01.04.2026). Режим доступа: для </a:t>
            </a:r>
            <a:r>
              <a:rPr lang="ru-RU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зарегистрир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пользователей.</a:t>
            </a:r>
          </a:p>
          <a:p>
            <a:pPr marL="342900" indent="-342900" algn="just">
              <a:buFont typeface="+mj-lt"/>
              <a:buAutoNum type="arabicPeriod"/>
            </a:pPr>
            <a:endParaRPr lang="ru-RU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Другая 21">
      <a:dk1>
        <a:sysClr val="windowText" lastClr="000000"/>
      </a:dk1>
      <a:lt1>
        <a:sysClr val="window" lastClr="FFFFFF"/>
      </a:lt1>
      <a:dk2>
        <a:srgbClr val="EEE0F1"/>
      </a:dk2>
      <a:lt2>
        <a:srgbClr val="F4E7ED"/>
      </a:lt2>
      <a:accent1>
        <a:srgbClr val="B83D68"/>
      </a:accent1>
      <a:accent2>
        <a:srgbClr val="00B050"/>
      </a:accent2>
      <a:accent3>
        <a:srgbClr val="DE6C36"/>
      </a:accent3>
      <a:accent4>
        <a:srgbClr val="0070C0"/>
      </a:accent4>
      <a:accent5>
        <a:srgbClr val="CF6DA4"/>
      </a:accent5>
      <a:accent6>
        <a:srgbClr val="FA8D3D"/>
      </a:accent6>
      <a:hlink>
        <a:srgbClr val="005390"/>
      </a:hlink>
      <a:folHlink>
        <a:srgbClr val="D490C5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1223</TotalTime>
  <Words>679</Words>
  <Application>Microsoft Office PowerPoint</Application>
  <PresentationFormat>Экран (4:3)</PresentationFormat>
  <Paragraphs>59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Техническая</vt:lpstr>
      <vt:lpstr>ОСНОВАТЕЛЬ  СИБИРСКОЙ ШКОЛЫ ПАТОЛОГОАНАТОМОВ</vt:lpstr>
      <vt:lpstr>Слайд 2</vt:lpstr>
      <vt:lpstr>ПУТЬ В НАУКЕ</vt:lpstr>
      <vt:lpstr>ВКЛАД В РАЗВИТИЕ КАФЕДРЫ И СЛУЖБЫ</vt:lpstr>
      <vt:lpstr>ВКЛАД В РАЗВИТИЕ КАФЕДРЫ И СЛУЖБЫ</vt:lpstr>
      <vt:lpstr>НАУЧНОЕ НАСЛЕДИЕ</vt:lpstr>
      <vt:lpstr>ЗАСЛУГИ</vt:lpstr>
      <vt:lpstr>ПАМЯТЬ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Слайд 16</vt:lpstr>
      <vt:lpstr>Слайд 17</vt:lpstr>
      <vt:lpstr>СПИСОК ИСТОЧНИКОВ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ПРОФЕССОРУ Самотейкину Михаилу Алексеевичу - 100 лет со дня рождения</dc:title>
  <dc:creator>user</dc:creator>
  <cp:lastModifiedBy>user</cp:lastModifiedBy>
  <cp:revision>111</cp:revision>
  <dcterms:created xsi:type="dcterms:W3CDTF">2026-03-20T07:25:25Z</dcterms:created>
  <dcterms:modified xsi:type="dcterms:W3CDTF">2026-04-08T04:29:42Z</dcterms:modified>
</cp:coreProperties>
</file>