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4" r:id="rId3"/>
    <p:sldId id="279" r:id="rId4"/>
    <p:sldId id="280" r:id="rId5"/>
    <p:sldId id="291" r:id="rId6"/>
    <p:sldId id="292" r:id="rId7"/>
    <p:sldId id="293" r:id="rId8"/>
    <p:sldId id="281" r:id="rId9"/>
    <p:sldId id="282" r:id="rId10"/>
    <p:sldId id="283" r:id="rId11"/>
    <p:sldId id="284" r:id="rId12"/>
    <p:sldId id="285" r:id="rId13"/>
    <p:sldId id="286" r:id="rId14"/>
    <p:sldId id="295" r:id="rId15"/>
    <p:sldId id="287" r:id="rId16"/>
    <p:sldId id="290" r:id="rId17"/>
    <p:sldId id="28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1.jpe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hyperlink" Target="http://www.studmedlib.ru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e.lanbook.com/book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library.ru/" TargetMode="External"/><Relationship Id="rId5" Type="http://schemas.openxmlformats.org/officeDocument/2006/relationships/hyperlink" Target="https://www.books-up.ru/" TargetMode="External"/><Relationship Id="rId4" Type="http://schemas.openxmlformats.org/officeDocument/2006/relationships/hyperlink" Target="https://femb.ru/reque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84984" y="3717032"/>
            <a:ext cx="6059016" cy="1828800"/>
          </a:xfrm>
        </p:spPr>
        <p:txBody>
          <a:bodyPr>
            <a:normAutofit fontScale="90000"/>
          </a:bodyPr>
          <a:lstStyle/>
          <a:p>
            <a:r>
              <a:rPr lang="en-US" sz="4000" dirty="0" err="1" smtClean="0">
                <a:solidFill>
                  <a:srgbClr val="C00000"/>
                </a:solidFill>
                <a:latin typeface="Arial Black" pitchFamily="34" charset="0"/>
              </a:rPr>
              <a:t>От</a:t>
            </a: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Arial Black" pitchFamily="34" charset="0"/>
              </a:rPr>
              <a:t>Пастера</a:t>
            </a: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Arial Black" pitchFamily="34" charset="0"/>
              </a:rPr>
              <a:t>до</a:t>
            </a: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Arial Black" pitchFamily="34" charset="0"/>
              </a:rPr>
              <a:t>наших</a:t>
            </a: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Arial Black" pitchFamily="34" charset="0"/>
              </a:rPr>
              <a:t>дней</a:t>
            </a:r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: И</a:t>
            </a: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СТОРИЯ </a:t>
            </a:r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МИКРОБИОЛОГИИ </a:t>
            </a:r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В КНИГАХ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301208"/>
            <a:ext cx="6400800" cy="1224000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latin typeface="Arial Black" pitchFamily="34" charset="0"/>
              </a:rPr>
              <a:t>КАК ИДЕИ, ЗАФИКСИРОВАННЫЕ НА БУМАГЕ, МЕНЯЛИ НАУКУ И МЕДИЦИНУ</a:t>
            </a:r>
            <a:endParaRPr lang="ru-RU" sz="2000" b="1" i="1" dirty="0"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3043" y="6309320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Новосибирск, 2026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26278" t="26900" r="50097" b="27950"/>
          <a:stretch>
            <a:fillRect/>
          </a:stretch>
        </p:blipFill>
        <p:spPr bwMode="auto">
          <a:xfrm>
            <a:off x="467544" y="1844824"/>
            <a:ext cx="3024336" cy="32511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528" y="3645024"/>
            <a:ext cx="838242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latin typeface="Arial Black" pitchFamily="34" charset="0"/>
              </a:rPr>
              <a:t>Рассмотрим эволюцию микробиологии </a:t>
            </a:r>
          </a:p>
          <a:p>
            <a:pPr algn="ctr"/>
            <a:r>
              <a:rPr lang="ru-RU" sz="2800" b="1" dirty="0" smtClean="0">
                <a:latin typeface="Arial Black" pitchFamily="34" charset="0"/>
              </a:rPr>
              <a:t>через призму знаковых литературных </a:t>
            </a:r>
          </a:p>
          <a:p>
            <a:pPr algn="ctr"/>
            <a:r>
              <a:rPr lang="ru-RU" sz="2800" b="1" dirty="0" smtClean="0">
                <a:latin typeface="Arial Black" pitchFamily="34" charset="0"/>
              </a:rPr>
              <a:t>и научных трудов</a:t>
            </a:r>
            <a:endParaRPr lang="ru-RU" sz="2800" b="1" dirty="0"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908720"/>
            <a:ext cx="421756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cap="none" spc="-15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КНИГА </a:t>
            </a:r>
            <a:r>
              <a:rPr lang="ru-RU" sz="3600" b="1" i="1" spc="-15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</a:t>
            </a:r>
            <a:r>
              <a:rPr lang="ru-RU" sz="3600" b="1" i="1" cap="none" spc="-15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ЭТО </a:t>
            </a:r>
          </a:p>
          <a:p>
            <a:pPr algn="ctr"/>
            <a:r>
              <a:rPr lang="ru-RU" sz="3600" b="1" i="1" cap="none" spc="-15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ОСТАНОВЛЕННОЕ </a:t>
            </a:r>
          </a:p>
          <a:p>
            <a:pPr algn="ctr"/>
            <a:r>
              <a:rPr lang="ru-RU" sz="3600" b="1" i="1" cap="none" spc="-15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МГНОВЕНИЕ</a:t>
            </a:r>
          </a:p>
          <a:p>
            <a:pPr algn="ctr"/>
            <a:r>
              <a:rPr lang="ru-RU" sz="3600" b="1" i="1" cap="none" spc="-15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ОТКРЫТИЯ</a:t>
            </a:r>
            <a:endParaRPr lang="ru-RU" sz="3600" b="1" i="1" cap="none" spc="-150" dirty="0">
              <a:ln w="1905"/>
              <a:solidFill>
                <a:schemeClr val="accent1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Что мы называем «книгами по микробиологии»?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309634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Научные монографии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(первооткрывателей);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Учебники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(систематизация знаний);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Научно-популярные бестселлеры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(влияние на общество);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Биографии учёных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(история идей через человека).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Эпоха «до Пастера» 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(спор о самозарождении)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3848" y="3429000"/>
            <a:ext cx="5184000" cy="3096000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None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Ф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Реди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«Опыты о размножении насекомых»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(1668 г.) - труд итальянского учёного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Франческо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Реди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, в котором он экспериментально опроверг теорию самозарождения жизни - идею о том, что живые организмы могут возникать спонтанно из неживого вещества.</a:t>
            </a:r>
            <a:endParaRPr lang="ru-RU" sz="2400" i="1" dirty="0" smtClean="0">
              <a:latin typeface="Arial" pitchFamily="34" charset="0"/>
              <a:cs typeface="Arial" pitchFamily="34" charset="0"/>
            </a:endParaRP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44325" t="29000" r="44191" b="46850"/>
          <a:stretch>
            <a:fillRect/>
          </a:stretch>
        </p:blipFill>
        <p:spPr bwMode="auto">
          <a:xfrm>
            <a:off x="456412" y="2204864"/>
            <a:ext cx="2459404" cy="290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66064" y="5157192"/>
            <a:ext cx="20108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err="1" smtClean="0">
                <a:latin typeface="Arial" pitchFamily="34" charset="0"/>
                <a:cs typeface="Arial" pitchFamily="34" charset="0"/>
              </a:rPr>
              <a:t>Франческо</a:t>
            </a:r>
            <a:r>
              <a:rPr lang="ru-RU" i="1" dirty="0" smtClean="0">
                <a:latin typeface="+mj-lt"/>
              </a:rPr>
              <a:t> </a:t>
            </a:r>
            <a:r>
              <a:rPr lang="ru-RU" i="1" dirty="0" err="1" smtClean="0">
                <a:latin typeface="+mj-lt"/>
              </a:rPr>
              <a:t>Реди</a:t>
            </a:r>
            <a:r>
              <a:rPr lang="ru-RU" i="1" dirty="0" smtClean="0">
                <a:latin typeface="+mj-lt"/>
              </a:rPr>
              <a:t> </a:t>
            </a:r>
          </a:p>
          <a:p>
            <a:pPr algn="ctr"/>
            <a:r>
              <a:rPr lang="ru-RU" i="1" dirty="0" smtClean="0">
                <a:latin typeface="+mj-lt"/>
              </a:rPr>
              <a:t>(1626-1698 гг.)</a:t>
            </a:r>
            <a:endParaRPr lang="ru-RU" i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9912" y="2132856"/>
            <a:ext cx="406675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17 веке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возникали споры </a:t>
            </a:r>
          </a:p>
          <a:p>
            <a:pPr algn="ctr">
              <a:lnSpc>
                <a:spcPct val="80000"/>
              </a:lnSpc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 самозарождении</a:t>
            </a:r>
          </a:p>
          <a:p>
            <a:pPr algn="ctr">
              <a:lnSpc>
                <a:spcPct val="80000"/>
              </a:lnSpc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ж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ивых организмов в природе.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Первый эксперимент Ф. </a:t>
            </a:r>
            <a:r>
              <a:rPr lang="ru-RU" dirty="0" err="1" smtClean="0">
                <a:solidFill>
                  <a:srgbClr val="C00000"/>
                </a:solidFill>
              </a:rPr>
              <a:t>Рэди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44824"/>
            <a:ext cx="4823600" cy="4277072"/>
          </a:xfrm>
        </p:spPr>
        <p:txBody>
          <a:bodyPr>
            <a:noAutofit/>
          </a:bodyPr>
          <a:lstStyle/>
          <a:p>
            <a:pPr algn="ctr">
              <a:lnSpc>
                <a:spcPct val="80000"/>
              </a:lnSpc>
              <a:buNone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Суть эксперимента: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он поместил по куску протухшего мяса в два сосуда. Один из них оставил открытым, а второй плотно закрыл марлей, которая препятствовала доступу мух. На основании этих данных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Реди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сделал вывод, что мухи не зарождаются самопроизвольно в мясе, а появляются из яиц, отложенных другими мухами. </a:t>
            </a:r>
            <a:r>
              <a:rPr lang="ru-RU" sz="2400" dirty="0" smtClean="0">
                <a:latin typeface="+mj-lt"/>
              </a:rPr>
              <a:t>	 </a:t>
            </a:r>
            <a:endParaRPr lang="ru-RU" sz="2400" b="1" dirty="0" smtClean="0">
              <a:latin typeface="+mj-lt"/>
            </a:endParaRPr>
          </a:p>
          <a:p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18902" t="24800" r="39467" b="23027"/>
          <a:stretch>
            <a:fillRect/>
          </a:stretch>
        </p:blipFill>
        <p:spPr bwMode="auto">
          <a:xfrm>
            <a:off x="4788024" y="1844824"/>
            <a:ext cx="3653987" cy="257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572000" y="5301208"/>
            <a:ext cx="4032448" cy="10156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Начало разрушения гипотезы о самозарождении живых организмов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Книга, изменившая мышление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80528" y="1772816"/>
            <a:ext cx="5616624" cy="4709160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None/>
            </a:pPr>
            <a:r>
              <a:rPr lang="ru-RU" sz="2600" dirty="0" smtClean="0">
                <a:latin typeface="+mj-lt"/>
              </a:rPr>
              <a:t>	</a:t>
            </a:r>
            <a:r>
              <a:rPr lang="ru-RU" sz="2600" b="1" dirty="0" smtClean="0">
                <a:latin typeface="Arial" pitchFamily="34" charset="0"/>
                <a:cs typeface="Arial" pitchFamily="34" charset="0"/>
              </a:rPr>
              <a:t>Дж. </a:t>
            </a:r>
            <a:r>
              <a:rPr lang="ru-RU" sz="2600" b="1" dirty="0" err="1" smtClean="0">
                <a:latin typeface="Arial" pitchFamily="34" charset="0"/>
                <a:cs typeface="Arial" pitchFamily="34" charset="0"/>
              </a:rPr>
              <a:t>Тиндаль</a:t>
            </a:r>
            <a:r>
              <a:rPr lang="ru-RU" sz="2600" b="1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600" i="1" dirty="0" smtClean="0">
                <a:latin typeface="Arial" pitchFamily="34" charset="0"/>
                <a:cs typeface="Arial" pitchFamily="34" charset="0"/>
              </a:rPr>
              <a:t>«Теплота, </a:t>
            </a:r>
            <a:r>
              <a:rPr lang="ru-RU" sz="2600" i="1" dirty="0" smtClean="0">
                <a:latin typeface="Arial" pitchFamily="34" charset="0"/>
                <a:cs typeface="Arial" pitchFamily="34" charset="0"/>
              </a:rPr>
              <a:t>рассматриваемая </a:t>
            </a:r>
            <a:r>
              <a:rPr lang="ru-RU" sz="2600" i="1" dirty="0" smtClean="0">
                <a:latin typeface="Arial" pitchFamily="34" charset="0"/>
                <a:cs typeface="Arial" pitchFamily="34" charset="0"/>
              </a:rPr>
              <a:t>как форма движения»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 (позже – формы жизни в воздухе) </a:t>
            </a:r>
            <a:r>
              <a:rPr lang="ru-RU" sz="2600" dirty="0" smtClean="0">
                <a:solidFill>
                  <a:srgbClr val="151514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 книга английского физика Джона 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Тиндаля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, в которой он излагает свои идеи о природе и свойствах теплоты, представляя её как особую форму движения молекул и атомов,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это 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вдальнейшем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помогло создать метод стерилизации в микробиологии.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22144" t="17450" r="46553" b="13251"/>
          <a:stretch>
            <a:fillRect/>
          </a:stretch>
        </p:blipFill>
        <p:spPr bwMode="auto">
          <a:xfrm>
            <a:off x="5724128" y="1916832"/>
            <a:ext cx="2544283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190257" y="5229200"/>
            <a:ext cx="1797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Джон 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Тиндаль</a:t>
            </a:r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(1820-1893 гг.)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Тиндализация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8604448" cy="29809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	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Джон </a:t>
            </a:r>
            <a:r>
              <a:rPr lang="ru-RU" sz="2600" dirty="0" err="1" smtClean="0">
                <a:latin typeface="Arial" pitchFamily="34" charset="0"/>
                <a:cs typeface="Arial" pitchFamily="34" charset="0"/>
              </a:rPr>
              <a:t>Тиндаль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 предложил способ стерилизации методом дробной пастеризации, впоследствии названный тиндализация, заключающийся в дробном нагревании жидкостей (как правило, в течение 1 часа) от трёх до пяти раз с промежутками в 24 часа. За это время споры бактерий, выжившие при 100°С, прорастают, и вышедшие из них вегетативные клетки бактерий погибают при последующем нагревании. </a:t>
            </a:r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60548" t="56393" r="16380" b="12803"/>
          <a:stretch>
            <a:fillRect/>
          </a:stretch>
        </p:blipFill>
        <p:spPr bwMode="auto">
          <a:xfrm>
            <a:off x="5292080" y="4725144"/>
            <a:ext cx="14401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 l="12690" t="57459" r="53856" b="10196"/>
          <a:stretch>
            <a:fillRect/>
          </a:stretch>
        </p:blipFill>
        <p:spPr bwMode="auto">
          <a:xfrm>
            <a:off x="1835696" y="4725144"/>
            <a:ext cx="208823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4139952" y="5805264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067944" y="4941168"/>
            <a:ext cx="105841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Луи Пастер – человек, который увидел невидимое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2348880"/>
            <a:ext cx="4608512" cy="312494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9600" b="1" dirty="0" smtClean="0">
                <a:latin typeface="Arial" pitchFamily="34" charset="0"/>
                <a:cs typeface="Arial" pitchFamily="34" charset="0"/>
              </a:rPr>
              <a:t>Главные труды Л. Пастера:</a:t>
            </a:r>
            <a:endParaRPr lang="ru-RU" sz="96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9600" i="1" dirty="0" smtClean="0">
                <a:latin typeface="Arial" pitchFamily="34" charset="0"/>
                <a:cs typeface="Arial" pitchFamily="34" charset="0"/>
              </a:rPr>
              <a:t>«Исследования о пиве»</a:t>
            </a:r>
            <a:r>
              <a:rPr lang="ru-RU" sz="9600" dirty="0" smtClean="0">
                <a:latin typeface="Arial" pitchFamily="34" charset="0"/>
                <a:cs typeface="Arial" pitchFamily="34" charset="0"/>
              </a:rPr>
              <a:t> (1876 г.) – основы зарождения промышленной микробиологии.</a:t>
            </a:r>
          </a:p>
          <a:p>
            <a:pPr>
              <a:buNone/>
            </a:pPr>
            <a:endParaRPr lang="ru-RU" sz="96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9600" i="1" dirty="0" smtClean="0">
                <a:latin typeface="Arial" pitchFamily="34" charset="0"/>
                <a:cs typeface="Arial" pitchFamily="34" charset="0"/>
              </a:rPr>
              <a:t>«Микроорганизмы, организованные тельца»</a:t>
            </a:r>
            <a:r>
              <a:rPr lang="ru-RU" sz="9600" dirty="0" smtClean="0">
                <a:latin typeface="Arial" pitchFamily="34" charset="0"/>
                <a:cs typeface="Arial" pitchFamily="34" charset="0"/>
              </a:rPr>
              <a:t> – доказательство роли микробов в брожении и болезнях.</a:t>
            </a:r>
            <a:br>
              <a:rPr lang="ru-RU" sz="9600" dirty="0" smtClean="0">
                <a:latin typeface="Arial" pitchFamily="34" charset="0"/>
                <a:cs typeface="Arial" pitchFamily="34" charset="0"/>
              </a:rPr>
            </a:br>
            <a:endParaRPr lang="ru-RU" sz="96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41168" t="23750" r="37229" b="20600"/>
          <a:stretch>
            <a:fillRect/>
          </a:stretch>
        </p:blipFill>
        <p:spPr bwMode="auto">
          <a:xfrm>
            <a:off x="6516216" y="2348880"/>
            <a:ext cx="2016224" cy="2921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660232" y="5301208"/>
            <a:ext cx="17972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Луи Пастер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(1822-1895 гг.)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051721" y="6165304"/>
            <a:ext cx="5040559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Придумал и внедрил пастеризацию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 descr="C:\Users\user\Desktop\60400609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852936"/>
            <a:ext cx="1465929" cy="208095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55576" y="1628800"/>
            <a:ext cx="7852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Во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второй половине XIX века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наступает физиологический период 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науке, связанный с бурным развитием микробиологии.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Золотой век бактериологии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1340768"/>
            <a:ext cx="6120680" cy="1944216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60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7400" b="1" dirty="0" smtClean="0">
                <a:latin typeface="Arial" pitchFamily="34" charset="0"/>
                <a:cs typeface="Arial" pitchFamily="34" charset="0"/>
              </a:rPr>
              <a:t>Книга</a:t>
            </a:r>
            <a:r>
              <a:rPr lang="ru-RU" sz="7400" dirty="0" smtClean="0">
                <a:latin typeface="Arial" pitchFamily="34" charset="0"/>
                <a:cs typeface="Arial" pitchFamily="34" charset="0"/>
              </a:rPr>
              <a:t> немецкого микробиолога Роберта Коха </a:t>
            </a:r>
            <a:r>
              <a:rPr lang="ru-RU" sz="7400" i="1" dirty="0" smtClean="0">
                <a:latin typeface="Arial" pitchFamily="34" charset="0"/>
                <a:cs typeface="Arial" pitchFamily="34" charset="0"/>
              </a:rPr>
              <a:t>«Этиология сибирской язвы»</a:t>
            </a:r>
            <a:r>
              <a:rPr lang="ru-RU" sz="7400" dirty="0" smtClean="0">
                <a:latin typeface="Arial" pitchFamily="34" charset="0"/>
                <a:cs typeface="Arial" pitchFamily="34" charset="0"/>
              </a:rPr>
              <a:t> (1876 г.) – первая чистая культура возбудителя. Поддержал микробную теорию болезней.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4507" t="25850" r="49506" b="18500"/>
          <a:stretch>
            <a:fillRect/>
          </a:stretch>
        </p:blipFill>
        <p:spPr bwMode="auto">
          <a:xfrm>
            <a:off x="395536" y="1268760"/>
            <a:ext cx="2391209" cy="28803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467544" y="4221088"/>
            <a:ext cx="18369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latin typeface="+mj-lt"/>
              </a:rPr>
              <a:t>Генрих Герман </a:t>
            </a:r>
          </a:p>
          <a:p>
            <a:pPr algn="ctr"/>
            <a:r>
              <a:rPr lang="ru-RU" i="1" dirty="0" smtClean="0">
                <a:latin typeface="+mj-lt"/>
              </a:rPr>
              <a:t>Роберт Кох</a:t>
            </a:r>
          </a:p>
          <a:p>
            <a:pPr algn="ctr"/>
            <a:r>
              <a:rPr lang="ru-RU" i="1" dirty="0" smtClean="0">
                <a:latin typeface="+mj-lt"/>
              </a:rPr>
              <a:t>(1843-1910 гг.)</a:t>
            </a:r>
            <a:endParaRPr lang="ru-RU" i="1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71800" y="3501008"/>
            <a:ext cx="3744416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Учебник, изменивший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всё.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Флюгге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К. </a:t>
            </a: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«Микроорганизмы»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lnSpc>
                <a:spcPct val="8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(1886 г.) – капитальная работа немецкого микробиолога, в которой дано первое пошаговое руководство для врачей.</a:t>
            </a:r>
            <a:endParaRPr lang="ru-RU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11513" t="21650" r="63090" b="22700"/>
          <a:stretch>
            <a:fillRect/>
          </a:stretch>
        </p:blipFill>
        <p:spPr bwMode="auto">
          <a:xfrm>
            <a:off x="6588224" y="2852936"/>
            <a:ext cx="2220020" cy="27363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6876256" y="5805264"/>
            <a:ext cx="1733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Карл 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Флюгге</a:t>
            </a:r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(1847-1923 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гг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)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Открытия, которые спасли миллионы жизней (иммунология)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1600200"/>
            <a:ext cx="5904656" cy="28369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Труды И. И. Мечникова: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	«Лекции о воспалении»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(1892 г.) – рождение фагоцитарной теории.</a:t>
            </a: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	«Невосприимчивость в инфекционных болезнях»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(1901 г.).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25097" t="18500" r="48916" b="16401"/>
          <a:stretch>
            <a:fillRect/>
          </a:stretch>
        </p:blipFill>
        <p:spPr bwMode="auto">
          <a:xfrm>
            <a:off x="683568" y="1628800"/>
            <a:ext cx="204409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131840" y="3789040"/>
            <a:ext cx="5472608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Издание 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Пауля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Эрлиха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«О значении боковых цепей для иммунитета»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– первое описание антител в печатном виде.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4653136"/>
            <a:ext cx="2622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Илья Ильич Мечников 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(1845-1916 гг.)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5373216"/>
            <a:ext cx="8784976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  За исследования невосприимчивости в 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инфекционных болезнях в 1908 году И. И.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Мечникова,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совместно с П. Эрлихом (автор гуморальной теории иммунитета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удостоили Нобелевской премии,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10750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Прорыв 20 века – вирусология и антибиотики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84784"/>
            <a:ext cx="5184576" cy="338437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Знаковое о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ткрытие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Александра Флеминга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енициллина,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как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средства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против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бактерий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 (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1929 г.)</a:t>
            </a:r>
          </a:p>
          <a:p>
            <a:pPr>
              <a:lnSpc>
                <a:spcPct val="80000"/>
              </a:lnSpc>
              <a:buNone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Научные работы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 вирусах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Уэнделл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Мередит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Стэнли (1904-1971гг.)</a:t>
            </a:r>
          </a:p>
          <a:p>
            <a:pPr>
              <a:lnSpc>
                <a:spcPct val="80000"/>
              </a:lnSpc>
              <a:buNone/>
            </a:pP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25097" t="17450" r="48916" b="13251"/>
          <a:stretch>
            <a:fillRect/>
          </a:stretch>
        </p:blipFill>
        <p:spPr bwMode="auto">
          <a:xfrm>
            <a:off x="2915816" y="4437112"/>
            <a:ext cx="1392155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l="14466" t="23750" r="57775" b="17451"/>
          <a:stretch>
            <a:fillRect/>
          </a:stretch>
        </p:blipFill>
        <p:spPr bwMode="auto">
          <a:xfrm>
            <a:off x="6588224" y="1340768"/>
            <a:ext cx="181305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 l="44684" t="38450" r="34054" b="23750"/>
          <a:stretch>
            <a:fillRect/>
          </a:stretch>
        </p:blipFill>
        <p:spPr bwMode="auto">
          <a:xfrm>
            <a:off x="5364088" y="198884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020272" y="3573016"/>
            <a:ext cx="17972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Александр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Флеминг</a:t>
            </a:r>
          </a:p>
          <a:p>
            <a:pPr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1881-1955 гг.)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99992" y="4581128"/>
            <a:ext cx="4464496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У.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Стенли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удостоен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Нобелевской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премии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химии в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 1946 году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совместно с 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Джоном </a:t>
            </a:r>
          </a:p>
          <a:p>
            <a:pPr algn="ctr"/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Нортропом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Джеймсом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Самнером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работу по очистке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кристаллизации вирусов.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51520" y="4725144"/>
            <a:ext cx="2664296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Стэнли,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У. М.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Вирусы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природа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жизни</a:t>
            </a:r>
          </a:p>
          <a:p>
            <a:pPr>
              <a:lnSpc>
                <a:spcPct val="8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 У. М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 Стэнли, Э.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Вэленс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; пер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с англ.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И. Татарской ;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- Москва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иностр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лит., 1963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.- 246 с.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428" y="404664"/>
            <a:ext cx="86971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Советское </a:t>
            </a:r>
            <a:r>
              <a:rPr lang="ru-RU" dirty="0" smtClean="0">
                <a:solidFill>
                  <a:srgbClr val="C00000"/>
                </a:solidFill>
              </a:rPr>
              <a:t>становление </a:t>
            </a:r>
            <a:r>
              <a:rPr lang="ru-RU" dirty="0" smtClean="0">
                <a:solidFill>
                  <a:srgbClr val="C00000"/>
                </a:solidFill>
              </a:rPr>
              <a:t>микробиологии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85392"/>
            <a:ext cx="8712968" cy="5472608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Создание крупных институтов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80000"/>
              </a:lnSpc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	В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СССР были основаны Институт эпидемиологии и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микробиологии им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 Н. Ф. 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Гамалеи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Институт вакцин и сывороток им. И. И. Мечникова, Институт вирусологии им. Д. И. Ивановского и другие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80000"/>
              </a:lnSpc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lnSpc>
                <a:spcPct val="80000"/>
              </a:lnSpc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Разработка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иммунобиологических препаратов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Отечественными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учёными созданы живые вакцины против сибирской язвы, туляремии, полиомиелита, кори,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Ку-лихорадки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гриппа, бруцеллёза. Разрабатывались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полианатоксины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против столбняка, раневых инфекций и ботулизма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80000"/>
              </a:lnSpc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lnSpc>
                <a:spcPct val="80000"/>
              </a:lnSpc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Исследования в области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технической микробиологии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Работы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С. П. 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Костычева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и В. С. 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Буткевича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по изучению образования органических кислот плесневыми грибами привели к организации производства лимонной кислоты. Исследования В. Н. Шапошникова и А. Я. 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Мантейфель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по молочнокислому брожению позволили разработать способ производства молочной кислоты.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Современное развитие, которое изменило </a:t>
            </a:r>
            <a:r>
              <a:rPr lang="ru-RU" dirty="0" smtClean="0">
                <a:solidFill>
                  <a:srgbClr val="C00000"/>
                </a:solidFill>
              </a:rPr>
              <a:t>массовое сознание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988840"/>
            <a:ext cx="720080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Современные 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направления развития микробиологии:</a:t>
            </a:r>
          </a:p>
          <a:p>
            <a:pPr algn="ctr">
              <a:buNone/>
            </a:pPr>
            <a:endParaRPr lang="ru-RU" sz="2400" b="1" i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Генетическая инженерия микроорганизмов.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Изучение микробного разнообразия и его 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биотехнологического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потенциала.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Разработка технологий создания микроорганизмов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Эти книги вернули интерес к Пастеру и Коху у широкой </a:t>
            </a:r>
            <a:r>
              <a:rPr lang="ru-RU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публики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1125" t="4427" r="47375" b="10019"/>
          <a:stretch>
            <a:fillRect/>
          </a:stretch>
        </p:blipFill>
        <p:spPr bwMode="auto">
          <a:xfrm>
            <a:off x="611560" y="1628800"/>
            <a:ext cx="146110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195736" y="1484784"/>
            <a:ext cx="64087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Микробы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хорошие и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плохие,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автор: Джессика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Снайдер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Сакс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о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микробиоме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человека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Как микробы управляют нами, Микробы и мы.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Друзья,союзники,враги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автор: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Эд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Йонг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как микробы управляют жизнью на Земле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Планета вирусов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автор Карл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Циммер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история эпидемий в биографиях и книгах.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19781" t="3801" r="47144" b="10101"/>
          <a:stretch>
            <a:fillRect/>
          </a:stretch>
        </p:blipFill>
        <p:spPr bwMode="auto">
          <a:xfrm>
            <a:off x="179512" y="3789040"/>
            <a:ext cx="1512168" cy="221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 l="19879" t="3801" r="47637" b="10101"/>
          <a:stretch>
            <a:fillRect/>
          </a:stretch>
        </p:blipFill>
        <p:spPr bwMode="auto">
          <a:xfrm>
            <a:off x="2267744" y="4005064"/>
            <a:ext cx="159383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rcRect l="21651" t="3801" r="49409" b="10101"/>
          <a:stretch>
            <a:fillRect/>
          </a:stretch>
        </p:blipFill>
        <p:spPr bwMode="auto">
          <a:xfrm>
            <a:off x="3851920" y="4196106"/>
            <a:ext cx="1512168" cy="2530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/>
          <a:srcRect l="26376" t="19550" r="50000" b="13251"/>
          <a:stretch>
            <a:fillRect/>
          </a:stretch>
        </p:blipFill>
        <p:spPr bwMode="auto">
          <a:xfrm>
            <a:off x="6516216" y="4005064"/>
            <a:ext cx="157517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От рукописей к </a:t>
            </a:r>
            <a:r>
              <a:rPr lang="ru-RU" dirty="0" smtClean="0">
                <a:solidFill>
                  <a:srgbClr val="C00000"/>
                </a:solidFill>
              </a:rPr>
              <a:t>электронным библиотекам и базам данных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00200"/>
            <a:ext cx="5544616" cy="32689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Эволюция формата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1860-е –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т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олстые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фолианты с гравюрами бактерий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q"/>
            </a:pPr>
            <a:endParaRPr lang="ru-RU" sz="2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В 1950-е – печатные издания.</a:t>
            </a:r>
          </a:p>
          <a:p>
            <a:pPr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0EEEF"/>
              </a:clrFrom>
              <a:clrTo>
                <a:srgbClr val="F0EEEF">
                  <a:alpha val="0"/>
                </a:srgbClr>
              </a:clrTo>
            </a:clrChange>
          </a:blip>
          <a:srcRect l="16829" t="25850" r="43010" b="19551"/>
          <a:stretch>
            <a:fillRect/>
          </a:stretch>
        </p:blipFill>
        <p:spPr bwMode="auto">
          <a:xfrm>
            <a:off x="6444208" y="1412776"/>
            <a:ext cx="1872208" cy="1431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25785" t="19550" r="49409" b="15351"/>
          <a:stretch>
            <a:fillRect/>
          </a:stretch>
        </p:blipFill>
        <p:spPr bwMode="auto">
          <a:xfrm rot="1813513">
            <a:off x="7228568" y="3352728"/>
            <a:ext cx="923317" cy="1362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 l="25785" t="17450" r="50000" b="13251"/>
          <a:stretch>
            <a:fillRect/>
          </a:stretch>
        </p:blipFill>
        <p:spPr bwMode="auto">
          <a:xfrm>
            <a:off x="6660232" y="3212976"/>
            <a:ext cx="936104" cy="1506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80332">
            <a:off x="6224005" y="3332893"/>
            <a:ext cx="939229" cy="138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 l="25785" t="17450" r="49409" b="13251"/>
          <a:stretch>
            <a:fillRect/>
          </a:stretch>
        </p:blipFill>
        <p:spPr bwMode="auto">
          <a:xfrm>
            <a:off x="5724128" y="1412776"/>
            <a:ext cx="915340" cy="143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18600" t="20600" r="45963" b="27950"/>
          <a:stretch>
            <a:fillRect/>
          </a:stretch>
        </p:blipFill>
        <p:spPr bwMode="auto">
          <a:xfrm>
            <a:off x="827584" y="4293096"/>
            <a:ext cx="2708383" cy="2211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707904" y="5157192"/>
            <a:ext cx="5040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В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2020-е –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открытые базы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данных и живые, 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обновляемые учебники по микробиологии.</a:t>
            </a:r>
            <a:endParaRPr lang="ru-RU" sz="2400" dirty="0"/>
          </a:p>
        </p:txBody>
      </p:sp>
      <p:pic>
        <p:nvPicPr>
          <p:cNvPr id="12" name="Рисунок 11"/>
          <p:cNvPicPr/>
          <p:nvPr/>
        </p:nvPicPr>
        <p:blipFill>
          <a:blip r:embed="rId9" cstate="print"/>
          <a:srcRect l="4144" t="15894" r="43451" b="62252"/>
          <a:stretch>
            <a:fillRect/>
          </a:stretch>
        </p:blipFill>
        <p:spPr bwMode="auto">
          <a:xfrm>
            <a:off x="899592" y="4365104"/>
            <a:ext cx="1800200" cy="43204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600" y="5373216"/>
            <a:ext cx="1178082" cy="540697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http://i76.fastpic.ru/big/2015/1125/80/c5630e6bcc671ccb50778635756c2180.jpg">
            <a:hlinkClick r:id="rId11"/>
          </p:cNvPr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43608" y="4869160"/>
            <a:ext cx="930747" cy="414858"/>
          </a:xfrm>
          <a:prstGeom prst="rect">
            <a:avLst/>
          </a:prstGeom>
          <a:ln w="3175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5" descr="https://static.tildacdn.com/tild6362-3365-4165-a133-356335623637/788.jpg"/>
          <p:cNvPicPr/>
          <p:nvPr/>
        </p:nvPicPr>
        <p:blipFill>
          <a:blip r:embed="rId13" cstate="print"/>
          <a:srcRect l="16806" t="18812" r="16806" b="18812"/>
          <a:stretch>
            <a:fillRect/>
          </a:stretch>
        </p:blipFill>
        <p:spPr bwMode="auto">
          <a:xfrm>
            <a:off x="2195736" y="5301208"/>
            <a:ext cx="1152128" cy="64807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2" descr="elibrary_ru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51720" y="4797152"/>
            <a:ext cx="1224359" cy="4897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Заключение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8686800" cy="5400600"/>
          </a:xfrm>
        </p:spPr>
        <p:txBody>
          <a:bodyPr>
            <a:normAutofit fontScale="92500" lnSpcReduction="10000"/>
          </a:bodyPr>
          <a:lstStyle/>
          <a:p>
            <a:pPr algn="r">
              <a:buNone/>
            </a:pPr>
            <a:r>
              <a:rPr lang="ru-RU" b="1" dirty="0" smtClean="0">
                <a:latin typeface="Calibri" pitchFamily="34" charset="0"/>
              </a:rPr>
              <a:t>	Книги не просто фиксируют</a:t>
            </a:r>
          </a:p>
          <a:p>
            <a:pPr algn="r">
              <a:buNone/>
            </a:pPr>
            <a:r>
              <a:rPr lang="ru-RU" b="1" dirty="0" smtClean="0">
                <a:latin typeface="Calibri" pitchFamily="34" charset="0"/>
              </a:rPr>
              <a:t> историю микробиологии – </a:t>
            </a:r>
          </a:p>
          <a:p>
            <a:pPr algn="r">
              <a:buNone/>
            </a:pPr>
            <a:r>
              <a:rPr lang="ru-RU" b="1" dirty="0" smtClean="0">
                <a:latin typeface="Calibri" pitchFamily="34" charset="0"/>
              </a:rPr>
              <a:t>они формируют </a:t>
            </a:r>
          </a:p>
          <a:p>
            <a:pPr algn="r">
              <a:buNone/>
            </a:pPr>
            <a:r>
              <a:rPr lang="ru-RU" b="1" dirty="0" smtClean="0">
                <a:latin typeface="Calibri" pitchFamily="34" charset="0"/>
              </a:rPr>
              <a:t>новые исследовательские </a:t>
            </a:r>
          </a:p>
          <a:p>
            <a:pPr algn="r">
              <a:buNone/>
            </a:pPr>
            <a:r>
              <a:rPr lang="ru-RU" b="1" dirty="0" smtClean="0">
                <a:latin typeface="Calibri" pitchFamily="34" charset="0"/>
              </a:rPr>
              <a:t>вопросы.</a:t>
            </a:r>
          </a:p>
          <a:p>
            <a:pPr algn="ctr">
              <a:buNone/>
            </a:pPr>
            <a:r>
              <a:rPr lang="ru-RU" dirty="0" smtClean="0">
                <a:latin typeface="Arial Black" pitchFamily="34" charset="0"/>
              </a:rPr>
              <a:t>	</a:t>
            </a:r>
          </a:p>
          <a:p>
            <a:pPr algn="ctr">
              <a:buNone/>
            </a:pPr>
            <a:r>
              <a:rPr lang="ru-RU" dirty="0" smtClean="0">
                <a:latin typeface="Arial Black" pitchFamily="34" charset="0"/>
              </a:rPr>
              <a:t>От «Опытов» </a:t>
            </a:r>
            <a:r>
              <a:rPr lang="ru-RU" dirty="0" err="1" smtClean="0">
                <a:latin typeface="Arial Black" pitchFamily="34" charset="0"/>
              </a:rPr>
              <a:t>Реди</a:t>
            </a:r>
            <a:r>
              <a:rPr lang="ru-RU" dirty="0" smtClean="0">
                <a:latin typeface="Arial Black" pitchFamily="34" charset="0"/>
              </a:rPr>
              <a:t> до «Планеты вирусов» – прошлое науки остаётся живым, пока мы его перечитываем.</a:t>
            </a:r>
          </a:p>
          <a:p>
            <a:pPr algn="ctr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 </a:t>
            </a:r>
            <a:r>
              <a:rPr lang="ru-RU" b="1" i="1" dirty="0" smtClean="0">
                <a:solidFill>
                  <a:srgbClr val="C00000"/>
                </a:solidFill>
                <a:latin typeface="Arial Black" pitchFamily="34" charset="0"/>
              </a:rPr>
              <a:t>Каждый учебник микробиологии – это диалог с Пастером через время…</a:t>
            </a:r>
            <a:endParaRPr lang="ru-RU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 l="11589" t="32536" r="10727" b="26099"/>
          <a:stretch>
            <a:fillRect/>
          </a:stretch>
        </p:blipFill>
        <p:spPr bwMode="auto">
          <a:xfrm>
            <a:off x="707156" y="1196752"/>
            <a:ext cx="3216771" cy="2423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0332" t="18500" r="34150" b="143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И</a:t>
            </a:r>
            <a:r>
              <a:rPr lang="ru-RU" dirty="0" smtClean="0">
                <a:solidFill>
                  <a:srgbClr val="C00000"/>
                </a:solidFill>
              </a:rPr>
              <a:t>сточники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257800"/>
          </a:xfrm>
        </p:spPr>
        <p:txBody>
          <a:bodyPr>
            <a:noAutofit/>
          </a:bodyPr>
          <a:lstStyle/>
          <a:p>
            <a:pPr marL="651510" indent="-514350" algn="just">
              <a:buSzPct val="100000"/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Лань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: электронно-библиотечная система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: сайт. – Санкт-Петербург, 2011. – URL : </a:t>
            </a:r>
            <a:r>
              <a:rPr lang="en-US" sz="2400" dirty="0" smtClean="0">
                <a:latin typeface="Arial" pitchFamily="34" charset="0"/>
                <a:cs typeface="Arial" pitchFamily="34" charset="0"/>
                <a:hlinkClick r:id="rId3"/>
              </a:rPr>
              <a:t>https://e.lanbook.com/books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(дата обращения 03.04.2026). – Текст : электронный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651510" indent="-514350" algn="just">
              <a:buSzPct val="100000"/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Федеральная электронная медицинская библиотека : сайт. – Москва, 2011-2024. – URL:</a:t>
            </a:r>
            <a:r>
              <a:rPr lang="ru-RU" sz="2400" dirty="0" smtClean="0">
                <a:latin typeface="Arial" pitchFamily="34" charset="0"/>
                <a:cs typeface="Arial" pitchFamily="34" charset="0"/>
                <a:hlinkClick r:id="rId4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  <a:hlinkClick r:id="rId4"/>
              </a:rPr>
              <a:t>https://femb.ru/request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(дата обращения : 10.04.2026). – Текст : электронный.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651510" indent="-514350" algn="just">
              <a:buSzPct val="100000"/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BOOKUP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: электронная библиотечная система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: сайт. – Томск. – URL :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  <a:hlinkClick r:id="rId5"/>
              </a:rPr>
              <a:t>https://www.books-up.ru/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(дата обращения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09.04.2026).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– Текст : электронный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594360" indent="-457200" algn="just">
              <a:buSzPct val="100000"/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eLIBRARY.RU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: научная электронная библиотека : сайт. – Москва, 2000. – URL: </a:t>
            </a:r>
            <a:r>
              <a:rPr lang="ru-RU" sz="2400" dirty="0" smtClean="0">
                <a:latin typeface="Arial" pitchFamily="34" charset="0"/>
                <a:cs typeface="Arial" pitchFamily="34" charset="0"/>
                <a:hlinkClick r:id="rId6"/>
              </a:rPr>
              <a:t>https://elibrary.ru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(дата обращения :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10.04.2026).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– Текст : электронный.</a:t>
            </a:r>
          </a:p>
          <a:p>
            <a:pPr algn="just"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651510" indent="-514350">
              <a:buFont typeface="Arial" pitchFamily="34" charset="0"/>
              <a:buAutoNum type="arabicPeriod" startAt="3"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60">
      <a:dk1>
        <a:srgbClr val="542378"/>
      </a:dk1>
      <a:lt1>
        <a:srgbClr val="151514"/>
      </a:lt1>
      <a:dk2>
        <a:srgbClr val="45FFFA"/>
      </a:dk2>
      <a:lt2>
        <a:srgbClr val="D4D2D0"/>
      </a:lt2>
      <a:accent1>
        <a:srgbClr val="C00000"/>
      </a:accent1>
      <a:accent2>
        <a:srgbClr val="CCAF0A"/>
      </a:accent2>
      <a:accent3>
        <a:srgbClr val="8D89A4"/>
      </a:accent3>
      <a:accent4>
        <a:srgbClr val="00F3EC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2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1351</TotalTime>
  <Words>443</Words>
  <Application>Microsoft Office PowerPoint</Application>
  <PresentationFormat>Экран (4:3)</PresentationFormat>
  <Paragraphs>131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От Пастера до наших дней: ИСТОРИЯ  МИКРОБИОЛОГИИ  В КНИГАХ </vt:lpstr>
      <vt:lpstr>Слайд 2</vt:lpstr>
      <vt:lpstr>Что мы называем «книгами по микробиологии»? </vt:lpstr>
      <vt:lpstr>Эпоха «до Пастера»  (спор о самозарождении) </vt:lpstr>
      <vt:lpstr>Первый эксперимент Ф. Рэди</vt:lpstr>
      <vt:lpstr>Книга, изменившая мышление</vt:lpstr>
      <vt:lpstr>Тиндализация</vt:lpstr>
      <vt:lpstr>Луи Пастер – человек, который увидел невидимое </vt:lpstr>
      <vt:lpstr>Золотой век бактериологии  </vt:lpstr>
      <vt:lpstr>Открытия, которые спасли миллионы жизней (иммунология) </vt:lpstr>
      <vt:lpstr>Прорыв 20 века – вирусология и антибиотики </vt:lpstr>
      <vt:lpstr>Советское становление микробиологии  </vt:lpstr>
      <vt:lpstr>Современное развитие, которое изменило массовое сознание </vt:lpstr>
      <vt:lpstr>Эти книги вернули интерес к Пастеру и Коху у широкой публики </vt:lpstr>
      <vt:lpstr>От рукописей к электронным библиотекам и базам данных </vt:lpstr>
      <vt:lpstr>Заключение </vt:lpstr>
      <vt:lpstr>Источники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 Пастера до наших дней</dc:title>
  <dc:creator>user</dc:creator>
  <cp:lastModifiedBy>user</cp:lastModifiedBy>
  <cp:revision>108</cp:revision>
  <dcterms:created xsi:type="dcterms:W3CDTF">2026-04-08T04:53:56Z</dcterms:created>
  <dcterms:modified xsi:type="dcterms:W3CDTF">2026-04-14T09:44:22Z</dcterms:modified>
</cp:coreProperties>
</file>