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3" r:id="rId9"/>
    <p:sldId id="275" r:id="rId10"/>
    <p:sldId id="267" r:id="rId11"/>
    <p:sldId id="274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rary.ru/defaultx.asp?s=tru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library.ngmu.ru/" TargetMode="External"/><Relationship Id="rId5" Type="http://schemas.openxmlformats.org/officeDocument/2006/relationships/hyperlink" Target="https://www.smedk.ru/wp-content/uploads/files/concurs/podvig.pdf" TargetMode="External"/><Relationship Id="rId4" Type="http://schemas.openxmlformats.org/officeDocument/2006/relationships/hyperlink" Target="http://ngmu.ru/department/2643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vk.com/bibl_ngm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348880"/>
            <a:ext cx="8229600" cy="18288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ГОДЫ ВЕЛИКИХ ИСПЫТАНИЙ</a:t>
            </a:r>
            <a:endParaRPr lang="ru-RU" sz="66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1752600"/>
          </a:xfrm>
        </p:spPr>
        <p:txBody>
          <a:bodyPr/>
          <a:lstStyle/>
          <a:p>
            <a:r>
              <a:rPr lang="ru-RU" i="1" dirty="0" smtClean="0"/>
              <a:t>ПОДВИГУ ВОЕННЫХ МЕДИКОВ В ГОДЫ ВЕЛИКОЙ ОТЕЧЕСТВЕННОЙ </a:t>
            </a:r>
            <a:r>
              <a:rPr lang="ru-RU" i="1" dirty="0" smtClean="0"/>
              <a:t>ВОЙНЫ 1941-1945 гг. </a:t>
            </a:r>
            <a:r>
              <a:rPr lang="ru-RU" i="1" dirty="0" smtClean="0"/>
              <a:t>ПОСВЯЩАЕТСЯ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3043" y="6309320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Новосибирск, 2026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2025 год\554880_1.jpeg"/>
          <p:cNvPicPr>
            <a:picLocks noChangeAspect="1" noChangeArrowheads="1"/>
          </p:cNvPicPr>
          <p:nvPr/>
        </p:nvPicPr>
        <p:blipFill>
          <a:blip r:embed="rId3" cstate="print"/>
          <a:srcRect r="86713"/>
          <a:stretch>
            <a:fillRect/>
          </a:stretch>
        </p:blipFill>
        <p:spPr bwMode="auto">
          <a:xfrm>
            <a:off x="8492503" y="0"/>
            <a:ext cx="65149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ЭПИГРАФ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1628800"/>
            <a:ext cx="36724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latin typeface="+mj-lt"/>
              </a:rPr>
              <a:t>«Война </a:t>
            </a:r>
            <a:r>
              <a:rPr lang="ru-RU" sz="2400" i="1" dirty="0" smtClean="0">
                <a:latin typeface="+mj-lt"/>
              </a:rPr>
              <a:t>– </a:t>
            </a:r>
            <a:r>
              <a:rPr lang="ru-RU" sz="2400" i="1" dirty="0" smtClean="0">
                <a:latin typeface="+mj-lt"/>
              </a:rPr>
              <a:t>это кровавое месиво, но именно медики возвращают людей из небытия. Их подвиг </a:t>
            </a:r>
            <a:r>
              <a:rPr lang="ru-RU" sz="2400" i="1" dirty="0" smtClean="0">
                <a:latin typeface="+mj-lt"/>
              </a:rPr>
              <a:t>– </a:t>
            </a:r>
            <a:r>
              <a:rPr lang="ru-RU" sz="2400" i="1" dirty="0" smtClean="0">
                <a:latin typeface="+mj-lt"/>
              </a:rPr>
              <a:t>не в одном дне, а в каждом часе той страшной войны».</a:t>
            </a:r>
            <a:r>
              <a:rPr lang="ru-RU" sz="2400" dirty="0" smtClean="0">
                <a:latin typeface="+mj-lt"/>
              </a:rPr>
              <a:t/>
            </a:r>
            <a:br>
              <a:rPr lang="ru-RU" sz="2400" dirty="0" smtClean="0">
                <a:latin typeface="+mj-lt"/>
              </a:rPr>
            </a:br>
            <a:r>
              <a:rPr lang="ru-RU" sz="2400" i="1" dirty="0" smtClean="0">
                <a:latin typeface="+mj-lt"/>
              </a:rPr>
              <a:t>(Из воспоминаний маршала Г.К. Жукова)</a:t>
            </a:r>
            <a:endParaRPr lang="ru-RU" sz="2400" dirty="0"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13285" t="20600" r="35922" b="12201"/>
          <a:stretch>
            <a:fillRect/>
          </a:stretch>
        </p:blipFill>
        <p:spPr bwMode="auto">
          <a:xfrm>
            <a:off x="323528" y="1772816"/>
            <a:ext cx="464451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30992" y="5805264"/>
            <a:ext cx="40820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1941-1945 гг.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ЦЕНА </a:t>
            </a:r>
            <a:r>
              <a:rPr lang="ru-RU" dirty="0" smtClean="0">
                <a:solidFill>
                  <a:srgbClr val="FF0000"/>
                </a:solidFill>
              </a:rPr>
              <a:t>ВОЗВРАЩЕНИЯ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16016" y="1772816"/>
            <a:ext cx="41764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+mj-lt"/>
              </a:rPr>
              <a:t>Ключевые цифры:</a:t>
            </a:r>
            <a:endParaRPr lang="ru-RU" sz="2000" dirty="0" smtClean="0">
              <a:latin typeface="+mj-lt"/>
            </a:endParaRPr>
          </a:p>
          <a:p>
            <a:pPr algn="ctr"/>
            <a:r>
              <a:rPr lang="ru-RU" sz="2000" dirty="0" smtClean="0">
                <a:latin typeface="+mj-lt"/>
              </a:rPr>
              <a:t>Общие потери Красной Армии ранеными и больными: </a:t>
            </a:r>
            <a:r>
              <a:rPr lang="ru-RU" sz="2000" b="1" dirty="0" smtClean="0">
                <a:latin typeface="+mj-lt"/>
              </a:rPr>
              <a:t>свыше 22 млн. человек</a:t>
            </a:r>
            <a:r>
              <a:rPr lang="ru-RU" sz="2000" dirty="0" smtClean="0">
                <a:latin typeface="+mj-lt"/>
              </a:rPr>
              <a:t>.</a:t>
            </a:r>
          </a:p>
          <a:p>
            <a:pPr algn="ctr"/>
            <a:r>
              <a:rPr lang="ru-RU" sz="2000" dirty="0" smtClean="0">
                <a:latin typeface="+mj-lt"/>
              </a:rPr>
              <a:t>Возвращено в строй: </a:t>
            </a:r>
            <a:r>
              <a:rPr lang="ru-RU" sz="2000" b="1" dirty="0" smtClean="0">
                <a:latin typeface="+mj-lt"/>
              </a:rPr>
              <a:t>более 17 млн.</a:t>
            </a:r>
            <a:r>
              <a:rPr lang="ru-RU" sz="2000" dirty="0" smtClean="0">
                <a:latin typeface="+mj-lt"/>
              </a:rPr>
              <a:t> (около </a:t>
            </a:r>
            <a:r>
              <a:rPr lang="ru-RU" sz="2000" b="1" dirty="0" smtClean="0">
                <a:latin typeface="+mj-lt"/>
              </a:rPr>
              <a:t>72-75%</a:t>
            </a:r>
            <a:r>
              <a:rPr lang="ru-RU" sz="2000" dirty="0" smtClean="0">
                <a:latin typeface="+mj-lt"/>
              </a:rPr>
              <a:t>).</a:t>
            </a:r>
          </a:p>
          <a:p>
            <a:pPr lvl="1"/>
            <a:endParaRPr lang="ru-RU" sz="2000" dirty="0" smtClean="0">
              <a:latin typeface="+mj-lt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Врачи, фельдшеры, санинструкторы и санитарки в годы Великой Отечественной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войны 1941-1945 гг.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сыграли ключевую роль в спасении жизней солдат, сохранении боеспособности армии и развитии военной медицины. </a:t>
            </a:r>
            <a:endParaRPr lang="ru-RU" sz="2000" dirty="0">
              <a:latin typeface="+mj-lt"/>
            </a:endParaRPr>
          </a:p>
        </p:txBody>
      </p:sp>
      <p:pic>
        <p:nvPicPr>
          <p:cNvPr id="4" name="Picture 2" descr="Картинка 404 из 13452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079" y="1772816"/>
            <a:ext cx="4040683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528" y="6093296"/>
            <a:ext cx="43379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i="1" dirty="0" smtClean="0">
                <a:latin typeface="+mj-lt"/>
              </a:rPr>
              <a:t>Художник М. Самсонов «Сестрица». 1954 год.</a:t>
            </a:r>
            <a:endParaRPr lang="ru-RU" sz="1400" b="1" i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«СМЕРТНИКИ» ПЕРВОГО ЭШЕЛОНА </a:t>
            </a:r>
            <a:r>
              <a:rPr lang="ru-RU" dirty="0" smtClean="0">
                <a:solidFill>
                  <a:srgbClr val="FF0000"/>
                </a:solidFill>
              </a:rPr>
              <a:t>– САНИНСТРУКТОРЫ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556792"/>
            <a:ext cx="5184576" cy="511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+mj-lt"/>
              </a:rPr>
              <a:t>Кто это:</a:t>
            </a:r>
            <a:r>
              <a:rPr lang="ru-RU" sz="2000" dirty="0" smtClean="0">
                <a:latin typeface="+mj-lt"/>
              </a:rPr>
              <a:t> Девушки и парни 18-20 лет, вытаскивавшие раненых с поля боя под пулями.</a:t>
            </a:r>
          </a:p>
          <a:p>
            <a:pPr algn="just"/>
            <a:r>
              <a:rPr lang="ru-RU" sz="2000" b="1" dirty="0" smtClean="0">
                <a:latin typeface="+mj-lt"/>
              </a:rPr>
              <a:t>Подвиг:</a:t>
            </a:r>
            <a:r>
              <a:rPr lang="ru-RU" sz="2000" dirty="0" smtClean="0">
                <a:latin typeface="+mj-lt"/>
              </a:rPr>
              <a:t> За 3 года войны санинструкторы вынесли с поля боя </a:t>
            </a:r>
            <a:r>
              <a:rPr lang="ru-RU" sz="2000" b="1" dirty="0" smtClean="0">
                <a:latin typeface="+mj-lt"/>
              </a:rPr>
              <a:t>более 1,5 </a:t>
            </a:r>
            <a:r>
              <a:rPr lang="ru-RU" sz="2000" b="1" dirty="0" err="1" smtClean="0">
                <a:latin typeface="+mj-lt"/>
              </a:rPr>
              <a:t>млн</a:t>
            </a:r>
            <a:r>
              <a:rPr lang="ru-RU" sz="2000" b="1" dirty="0" smtClean="0">
                <a:latin typeface="+mj-lt"/>
              </a:rPr>
              <a:t> раненых</a:t>
            </a:r>
            <a:r>
              <a:rPr lang="ru-RU" sz="2000" dirty="0" smtClean="0">
                <a:latin typeface="+mj-lt"/>
              </a:rPr>
              <a:t> с их личным оружием.</a:t>
            </a:r>
          </a:p>
          <a:p>
            <a:pPr algn="just"/>
            <a:r>
              <a:rPr lang="ru-RU" sz="2000" b="1" dirty="0" smtClean="0">
                <a:latin typeface="+mj-lt"/>
              </a:rPr>
              <a:t>Пример:</a:t>
            </a:r>
            <a:r>
              <a:rPr lang="ru-RU" sz="2000" dirty="0" smtClean="0"/>
              <a:t> </a:t>
            </a:r>
            <a:r>
              <a:rPr lang="ru-RU" sz="2000" dirty="0" smtClean="0">
                <a:latin typeface="+mj-lt"/>
              </a:rPr>
              <a:t>Санинструктор</a:t>
            </a:r>
            <a:r>
              <a:rPr lang="ru-RU" sz="2000" dirty="0" smtClean="0"/>
              <a:t> </a:t>
            </a:r>
            <a:r>
              <a:rPr lang="ru-RU" sz="2000" b="1" dirty="0" smtClean="0">
                <a:latin typeface="+mj-lt"/>
              </a:rPr>
              <a:t>Валерия </a:t>
            </a:r>
            <a:r>
              <a:rPr lang="ru-RU" sz="2000" b="1" dirty="0" err="1" smtClean="0">
                <a:latin typeface="+mj-lt"/>
              </a:rPr>
              <a:t>Гнаровская</a:t>
            </a:r>
            <a:r>
              <a:rPr lang="ru-RU" sz="2000" dirty="0" smtClean="0">
                <a:latin typeface="+mj-lt"/>
              </a:rPr>
              <a:t> в 1943 году подорвала вражеский танк, прорвавший оборону и направлявшийся к штабу. 2 июня 1944 года Указом Президиума Верховного Совета СССР </a:t>
            </a:r>
            <a:r>
              <a:rPr lang="ru-RU" sz="2000" b="1" dirty="0" smtClean="0">
                <a:latin typeface="+mj-lt"/>
              </a:rPr>
              <a:t>Валерии Осиповне </a:t>
            </a:r>
            <a:r>
              <a:rPr lang="ru-RU" sz="2000" b="1" dirty="0" err="1" smtClean="0">
                <a:latin typeface="+mj-lt"/>
              </a:rPr>
              <a:t>Гнаровской</a:t>
            </a:r>
            <a:r>
              <a:rPr lang="ru-RU" sz="2000" dirty="0" smtClean="0">
                <a:latin typeface="+mj-lt"/>
              </a:rPr>
              <a:t>, навечно оставшейся девятнадцатилетней, было присвоено звание Героя Советского Союза. Посмертно.</a:t>
            </a:r>
          </a:p>
          <a:p>
            <a:endParaRPr lang="ru-RU" sz="2400" dirty="0" smtClean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8497" t="25091" r="25454" b="29481"/>
          <a:stretch>
            <a:fillRect/>
          </a:stretch>
        </p:blipFill>
        <p:spPr bwMode="auto">
          <a:xfrm>
            <a:off x="5580112" y="4299268"/>
            <a:ext cx="3240360" cy="1798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34644" t="22700" r="32872" b="16401"/>
          <a:stretch>
            <a:fillRect/>
          </a:stretch>
        </p:blipFill>
        <p:spPr bwMode="auto">
          <a:xfrm>
            <a:off x="6084168" y="1556792"/>
            <a:ext cx="2116787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508104" y="6093296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latin typeface="+mj-lt"/>
              </a:rPr>
              <a:t>Художник М. Самсонов. «Подвиг </a:t>
            </a:r>
          </a:p>
          <a:p>
            <a:pPr algn="ctr"/>
            <a:r>
              <a:rPr lang="ru-RU" sz="1400" b="1" i="1" dirty="0" smtClean="0">
                <a:latin typeface="+mj-lt"/>
              </a:rPr>
              <a:t>Валерии </a:t>
            </a:r>
            <a:r>
              <a:rPr lang="ru-RU" sz="1400" b="1" i="1" dirty="0" err="1" smtClean="0">
                <a:latin typeface="+mj-lt"/>
              </a:rPr>
              <a:t>Гнаровской</a:t>
            </a:r>
            <a:r>
              <a:rPr lang="ru-RU" sz="1400" b="1" i="1" dirty="0" smtClean="0">
                <a:latin typeface="+mj-lt"/>
              </a:rPr>
              <a:t>». 1984 год</a:t>
            </a:r>
            <a:endParaRPr lang="ru-RU" sz="1400" b="1" i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00192" y="3789040"/>
            <a:ext cx="16878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i="1" dirty="0" err="1" smtClean="0">
                <a:latin typeface="+mj-lt"/>
              </a:rPr>
              <a:t>Гнаровская</a:t>
            </a:r>
            <a:r>
              <a:rPr lang="ru-RU" sz="1400" b="1" i="1" dirty="0" smtClean="0">
                <a:latin typeface="+mj-lt"/>
              </a:rPr>
              <a:t> В. О.</a:t>
            </a:r>
            <a:endParaRPr lang="ru-RU" sz="1400" b="1" i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ЖЕНЩИНЫ В ВОЕННОЙ МЕДИЦИНЕ. НЕЖНОСТЬ И СТАЛЬ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595021"/>
            <a:ext cx="54726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+mj-lt"/>
              </a:rPr>
              <a:t>Статистика:</a:t>
            </a:r>
            <a:r>
              <a:rPr lang="ru-RU" sz="2000" dirty="0" smtClean="0">
                <a:latin typeface="+mj-lt"/>
              </a:rPr>
              <a:t> В Красной Армии служило более </a:t>
            </a:r>
            <a:r>
              <a:rPr lang="ru-RU" sz="2000" b="1" dirty="0" smtClean="0">
                <a:latin typeface="+mj-lt"/>
              </a:rPr>
              <a:t>600 000 женщин-медиков</a:t>
            </a:r>
            <a:r>
              <a:rPr lang="ru-RU" sz="2000" dirty="0" smtClean="0">
                <a:latin typeface="+mj-lt"/>
              </a:rPr>
              <a:t>.</a:t>
            </a:r>
          </a:p>
          <a:p>
            <a:pPr algn="ctr"/>
            <a:r>
              <a:rPr lang="ru-RU" sz="2000" b="1" dirty="0" smtClean="0">
                <a:latin typeface="+mj-lt"/>
              </a:rPr>
              <a:t>Герои Великой Отечественной войны:</a:t>
            </a:r>
          </a:p>
          <a:p>
            <a:pPr lvl="1"/>
            <a:r>
              <a:rPr lang="ru-RU" sz="2000" dirty="0" smtClean="0">
                <a:solidFill>
                  <a:srgbClr val="060502"/>
                </a:solidFill>
                <a:latin typeface="Arial"/>
              </a:rPr>
              <a:t>- Санинструктор </a:t>
            </a:r>
            <a:r>
              <a:rPr lang="ru-RU" sz="2000" b="1" dirty="0" smtClean="0">
                <a:latin typeface="+mj-lt"/>
              </a:rPr>
              <a:t>Зинаида Самсонова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 smtClean="0">
                <a:latin typeface="+mj-lt"/>
              </a:rPr>
              <a:t>– </a:t>
            </a:r>
            <a:r>
              <a:rPr lang="ru-RU" sz="2000" dirty="0" smtClean="0">
                <a:latin typeface="+mj-lt"/>
              </a:rPr>
              <a:t>вынесла 30 раненых, погибла в 19 лет. </a:t>
            </a:r>
            <a:r>
              <a:rPr lang="ru-RU" i="1" dirty="0" smtClean="0">
                <a:latin typeface="+mj-lt"/>
              </a:rPr>
              <a:t>(Стихотворение Ю. </a:t>
            </a:r>
            <a:r>
              <a:rPr lang="ru-RU" i="1" dirty="0" err="1" smtClean="0">
                <a:latin typeface="+mj-lt"/>
              </a:rPr>
              <a:t>Друниной</a:t>
            </a:r>
            <a:r>
              <a:rPr lang="ru-RU" i="1" dirty="0" smtClean="0">
                <a:latin typeface="+mj-lt"/>
              </a:rPr>
              <a:t> «Зинка» посвящено именно Самсоновой З. А.)</a:t>
            </a:r>
            <a:endParaRPr lang="ru-RU" sz="2000" i="1" dirty="0" smtClean="0">
              <a:latin typeface="+mj-lt"/>
            </a:endParaRPr>
          </a:p>
          <a:p>
            <a:pPr lvl="1"/>
            <a:r>
              <a:rPr lang="ru-RU" sz="2000" dirty="0" smtClean="0">
                <a:solidFill>
                  <a:srgbClr val="060502"/>
                </a:solidFill>
                <a:latin typeface="Arial"/>
              </a:rPr>
              <a:t>- Санинструктор </a:t>
            </a:r>
            <a:r>
              <a:rPr lang="ru-RU" sz="2000" b="1" dirty="0" smtClean="0">
                <a:latin typeface="+mj-lt"/>
              </a:rPr>
              <a:t>Мария </a:t>
            </a:r>
            <a:r>
              <a:rPr lang="ru-RU" sz="2000" b="1" dirty="0" err="1" smtClean="0">
                <a:latin typeface="+mj-lt"/>
              </a:rPr>
              <a:t>Боровиченко</a:t>
            </a:r>
            <a:r>
              <a:rPr lang="ru-RU" sz="2000" dirty="0" smtClean="0">
                <a:latin typeface="+mj-lt"/>
              </a:rPr>
              <a:t> (медсестра) </a:t>
            </a:r>
            <a:r>
              <a:rPr lang="ru-RU" sz="2000" dirty="0" smtClean="0">
                <a:latin typeface="+mj-lt"/>
              </a:rPr>
              <a:t>– </a:t>
            </a:r>
            <a:r>
              <a:rPr lang="ru-RU" sz="2000" dirty="0" smtClean="0">
                <a:latin typeface="+mj-lt"/>
              </a:rPr>
              <a:t>вынесла более 20 раненых, погибла в 18 лет…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26278" t="22700" r="49507" b="16400"/>
          <a:stretch>
            <a:fillRect/>
          </a:stretch>
        </p:blipFill>
        <p:spPr bwMode="auto">
          <a:xfrm>
            <a:off x="5364088" y="3429000"/>
            <a:ext cx="1309801" cy="18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148064" y="5373216"/>
            <a:ext cx="1656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latin typeface="+mj-lt"/>
              </a:rPr>
              <a:t>Самсонова Зинаида</a:t>
            </a:r>
          </a:p>
          <a:p>
            <a:pPr algn="ctr"/>
            <a:r>
              <a:rPr lang="ru-RU" sz="1400" b="1" i="1" dirty="0" smtClean="0">
                <a:latin typeface="+mj-lt"/>
              </a:rPr>
              <a:t>Александровна</a:t>
            </a:r>
            <a:endParaRPr lang="ru-RU" sz="1400" b="1" i="1" dirty="0"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 l="4192" t="2014" r="5570" b="3317"/>
          <a:stretch>
            <a:fillRect/>
          </a:stretch>
        </p:blipFill>
        <p:spPr bwMode="auto">
          <a:xfrm>
            <a:off x="7092280" y="3789040"/>
            <a:ext cx="1305077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020272" y="5805264"/>
            <a:ext cx="14401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Мария Сергеевна</a:t>
            </a:r>
          </a:p>
          <a:p>
            <a:pPr algn="ctr"/>
            <a:r>
              <a:rPr lang="ru-RU" sz="1400" b="1" i="1" dirty="0" err="1" smtClean="0">
                <a:latin typeface="Arial" pitchFamily="34" charset="0"/>
                <a:cs typeface="Arial" pitchFamily="34" charset="0"/>
              </a:rPr>
              <a:t>Боровиченко</a:t>
            </a:r>
            <a:endParaRPr lang="ru-RU" sz="1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1556792"/>
            <a:ext cx="24482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 их руках</a:t>
            </a:r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Солдаты умирали.</a:t>
            </a:r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 их руках</a:t>
            </a:r>
            <a:endParaRPr lang="ru-RU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Солдаты выживали</a:t>
            </a:r>
            <a:r>
              <a:rPr lang="ru-RU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…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</a:t>
            </a:r>
            <a:r>
              <a:rPr lang="ru-RU" sz="14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Л. Попов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 l="10922" t="26900" r="33560" b="17451"/>
          <a:stretch>
            <a:fillRect/>
          </a:stretch>
        </p:blipFill>
        <p:spPr bwMode="auto">
          <a:xfrm>
            <a:off x="1115616" y="4725144"/>
            <a:ext cx="3456384" cy="194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ХИРУРГИ В ПОЛЕВЫХ ГОСПИТАЛЯХ. «КОНВЕЙЕРЫ ЖИЗНИ»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63888" y="1484784"/>
            <a:ext cx="5472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/>
              <a:t>«Хирург на войне работал на износ. </a:t>
            </a:r>
          </a:p>
          <a:p>
            <a:pPr algn="r"/>
            <a:r>
              <a:rPr lang="ru-RU" sz="2400" b="1" i="1" dirty="0" smtClean="0"/>
              <a:t>Сотни операций за сутки... </a:t>
            </a:r>
          </a:p>
          <a:p>
            <a:pPr algn="r"/>
            <a:r>
              <a:rPr lang="ru-RU" sz="2400" b="1" i="1" dirty="0" smtClean="0"/>
              <a:t>Спал со скальпелем в руке». </a:t>
            </a:r>
          </a:p>
        </p:txBody>
      </p:sp>
      <p:pic>
        <p:nvPicPr>
          <p:cNvPr id="4" name="Picture 2" descr="\\Server_libr\новая папка\ВОВ\фото\179_bi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708920"/>
            <a:ext cx="3096344" cy="2345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user\Desktop\unnamed-file-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132856"/>
            <a:ext cx="1692971" cy="22902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843808" y="4581128"/>
            <a:ext cx="2160240" cy="140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Николай Нилович Бурденко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 главный хирург Красной Армии.</a:t>
            </a:r>
          </a:p>
          <a:p>
            <a:pPr marL="0" lvl="1" algn="just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Разработал систему поэтапного лечения раненых.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180528" y="3933056"/>
            <a:ext cx="28083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ru-RU" sz="1400" b="1" i="1" dirty="0" smtClean="0">
                <a:solidFill>
                  <a:srgbClr val="060502"/>
                </a:solidFill>
                <a:latin typeface="Arial"/>
              </a:rPr>
              <a:t>Сергей Сергеевич Юдин.</a:t>
            </a:r>
            <a:r>
              <a:rPr lang="ru-RU" sz="1400" i="1" dirty="0" smtClean="0">
                <a:solidFill>
                  <a:srgbClr val="060502"/>
                </a:solidFill>
                <a:latin typeface="Arial"/>
              </a:rPr>
              <a:t> В годы Великой Отечественной войны - старший инспектор-консультант при главном хирурге РККА, затем хирург-инспектор Главного военно-санитарного управления РККА. Организовал систему переливания трупной крови.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0072" y="5157192"/>
            <a:ext cx="37444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000" dirty="0" smtClean="0">
                <a:solidFill>
                  <a:srgbClr val="060502"/>
                </a:solidFill>
                <a:latin typeface="Arial"/>
              </a:rPr>
              <a:t>Госпиталь размещался в палатках, сараях, землянках. Работа за операционным столом длилась по 12-16 часов без перерыва.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 l="22735" t="19550" r="47144" b="13251"/>
          <a:stretch>
            <a:fillRect/>
          </a:stretch>
        </p:blipFill>
        <p:spPr bwMode="auto">
          <a:xfrm>
            <a:off x="539552" y="1556792"/>
            <a:ext cx="1656184" cy="2123296"/>
          </a:xfrm>
          <a:prstGeom prst="snip2DiagRect">
            <a:avLst/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ЛЕГЕНДАРНЫЙ </a:t>
            </a:r>
            <a:r>
              <a:rPr lang="ru-RU" dirty="0" smtClean="0">
                <a:solidFill>
                  <a:srgbClr val="FF0000"/>
                </a:solidFill>
              </a:rPr>
              <a:t>МЕТОД – </a:t>
            </a:r>
            <a:r>
              <a:rPr lang="ru-RU" dirty="0" smtClean="0">
                <a:solidFill>
                  <a:srgbClr val="FF0000"/>
                </a:solidFill>
              </a:rPr>
              <a:t>НОВОКАИНОВАЯ БЛОКАДА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А. В. ВИШНЕВСКОГО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060848"/>
            <a:ext cx="56886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Хирург Вишневский А. В. разработал технологию, совмещающую три процедуры. Она получила название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«Триада Вишневского»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 включала местную анестезию, мощную новокаиновую блокаду и масляно-бальзамические повязки с мазью Вишневского. Это позволило оперировать раненых в полевых условиях без общего наркоза (когда не было эфира или наркозных аппаратов).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Эффект: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 Снижение болевого шока, профилактика гнойных осложнений. Благодаря этому методу удалось спасти сотни тысяч жизней бойцов в годы Великой Отечественной войны.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22735" t="17450" r="46553" b="13251"/>
          <a:stretch>
            <a:fillRect/>
          </a:stretch>
        </p:blipFill>
        <p:spPr bwMode="auto">
          <a:xfrm>
            <a:off x="6228184" y="2492896"/>
            <a:ext cx="2592288" cy="3290212"/>
          </a:xfrm>
          <a:prstGeom prst="snip2Diag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44208" y="6021288"/>
            <a:ext cx="2362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i="1" dirty="0" smtClean="0">
                <a:latin typeface="+mj-lt"/>
              </a:rPr>
              <a:t>Вишневский Александр </a:t>
            </a:r>
          </a:p>
          <a:p>
            <a:pPr algn="ctr"/>
            <a:r>
              <a:rPr lang="ru-RU" sz="1400" b="1" i="1" dirty="0" smtClean="0">
                <a:latin typeface="+mj-lt"/>
              </a:rPr>
              <a:t>Васильевич</a:t>
            </a:r>
            <a:endParaRPr lang="ru-RU" sz="1400" b="1" i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МЕДИЦИНСКИЕ ИНСТРУМЕНТЫ ВОЙНЫ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997839"/>
            <a:ext cx="37444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+mj-lt"/>
              </a:rPr>
              <a:t>Что было в санитарной сумке:</a:t>
            </a:r>
            <a:r>
              <a:rPr lang="ru-RU" sz="2000" dirty="0" smtClean="0">
                <a:latin typeface="+mj-lt"/>
              </a:rPr>
              <a:t> </a:t>
            </a:r>
            <a:endParaRPr lang="ru-RU" sz="2000" dirty="0" smtClean="0">
              <a:latin typeface="+mj-lt"/>
            </a:endParaRPr>
          </a:p>
          <a:p>
            <a:pPr algn="just"/>
            <a:r>
              <a:rPr lang="ru-RU" sz="2000" dirty="0" smtClean="0">
                <a:latin typeface="+mj-lt"/>
              </a:rPr>
              <a:t>Жгут</a:t>
            </a:r>
            <a:r>
              <a:rPr lang="ru-RU" sz="2000" dirty="0" smtClean="0">
                <a:latin typeface="+mj-lt"/>
              </a:rPr>
              <a:t>, индивидуальный перевязочный пакет, шины, морфий в ампулах</a:t>
            </a:r>
            <a:r>
              <a:rPr lang="ru-RU" sz="2000" dirty="0" smtClean="0">
                <a:latin typeface="+mj-lt"/>
              </a:rPr>
              <a:t>, шприцы, </a:t>
            </a:r>
            <a:r>
              <a:rPr lang="ru-RU" sz="2000" dirty="0" smtClean="0">
                <a:latin typeface="+mj-lt"/>
              </a:rPr>
              <a:t>ножницы для разрезания одежды, пинцет.</a:t>
            </a:r>
          </a:p>
          <a:p>
            <a:endParaRPr lang="ru-RU" sz="2000" dirty="0" smtClean="0">
              <a:latin typeface="+mj-lt"/>
            </a:endParaRPr>
          </a:p>
          <a:p>
            <a:pPr algn="just"/>
            <a:r>
              <a:rPr lang="ru-RU" sz="2000" b="1" dirty="0" smtClean="0">
                <a:latin typeface="+mj-lt"/>
              </a:rPr>
              <a:t>Хирургический набор военного врача:</a:t>
            </a:r>
            <a:r>
              <a:rPr lang="ru-RU" sz="2000" dirty="0" smtClean="0">
                <a:latin typeface="+mj-lt"/>
              </a:rPr>
              <a:t> </a:t>
            </a:r>
            <a:endParaRPr lang="ru-RU" sz="2000" dirty="0" smtClean="0">
              <a:latin typeface="+mj-lt"/>
            </a:endParaRPr>
          </a:p>
          <a:p>
            <a:pPr algn="just"/>
            <a:r>
              <a:rPr lang="ru-RU" sz="2000" dirty="0" smtClean="0">
                <a:latin typeface="+mj-lt"/>
              </a:rPr>
              <a:t>Скальпель</a:t>
            </a:r>
            <a:r>
              <a:rPr lang="ru-RU" sz="2000" dirty="0" smtClean="0">
                <a:latin typeface="+mj-lt"/>
              </a:rPr>
              <a:t>, зажимы, пила (для ампутаций), </a:t>
            </a:r>
            <a:r>
              <a:rPr lang="ru-RU" sz="2000" dirty="0" err="1" smtClean="0">
                <a:latin typeface="+mj-lt"/>
              </a:rPr>
              <a:t>ранорасширители</a:t>
            </a:r>
            <a:r>
              <a:rPr lang="ru-RU" sz="2000" dirty="0" smtClean="0">
                <a:latin typeface="+mj-lt"/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l="10732" t="31100" r="62500" b="36684"/>
          <a:stretch>
            <a:fillRect/>
          </a:stretch>
        </p:blipFill>
        <p:spPr bwMode="auto">
          <a:xfrm>
            <a:off x="4572000" y="4149080"/>
            <a:ext cx="365440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8613" t="31100" r="34741" b="34600"/>
          <a:stretch>
            <a:fillRect/>
          </a:stretch>
        </p:blipFill>
        <p:spPr bwMode="auto">
          <a:xfrm>
            <a:off x="4211960" y="1556792"/>
            <a:ext cx="3024336" cy="2217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23928" y="3789040"/>
            <a:ext cx="51358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 smtClean="0">
                <a:latin typeface="+mj-lt"/>
              </a:rPr>
              <a:t>Фотография экспонатов военно-медицинского музея</a:t>
            </a:r>
            <a:endParaRPr lang="ru-RU" sz="1400" b="1" i="1" dirty="0"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1920" y="6309320"/>
            <a:ext cx="51125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latin typeface="+mj-lt"/>
              </a:rPr>
              <a:t>Фотография экспонатов военно-медицинского музея</a:t>
            </a:r>
            <a:endParaRPr lang="ru-RU" sz="1400" b="1" i="1" dirty="0">
              <a:latin typeface="+mj-lt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48131" t="36350" r="34741" b="19550"/>
          <a:stretch>
            <a:fillRect/>
          </a:stretch>
        </p:blipFill>
        <p:spPr bwMode="auto">
          <a:xfrm>
            <a:off x="7020272" y="1196752"/>
            <a:ext cx="149159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ВКЛАД НМИ В ПОБЕДУ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51520" y="1124744"/>
            <a:ext cx="8676456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Главная задача НМИ в условиях военного времени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заключалась в подготовке врачебных кадров для фронта и эвакогоспиталей.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Деятельность института была весьма многогранна: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ускоренная подготовка квалифицированных врачебных кадров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все военные годы Новосибирский медицинский институт подготовил 1177 врачей);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организация госпиталей и работа в них;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разработка научных рекомендаций по эффективному лечению раненых;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внедрение открытий в практику здравоохранения;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оказание помощи сельскому хозяйству и эвакуированным промышленным предприятиям;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сбор средств в фонд </a:t>
            </a: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обороны. </a:t>
            </a:r>
            <a:endParaRPr lang="ru-RU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В </a:t>
            </a: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первый год войны институт осуществил два выпуска. Из числа выпущенных, четырехсот сорока четырех врачей, около 80% были призваны в армию или ушли добровольцами на </a:t>
            </a: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фронт.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НОВОСИБИРСК </a:t>
            </a:r>
            <a:r>
              <a:rPr lang="ru-RU" dirty="0" smtClean="0">
                <a:solidFill>
                  <a:srgbClr val="FF0000"/>
                </a:solidFill>
              </a:rPr>
              <a:t>– </a:t>
            </a:r>
            <a:r>
              <a:rPr lang="ru-RU" dirty="0" smtClean="0">
                <a:solidFill>
                  <a:srgbClr val="FF0000"/>
                </a:solidFill>
              </a:rPr>
              <a:t>ГОРОД-ГОСПИТАЛЬ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556792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годы Великой Отечественной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войны 1941-1945 гг.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Новосибирске находилось более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35 военных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госпиталей.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Город стал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одним из крупнейших госпитальных центров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СССР. </a:t>
            </a:r>
          </a:p>
          <a:p>
            <a:pPr algn="just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госпиталях прошли лечение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218611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раненых солдат 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офицеров. Проведено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55000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хирургических операций, свыше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17500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переливаний крови, сотни тысяч рентгенологических исследований.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	Здесь же студенты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Новосибирского медицинского института проходили производственную практику, а в свободное от учебы время работали медсестрами и санитарами.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2735" t="30050" r="42419" b="29000"/>
          <a:stretch>
            <a:fillRect/>
          </a:stretch>
        </p:blipFill>
        <p:spPr bwMode="auto">
          <a:xfrm>
            <a:off x="179512" y="4869160"/>
            <a:ext cx="1656184" cy="1094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l="19879" t="34250" r="44684" b="25850"/>
          <a:stretch>
            <a:fillRect/>
          </a:stretch>
        </p:blipFill>
        <p:spPr bwMode="auto">
          <a:xfrm>
            <a:off x="1475656" y="5733256"/>
            <a:ext cx="1569014" cy="9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 l="18107" t="33200" r="48228" b="32150"/>
          <a:stretch>
            <a:fillRect/>
          </a:stretch>
        </p:blipFill>
        <p:spPr bwMode="auto">
          <a:xfrm>
            <a:off x="1835696" y="4581128"/>
            <a:ext cx="1693985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\\Server_libr\новая папка\ВОВ\фото\1065_1893140301_big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4653136"/>
            <a:ext cx="3096344" cy="2032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\\Server_libr\новая папка\ВОВ\фото\p30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4509120"/>
            <a:ext cx="1823877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6876256" y="5949280"/>
            <a:ext cx="19797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Фото из архива музея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истории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НГМУ</a:t>
            </a:r>
            <a:endParaRPr lang="ru-RU" sz="14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КНИГИ И ФИЛЬМЫ О ПОДВИГЕ ВОЕННЫХ МЕДИКОВ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628800"/>
            <a:ext cx="84249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+mj-lt"/>
              </a:rPr>
              <a:t>Книги из фонда библиотеки НГМУ:</a:t>
            </a:r>
            <a:endParaRPr lang="ru-RU" sz="2000" dirty="0" smtClean="0">
              <a:latin typeface="+mj-lt"/>
            </a:endParaRPr>
          </a:p>
          <a:p>
            <a:pPr lvl="1"/>
            <a:r>
              <a:rPr lang="ru-RU" sz="2000" dirty="0" smtClean="0">
                <a:latin typeface="Arial" pitchFamily="34" charset="0"/>
                <a:cs typeface="Arial" pitchFamily="34" charset="0"/>
              </a:rPr>
              <a:t>1. Смирнов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Е. И. Война и военная медицина. 1939-1945гг. : историческая литература / Е. И. Смирнов. - 2-е изд.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испр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 и доп. - Москва : Медицина, 1979. - 524 с. </a:t>
            </a:r>
          </a:p>
          <a:p>
            <a:pPr lvl="1"/>
            <a:r>
              <a:rPr lang="ru-RU" sz="2000" dirty="0" smtClean="0">
                <a:latin typeface="Arial" pitchFamily="34" charset="0"/>
                <a:cs typeface="Arial" pitchFamily="34" charset="0"/>
              </a:rPr>
              <a:t>2. Бурденко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Н. Н. Советская военная хирургия в годы Великой Отечественной войны / Н. Н. Бурденко. - Москва : Московский рабочий, 1946. - 22 с. </a:t>
            </a:r>
          </a:p>
          <a:p>
            <a:pPr lvl="1"/>
            <a:r>
              <a:rPr lang="ru-RU" sz="2000" dirty="0" smtClean="0">
                <a:latin typeface="Arial" pitchFamily="34" charset="0"/>
                <a:cs typeface="Arial" pitchFamily="34" charset="0"/>
              </a:rPr>
              <a:t>3. Мосолов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Н. Н. Медики на опаленных дорогах войны, к 60-летию Победы в Великой Отечественной войне 1941-1945 гг. : монография / Н. Н. Мосолов, Н. Д.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Ющук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К. А. Пашков. - Москва : ВЕЧЕ, 2005. - 152 с.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Художественные фильмы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Сто солдат и две девушки» (о санинструкторе Але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Буланиной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), 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-«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Тактика бега на длинную дистанцию» (о подвиге врача Ивана Русака),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-«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Поезд милосердия» (о событиях в санитарном эшелоне) и др.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ПАМЯТНИКИ ВОЕННЫМ МЕДИКАМ</a:t>
            </a:r>
            <a:endParaRPr lang="ru-RU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l="12103" t="30050" r="34741" b="23750"/>
          <a:stretch>
            <a:fillRect/>
          </a:stretch>
        </p:blipFill>
        <p:spPr bwMode="auto">
          <a:xfrm>
            <a:off x="3707904" y="4077072"/>
            <a:ext cx="441867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Картинка 1 из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573016"/>
            <a:ext cx="2861002" cy="2358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07504" y="6021288"/>
            <a:ext cx="36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Памятник военным медикам. Тамбов</a:t>
            </a:r>
          </a:p>
          <a:p>
            <a:pPr algn="ctr">
              <a:defRPr/>
            </a:pP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(был установлен в 1985 году)</a:t>
            </a:r>
            <a:endParaRPr lang="ru-RU" sz="14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 l="26278" t="33200" r="48916" b="17451"/>
          <a:stretch>
            <a:fillRect/>
          </a:stretch>
        </p:blipFill>
        <p:spPr bwMode="auto">
          <a:xfrm>
            <a:off x="6228184" y="908720"/>
            <a:ext cx="231651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436096" y="3573016"/>
            <a:ext cx="3528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Памятник медикам-героям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Великой Отечественной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войны. Москва</a:t>
            </a:r>
            <a:endParaRPr lang="ru-RU" sz="1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556792"/>
            <a:ext cx="5760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	Памятники, посвящённые подвигу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медицинских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работников в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Великой Отечественной войне, установлены в разных городах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России. В Москве, Калуге, Санкт-Петербурге, Туле, Курске, Сочи, Ессентуках и других городах.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07904" y="6237312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Памятник военным медикам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на территории </a:t>
            </a:r>
            <a:r>
              <a:rPr lang="ru-RU" sz="1400" b="1" i="1" dirty="0" err="1" smtClean="0">
                <a:latin typeface="Arial" pitchFamily="34" charset="0"/>
                <a:cs typeface="Arial" pitchFamily="34" charset="0"/>
              </a:rPr>
              <a:t>горбольницы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№1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города Новосибирска</a:t>
            </a:r>
            <a:endParaRPr lang="ru-RU" sz="14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 В ПАМЯТИ НАВЕЧНО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3473" t="21650" r="34741" b="16021"/>
          <a:stretch>
            <a:fillRect/>
          </a:stretch>
        </p:blipFill>
        <p:spPr bwMode="auto">
          <a:xfrm>
            <a:off x="3892880" y="1628800"/>
            <a:ext cx="489257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572000" y="5013176"/>
            <a:ext cx="39910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400" b="1" i="1" dirty="0" smtClean="0">
                <a:solidFill>
                  <a:srgbClr val="060502"/>
                </a:solidFill>
                <a:latin typeface="Arial"/>
              </a:rPr>
              <a:t>Художник Ю. В. Платонов «Безымянные»</a:t>
            </a:r>
            <a:endParaRPr lang="ru-RU" sz="1400" b="1" i="1" dirty="0">
              <a:solidFill>
                <a:srgbClr val="060502"/>
              </a:solidFill>
              <a:latin typeface="Aria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252536" y="1484784"/>
            <a:ext cx="446449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Живущие !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Извечно их храните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глазах и думах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Матерей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 вдов.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Храните в бронзе,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памяти, в граните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Военврачей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сороковых годов.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</a:t>
            </a:r>
            <a:r>
              <a:rPr lang="ru-RU" sz="16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Л. Попов</a:t>
            </a:r>
            <a:endParaRPr lang="ru-RU" sz="20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445224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Во время Великой Отечественной войны пропали без вести и погибли более 85 тысяч медиков. Из них более пяти тысяч врачей, более девяти тысяч средних медицинских работников, более двадцати трёх тысяч санитарных инструкторов, почти что пятьдесят тысяч санитаров и санитаров-носильщиков.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В ВЕКАХ НЕМЕРКНУЩАЯ СЛАВА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4509120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Военные медики – это не просто врачи на поле боя. Это целая армия спасателей, работавшая в нечеловеческих условиях во время Великой Отечественной войны 1941-1945 гг. </a:t>
            </a:r>
          </a:p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Более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116 тысяч медицинских работников были награждены орденами и медалями СССР. 47 медиков удостоены звания Героя Советского Союза (23 из них 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– посмертно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). 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12694" t="27950" r="41238" b="21650"/>
          <a:stretch>
            <a:fillRect/>
          </a:stretch>
        </p:blipFill>
        <p:spPr bwMode="auto">
          <a:xfrm>
            <a:off x="2051720" y="1340768"/>
            <a:ext cx="4932548" cy="303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ИСТОЧНИКИ И </a:t>
            </a:r>
            <a:r>
              <a:rPr lang="ru-RU" dirty="0" smtClean="0">
                <a:solidFill>
                  <a:schemeClr val="accent2"/>
                </a:solidFill>
              </a:rPr>
              <a:t>ЛИТЕРАТУРА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340768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1. Смирнов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Е. И. Война и военная медицина. 1939-1945гг. : историческая литература / Е. И. Смирнов.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2-е изд.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испр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и доп.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Москва : Медицина, 1979.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524 с.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2. Всё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для фронта, всё для победы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Преподаватели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и сотрудники НГМИ – консультанты эвакогоспиталей Новосибирска // Живём и помним: Новосибирский государственный медицинский институт в годы Великой Отечественной войны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70-летию Великой Победы посвящается / ред. К.А. Бакулин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Новосибирск :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Сибмедиздат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НГМУ, 2015.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С. 58-76.</a:t>
            </a:r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3. Вклад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Новосибирского медицинского института в победу в Великой Отечественной войне 1941-1945 годов / И.И. Николаева, С.Г.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Шамовская-Островская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А.П.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Надеев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и др.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// Медицина и образование в Сибири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2015.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№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С.2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eLIBRARY.RU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науч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электр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б-ка : сайт. – Москва, 2000 .– URL :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https://elibrary.ru/defaultx.asp?s=true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(дата обращения: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20.04.2026).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Режим доступа: для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зарегистрир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пользователей.</a:t>
            </a: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5. Новосибирский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государственный медицинский университет : сайт. – Новосибирск, 1997. – 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4"/>
              </a:rPr>
              <a:t>ngmu.ru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(дата обращения :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20.04.2026).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Текст : электронный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6. Подвиг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медицинских сестер в годы Великой Отечественной войны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5"/>
              </a:rPr>
              <a:t>https://www.smedk.ru/wp-content/uploads/files/concurs/podvig.pdf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(дата обращения :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29.04.2026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). – Текст : электронный. </a:t>
            </a: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7. Электронная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библиотечная система НГМУ : сайт. – Новосибирск, 1997. – 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6"/>
              </a:rPr>
              <a:t>https://library.ngmu.ru/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(дата обращения :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04.05.2026). 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Текст : электронный. 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er\Downloads\burning-fire-flames-frame-border-isolated-on-transparent-background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64648"/>
          <a:stretch>
            <a:fillRect/>
          </a:stretch>
        </p:blipFill>
        <p:spPr bwMode="auto">
          <a:xfrm>
            <a:off x="0" y="5293891"/>
            <a:ext cx="9144000" cy="156410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СПАСИБО ЗА ВНИМАНИЕ!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268760"/>
            <a:ext cx="792088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+mj-lt"/>
              </a:rPr>
              <a:t>С изданиями, </a:t>
            </a:r>
            <a:r>
              <a:rPr lang="ru-RU" sz="2000" dirty="0" smtClean="0">
                <a:latin typeface="+mj-lt"/>
              </a:rPr>
              <a:t>представленными в презентации, </a:t>
            </a:r>
            <a:endParaRPr lang="ru-RU" sz="2000" dirty="0" smtClean="0">
              <a:latin typeface="+mj-lt"/>
            </a:endParaRPr>
          </a:p>
          <a:p>
            <a:pPr algn="ctr"/>
            <a:r>
              <a:rPr lang="ru-RU" sz="2000" dirty="0" smtClean="0">
                <a:latin typeface="+mj-lt"/>
              </a:rPr>
              <a:t>можно ознакомиться </a:t>
            </a:r>
          </a:p>
          <a:p>
            <a:pPr algn="ctr"/>
            <a:r>
              <a:rPr lang="ru-RU" sz="2000" dirty="0" smtClean="0">
                <a:latin typeface="+mj-lt"/>
              </a:rPr>
              <a:t>в читальном зале научной литературы по адресу:</a:t>
            </a:r>
          </a:p>
          <a:p>
            <a:pPr algn="ctr"/>
            <a:r>
              <a:rPr lang="ru-RU" sz="2000" dirty="0" smtClean="0">
                <a:latin typeface="+mj-lt"/>
              </a:rPr>
              <a:t>ул. Залесского, 4 (лабораторный корпус НГМУ, </a:t>
            </a:r>
          </a:p>
          <a:p>
            <a:pPr algn="ctr"/>
            <a:r>
              <a:rPr lang="ru-RU" sz="2000" dirty="0" smtClean="0">
                <a:latin typeface="+mj-lt"/>
              </a:rPr>
              <a:t>2 этаж</a:t>
            </a:r>
            <a:r>
              <a:rPr lang="ru-RU" sz="2000" dirty="0" smtClean="0">
                <a:latin typeface="+mj-lt"/>
              </a:rPr>
              <a:t>).</a:t>
            </a:r>
          </a:p>
          <a:p>
            <a:pPr algn="ctr"/>
            <a:r>
              <a:rPr lang="ru-RU" sz="2000" b="1" dirty="0" smtClean="0">
                <a:latin typeface="+mj-lt"/>
              </a:rPr>
              <a:t> </a:t>
            </a:r>
            <a:endParaRPr lang="ru-RU" sz="2000" b="1" dirty="0" smtClean="0">
              <a:latin typeface="+mj-lt"/>
            </a:endParaRPr>
          </a:p>
          <a:p>
            <a:pPr algn="ctr"/>
            <a:r>
              <a:rPr lang="ru-RU" sz="2000" b="1" dirty="0" smtClean="0">
                <a:latin typeface="+mj-lt"/>
              </a:rPr>
              <a:t>Часы работы с читателями: </a:t>
            </a:r>
          </a:p>
          <a:p>
            <a:pPr algn="ctr"/>
            <a:r>
              <a:rPr lang="ru-RU" sz="2000" dirty="0" smtClean="0">
                <a:latin typeface="+mj-lt"/>
              </a:rPr>
              <a:t>понедельник-пятница 9:00-18:00, </a:t>
            </a:r>
          </a:p>
          <a:p>
            <a:pPr algn="ctr"/>
            <a:r>
              <a:rPr lang="ru-RU" sz="2000" dirty="0" smtClean="0">
                <a:latin typeface="+mj-lt"/>
              </a:rPr>
              <a:t>суббота 9:00-17:00,</a:t>
            </a:r>
            <a:br>
              <a:rPr lang="ru-RU" sz="2000" dirty="0" smtClean="0">
                <a:latin typeface="+mj-lt"/>
              </a:rPr>
            </a:br>
            <a:r>
              <a:rPr lang="ru-RU" sz="2000" dirty="0" smtClean="0">
                <a:latin typeface="+mj-lt"/>
              </a:rPr>
              <a:t>выходной – воскресенье</a:t>
            </a:r>
            <a:r>
              <a:rPr lang="ru-RU" sz="2000" dirty="0" smtClean="0">
                <a:latin typeface="+mj-lt"/>
              </a:rPr>
              <a:t>.</a:t>
            </a:r>
          </a:p>
          <a:p>
            <a:pPr algn="ctr"/>
            <a:endParaRPr lang="ru-RU" sz="2000" dirty="0" smtClean="0">
              <a:latin typeface="+mj-lt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Ждём вас в библиотеке НГМУ!</a:t>
            </a:r>
            <a:endParaRPr lang="ru-RU" sz="2000" dirty="0" smtClean="0"/>
          </a:p>
          <a:p>
            <a:pPr algn="ctr"/>
            <a:r>
              <a:rPr lang="ru-RU" sz="2000" b="1" dirty="0" smtClean="0">
                <a:latin typeface="+mj-lt"/>
              </a:rPr>
              <a:t> </a:t>
            </a:r>
          </a:p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Сайт ЭБС НГМУ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https://library.ngmu.ru/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Группа ВК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4"/>
              </a:rPr>
              <a:t>https://vk.com/bibl_ngmu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dirty="0" smtClean="0">
              <a:solidFill>
                <a:schemeClr val="bg1"/>
              </a:solidFill>
              <a:latin typeface="+mj-lt"/>
            </a:endParaRP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91">
      <a:dk1>
        <a:srgbClr val="060502"/>
      </a:dk1>
      <a:lt1>
        <a:sysClr val="window" lastClr="FFFFFF"/>
      </a:lt1>
      <a:dk2>
        <a:srgbClr val="827029"/>
      </a:dk2>
      <a:lt2>
        <a:srgbClr val="EBE3C1"/>
      </a:lt2>
      <a:accent1>
        <a:srgbClr val="060502"/>
      </a:accent1>
      <a:accent2>
        <a:srgbClr val="FF0000"/>
      </a:accent2>
      <a:accent3>
        <a:srgbClr val="060502"/>
      </a:accent3>
      <a:accent4>
        <a:srgbClr val="060502"/>
      </a:accent4>
      <a:accent5>
        <a:srgbClr val="200041"/>
      </a:accent5>
      <a:accent6>
        <a:srgbClr val="060502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1398</TotalTime>
  <Words>924</Words>
  <Application>Microsoft Office PowerPoint</Application>
  <PresentationFormat>Экран (4:3)</PresentationFormat>
  <Paragraphs>127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ГОДЫ ВЕЛИКИХ ИСПЫТАНИЙ</vt:lpstr>
      <vt:lpstr>ЭПИГРАФ</vt:lpstr>
      <vt:lpstr>ЦЕНА ВОЗВРАЩЕНИЯ</vt:lpstr>
      <vt:lpstr>«СМЕРТНИКИ» ПЕРВОГО ЭШЕЛОНА – САНИНСТРУКТОРЫ</vt:lpstr>
      <vt:lpstr>ЖЕНЩИНЫ В ВОЕННОЙ МЕДИЦИНЕ. НЕЖНОСТЬ И СТАЛЬ</vt:lpstr>
      <vt:lpstr>ХИРУРГИ В ПОЛЕВЫХ ГОСПИТАЛЯХ. «КОНВЕЙЕРЫ ЖИЗНИ»</vt:lpstr>
      <vt:lpstr>ЛЕГЕНДАРНЫЙ МЕТОД – НОВОКАИНОВАЯ БЛОКАДА  А. В. ВИШНЕВСКОГО</vt:lpstr>
      <vt:lpstr>МЕДИЦИНСКИЕ ИНСТРУМЕНТЫ ВОЙНЫ</vt:lpstr>
      <vt:lpstr>ВКЛАД НМИ В ПОБЕДУ</vt:lpstr>
      <vt:lpstr>НОВОСИБИРСК – ГОРОД-ГОСПИТАЛЬ</vt:lpstr>
      <vt:lpstr>КНИГИ И ФИЛЬМЫ О ПОДВИГЕ ВОЕННЫХ МЕДИКОВ</vt:lpstr>
      <vt:lpstr>ПАМЯТНИКИ ВОЕННЫМ МЕДИКАМ</vt:lpstr>
      <vt:lpstr> В ПАМЯТИ НАВЕЧНО</vt:lpstr>
      <vt:lpstr>В ВЕКАХ НЕМЕРКНУЩАЯ СЛАВА</vt:lpstr>
      <vt:lpstr>ИСТОЧНИКИ И ЛИТЕРАТУРА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ГОДЫ ВЕЛИКИХ ИСПЫТАНИЙ</dc:title>
  <dc:creator>user</dc:creator>
  <cp:lastModifiedBy>user</cp:lastModifiedBy>
  <cp:revision>143</cp:revision>
  <dcterms:created xsi:type="dcterms:W3CDTF">2026-04-29T04:09:32Z</dcterms:created>
  <dcterms:modified xsi:type="dcterms:W3CDTF">2026-05-07T06:45:31Z</dcterms:modified>
</cp:coreProperties>
</file>