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629" autoAdjust="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BF4601-7172-46C3-B680-6BD398005762}" type="doc">
      <dgm:prSet loTypeId="urn:microsoft.com/office/officeart/2005/8/layout/hList3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73D1D9A-890F-4D60-8A78-818E1F14F9A1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Последствия хронического недосыпания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3E3F97AB-4C64-4EBB-8D80-E75848C95C99}" type="parTrans" cxnId="{21C42F45-5E22-440A-BFF6-AFE0774D1639}">
      <dgm:prSet/>
      <dgm:spPr/>
      <dgm:t>
        <a:bodyPr/>
        <a:lstStyle/>
        <a:p>
          <a:endParaRPr lang="ru-RU"/>
        </a:p>
      </dgm:t>
    </dgm:pt>
    <dgm:pt modelId="{EF14128A-9231-4855-B8B7-5008B001CA33}" type="sibTrans" cxnId="{21C42F45-5E22-440A-BFF6-AFE0774D1639}">
      <dgm:prSet/>
      <dgm:spPr/>
      <dgm:t>
        <a:bodyPr/>
        <a:lstStyle/>
        <a:p>
          <a:endParaRPr lang="ru-RU"/>
        </a:p>
      </dgm:t>
    </dgm:pt>
    <dgm:pt modelId="{74961822-239C-4874-9294-148CD623ECB7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Тяга к вредной еде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A113A6AB-B550-426F-A081-BDC814C2C549}" type="parTrans" cxnId="{057D011F-13F8-4B66-B1E6-C176B34EA48D}">
      <dgm:prSet/>
      <dgm:spPr/>
      <dgm:t>
        <a:bodyPr/>
        <a:lstStyle/>
        <a:p>
          <a:endParaRPr lang="ru-RU"/>
        </a:p>
      </dgm:t>
    </dgm:pt>
    <dgm:pt modelId="{D2F5B00A-A9A4-4DCC-AAA4-0F39BEC72C0B}" type="sibTrans" cxnId="{057D011F-13F8-4B66-B1E6-C176B34EA48D}">
      <dgm:prSet/>
      <dgm:spPr/>
      <dgm:t>
        <a:bodyPr/>
        <a:lstStyle/>
        <a:p>
          <a:endParaRPr lang="ru-RU"/>
        </a:p>
      </dgm:t>
    </dgm:pt>
    <dgm:pt modelId="{A79BB642-0230-4D30-8F21-89FF087BBA1E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Нарушение метаболизма и повышение инсулина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6F689217-03F1-4A23-B6D3-5E2D88C2FA37}" type="parTrans" cxnId="{5694C32D-81DE-402F-B83A-A8DED3CC39A7}">
      <dgm:prSet/>
      <dgm:spPr/>
      <dgm:t>
        <a:bodyPr/>
        <a:lstStyle/>
        <a:p>
          <a:endParaRPr lang="ru-RU"/>
        </a:p>
      </dgm:t>
    </dgm:pt>
    <dgm:pt modelId="{AB4F2B19-4EE5-4F6A-8E33-30676D8CD7C4}" type="sibTrans" cxnId="{5694C32D-81DE-402F-B83A-A8DED3CC39A7}">
      <dgm:prSet/>
      <dgm:spPr/>
      <dgm:t>
        <a:bodyPr/>
        <a:lstStyle/>
        <a:p>
          <a:endParaRPr lang="ru-RU"/>
        </a:p>
      </dgm:t>
    </dgm:pt>
    <dgm:pt modelId="{8F26E47F-F657-4D57-9646-F8878A30FF17}">
      <dgm:prSet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Мышцы уходят вместо жира</a:t>
          </a:r>
          <a:endParaRPr lang="ru-RU" b="1" dirty="0"/>
        </a:p>
      </dgm:t>
    </dgm:pt>
    <dgm:pt modelId="{7104001F-CC0C-470D-8465-B206225006BC}" type="parTrans" cxnId="{43180911-75D9-4659-9288-2C2D261ECEFE}">
      <dgm:prSet/>
      <dgm:spPr/>
      <dgm:t>
        <a:bodyPr/>
        <a:lstStyle/>
        <a:p>
          <a:endParaRPr lang="ru-RU"/>
        </a:p>
      </dgm:t>
    </dgm:pt>
    <dgm:pt modelId="{FFE4C0DB-75B4-409A-BE55-0BB6A0AA2833}" type="sibTrans" cxnId="{43180911-75D9-4659-9288-2C2D261ECEFE}">
      <dgm:prSet/>
      <dgm:spPr/>
      <dgm:t>
        <a:bodyPr/>
        <a:lstStyle/>
        <a:p>
          <a:endParaRPr lang="ru-RU"/>
        </a:p>
      </dgm:t>
    </dgm:pt>
    <dgm:pt modelId="{EA2F0642-2C81-4B31-BA6E-CF2E39FD7E5F}">
      <dgm:prSet phldrT="[Текст]"/>
      <dgm:spPr/>
      <dgm:t>
        <a:bodyPr/>
        <a:lstStyle/>
        <a:p>
          <a:r>
            <a:rPr lang="ru-RU" b="1" dirty="0" smtClean="0">
              <a:latin typeface="Arial" pitchFamily="34" charset="0"/>
              <a:cs typeface="Arial" pitchFamily="34" charset="0"/>
            </a:rPr>
            <a:t>Гормональный хаос и голод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120AEE12-2B04-4A89-B2E0-F00F2987EC56}" type="sibTrans" cxnId="{47B869D0-7849-4A16-B5F0-A10FE28E448B}">
      <dgm:prSet/>
      <dgm:spPr/>
      <dgm:t>
        <a:bodyPr/>
        <a:lstStyle/>
        <a:p>
          <a:endParaRPr lang="ru-RU"/>
        </a:p>
      </dgm:t>
    </dgm:pt>
    <dgm:pt modelId="{6013446A-14A6-4BE0-98A6-CB68BF137B11}" type="parTrans" cxnId="{47B869D0-7849-4A16-B5F0-A10FE28E448B}">
      <dgm:prSet/>
      <dgm:spPr/>
      <dgm:t>
        <a:bodyPr/>
        <a:lstStyle/>
        <a:p>
          <a:endParaRPr lang="ru-RU"/>
        </a:p>
      </dgm:t>
    </dgm:pt>
    <dgm:pt modelId="{B01C9E43-49C6-42F2-9C3E-2F2030AA3113}" type="pres">
      <dgm:prSet presAssocID="{E4BF4601-7172-46C3-B680-6BD39800576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DFEA5F-5AD2-4340-AF46-C56DAF6E23AA}" type="pres">
      <dgm:prSet presAssocID="{C73D1D9A-890F-4D60-8A78-818E1F14F9A1}" presName="roof" presStyleLbl="dkBgShp" presStyleIdx="0" presStyleCnt="2" custLinFactNeighborY="3391"/>
      <dgm:spPr/>
      <dgm:t>
        <a:bodyPr/>
        <a:lstStyle/>
        <a:p>
          <a:endParaRPr lang="ru-RU"/>
        </a:p>
      </dgm:t>
    </dgm:pt>
    <dgm:pt modelId="{034E28BE-B23B-4790-A832-133B4482EE91}" type="pres">
      <dgm:prSet presAssocID="{C73D1D9A-890F-4D60-8A78-818E1F14F9A1}" presName="pillars" presStyleCnt="0"/>
      <dgm:spPr/>
    </dgm:pt>
    <dgm:pt modelId="{B2504BB3-863E-40D5-931A-B5829B3AA073}" type="pres">
      <dgm:prSet presAssocID="{C73D1D9A-890F-4D60-8A78-818E1F14F9A1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4BDE66-AC05-4AF1-A1D2-45B6832BBAAC}" type="pres">
      <dgm:prSet presAssocID="{74961822-239C-4874-9294-148CD623ECB7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1D3C9C-B806-4EAE-AEE7-292D64FE20C1}" type="pres">
      <dgm:prSet presAssocID="{8F26E47F-F657-4D57-9646-F8878A30FF17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E9F3B-A168-4B45-8BAE-454484C6BD07}" type="pres">
      <dgm:prSet presAssocID="{A79BB642-0230-4D30-8F21-89FF087BBA1E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75959-3843-4819-8A56-4F6678EEB7A3}" type="pres">
      <dgm:prSet presAssocID="{C73D1D9A-890F-4D60-8A78-818E1F14F9A1}" presName="base" presStyleLbl="dkBgShp" presStyleIdx="1" presStyleCnt="2" custLinFactY="100000" custLinFactNeighborX="-1181" custLinFactNeighborY="138335"/>
      <dgm:spPr/>
    </dgm:pt>
  </dgm:ptLst>
  <dgm:cxnLst>
    <dgm:cxn modelId="{47B869D0-7849-4A16-B5F0-A10FE28E448B}" srcId="{C73D1D9A-890F-4D60-8A78-818E1F14F9A1}" destId="{EA2F0642-2C81-4B31-BA6E-CF2E39FD7E5F}" srcOrd="0" destOrd="0" parTransId="{6013446A-14A6-4BE0-98A6-CB68BF137B11}" sibTransId="{120AEE12-2B04-4A89-B2E0-F00F2987EC56}"/>
    <dgm:cxn modelId="{5694C32D-81DE-402F-B83A-A8DED3CC39A7}" srcId="{C73D1D9A-890F-4D60-8A78-818E1F14F9A1}" destId="{A79BB642-0230-4D30-8F21-89FF087BBA1E}" srcOrd="3" destOrd="0" parTransId="{6F689217-03F1-4A23-B6D3-5E2D88C2FA37}" sibTransId="{AB4F2B19-4EE5-4F6A-8E33-30676D8CD7C4}"/>
    <dgm:cxn modelId="{057D011F-13F8-4B66-B1E6-C176B34EA48D}" srcId="{C73D1D9A-890F-4D60-8A78-818E1F14F9A1}" destId="{74961822-239C-4874-9294-148CD623ECB7}" srcOrd="1" destOrd="0" parTransId="{A113A6AB-B550-426F-A081-BDC814C2C549}" sibTransId="{D2F5B00A-A9A4-4DCC-AAA4-0F39BEC72C0B}"/>
    <dgm:cxn modelId="{D58A4BC4-3717-4898-8410-189A7D46DA56}" type="presOf" srcId="{A79BB642-0230-4D30-8F21-89FF087BBA1E}" destId="{451E9F3B-A168-4B45-8BAE-454484C6BD07}" srcOrd="0" destOrd="0" presId="urn:microsoft.com/office/officeart/2005/8/layout/hList3"/>
    <dgm:cxn modelId="{A44AE320-75CE-43CB-9640-CF0E31204755}" type="presOf" srcId="{EA2F0642-2C81-4B31-BA6E-CF2E39FD7E5F}" destId="{B2504BB3-863E-40D5-931A-B5829B3AA073}" srcOrd="0" destOrd="0" presId="urn:microsoft.com/office/officeart/2005/8/layout/hList3"/>
    <dgm:cxn modelId="{21C42F45-5E22-440A-BFF6-AFE0774D1639}" srcId="{E4BF4601-7172-46C3-B680-6BD398005762}" destId="{C73D1D9A-890F-4D60-8A78-818E1F14F9A1}" srcOrd="0" destOrd="0" parTransId="{3E3F97AB-4C64-4EBB-8D80-E75848C95C99}" sibTransId="{EF14128A-9231-4855-B8B7-5008B001CA33}"/>
    <dgm:cxn modelId="{E5EB853D-9C47-45B3-B67C-0D161B2BAD92}" type="presOf" srcId="{C73D1D9A-890F-4D60-8A78-818E1F14F9A1}" destId="{C1DFEA5F-5AD2-4340-AF46-C56DAF6E23AA}" srcOrd="0" destOrd="0" presId="urn:microsoft.com/office/officeart/2005/8/layout/hList3"/>
    <dgm:cxn modelId="{0CD00CCB-E018-443C-AA03-6D2269437E4A}" type="presOf" srcId="{E4BF4601-7172-46C3-B680-6BD398005762}" destId="{B01C9E43-49C6-42F2-9C3E-2F2030AA3113}" srcOrd="0" destOrd="0" presId="urn:microsoft.com/office/officeart/2005/8/layout/hList3"/>
    <dgm:cxn modelId="{9D30CA94-051F-441A-990D-0FE6D3C8AD94}" type="presOf" srcId="{74961822-239C-4874-9294-148CD623ECB7}" destId="{944BDE66-AC05-4AF1-A1D2-45B6832BBAAC}" srcOrd="0" destOrd="0" presId="urn:microsoft.com/office/officeart/2005/8/layout/hList3"/>
    <dgm:cxn modelId="{215EA03A-7390-4BF1-93CB-554C63123DA8}" type="presOf" srcId="{8F26E47F-F657-4D57-9646-F8878A30FF17}" destId="{EE1D3C9C-B806-4EAE-AEE7-292D64FE20C1}" srcOrd="0" destOrd="0" presId="urn:microsoft.com/office/officeart/2005/8/layout/hList3"/>
    <dgm:cxn modelId="{43180911-75D9-4659-9288-2C2D261ECEFE}" srcId="{C73D1D9A-890F-4D60-8A78-818E1F14F9A1}" destId="{8F26E47F-F657-4D57-9646-F8878A30FF17}" srcOrd="2" destOrd="0" parTransId="{7104001F-CC0C-470D-8465-B206225006BC}" sibTransId="{FFE4C0DB-75B4-409A-BE55-0BB6A0AA2833}"/>
    <dgm:cxn modelId="{497A0271-72F8-40EE-B9B2-FC1782A9F50E}" type="presParOf" srcId="{B01C9E43-49C6-42F2-9C3E-2F2030AA3113}" destId="{C1DFEA5F-5AD2-4340-AF46-C56DAF6E23AA}" srcOrd="0" destOrd="0" presId="urn:microsoft.com/office/officeart/2005/8/layout/hList3"/>
    <dgm:cxn modelId="{D18CC572-7D9A-4949-BA77-FF1385FA07EC}" type="presParOf" srcId="{B01C9E43-49C6-42F2-9C3E-2F2030AA3113}" destId="{034E28BE-B23B-4790-A832-133B4482EE91}" srcOrd="1" destOrd="0" presId="urn:microsoft.com/office/officeart/2005/8/layout/hList3"/>
    <dgm:cxn modelId="{62FBA25A-4CE9-4DD2-8927-F0D822C20F91}" type="presParOf" srcId="{034E28BE-B23B-4790-A832-133B4482EE91}" destId="{B2504BB3-863E-40D5-931A-B5829B3AA073}" srcOrd="0" destOrd="0" presId="urn:microsoft.com/office/officeart/2005/8/layout/hList3"/>
    <dgm:cxn modelId="{0A16D2B0-F374-40EA-A2EC-4C6061F94A22}" type="presParOf" srcId="{034E28BE-B23B-4790-A832-133B4482EE91}" destId="{944BDE66-AC05-4AF1-A1D2-45B6832BBAAC}" srcOrd="1" destOrd="0" presId="urn:microsoft.com/office/officeart/2005/8/layout/hList3"/>
    <dgm:cxn modelId="{D627374F-5281-4919-806B-F0A9E945CCA8}" type="presParOf" srcId="{034E28BE-B23B-4790-A832-133B4482EE91}" destId="{EE1D3C9C-B806-4EAE-AEE7-292D64FE20C1}" srcOrd="2" destOrd="0" presId="urn:microsoft.com/office/officeart/2005/8/layout/hList3"/>
    <dgm:cxn modelId="{B9EBFD1D-0B58-41E4-B1BE-46D6C9A6C937}" type="presParOf" srcId="{034E28BE-B23B-4790-A832-133B4482EE91}" destId="{451E9F3B-A168-4B45-8BAE-454484C6BD07}" srcOrd="3" destOrd="0" presId="urn:microsoft.com/office/officeart/2005/8/layout/hList3"/>
    <dgm:cxn modelId="{83A32F6E-264B-445F-AADF-8986D2AB7919}" type="presParOf" srcId="{B01C9E43-49C6-42F2-9C3E-2F2030AA3113}" destId="{9D075959-3843-4819-8A56-4F6678EEB7A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BB2C82-5535-4CA6-A0F3-8576E0E784AD}" type="doc">
      <dgm:prSet loTypeId="urn:microsoft.com/office/officeart/2005/8/layout/radial2" loCatId="relationship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5612850-BD9E-4696-8A42-AB099B183D5F}">
      <dgm:prSet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Улучшение настроения и энергии</a:t>
          </a:r>
        </a:p>
      </dgm:t>
    </dgm:pt>
    <dgm:pt modelId="{08DBA9E3-D9AD-477A-B9DA-3F1291B123E6}" type="parTrans" cxnId="{46993D1F-AF09-4121-BAB9-2DF073199574}">
      <dgm:prSet/>
      <dgm:spPr/>
      <dgm:t>
        <a:bodyPr/>
        <a:lstStyle/>
        <a:p>
          <a:endParaRPr lang="ru-RU"/>
        </a:p>
      </dgm:t>
    </dgm:pt>
    <dgm:pt modelId="{DA22E91C-C3F5-4444-85D9-8E7A623F3621}" type="sibTrans" cxnId="{46993D1F-AF09-4121-BAB9-2DF073199574}">
      <dgm:prSet/>
      <dgm:spPr/>
      <dgm:t>
        <a:bodyPr/>
        <a:lstStyle/>
        <a:p>
          <a:endParaRPr lang="ru-RU"/>
        </a:p>
      </dgm:t>
    </dgm:pt>
    <dgm:pt modelId="{8628A248-E8DF-42E5-9766-01DC08307590}">
      <dgm:prSet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Постепенная нормализация веса </a:t>
          </a:r>
        </a:p>
      </dgm:t>
    </dgm:pt>
    <dgm:pt modelId="{5E0A1526-583A-4EAF-887B-5009557B977D}" type="parTrans" cxnId="{DA5304B0-2A9D-48FC-A60D-4A6FC48FF30D}">
      <dgm:prSet/>
      <dgm:spPr/>
      <dgm:t>
        <a:bodyPr/>
        <a:lstStyle/>
        <a:p>
          <a:endParaRPr lang="ru-RU"/>
        </a:p>
      </dgm:t>
    </dgm:pt>
    <dgm:pt modelId="{6A8D7325-5302-4F70-9A32-ED04587DBC0C}" type="sibTrans" cxnId="{DA5304B0-2A9D-48FC-A60D-4A6FC48FF30D}">
      <dgm:prSet/>
      <dgm:spPr/>
      <dgm:t>
        <a:bodyPr/>
        <a:lstStyle/>
        <a:p>
          <a:endParaRPr lang="ru-RU"/>
        </a:p>
      </dgm:t>
    </dgm:pt>
    <dgm:pt modelId="{F5D1337F-1CCE-4E7D-998C-E6064EF20832}">
      <dgm:prSet custT="1"/>
      <dgm:spPr/>
      <dgm:t>
        <a:bodyPr/>
        <a:lstStyle/>
        <a:p>
          <a:r>
            <a:rPr lang="ru-RU" sz="1400" b="1" dirty="0" smtClean="0">
              <a:latin typeface="Arial" pitchFamily="34" charset="0"/>
              <a:cs typeface="Arial" pitchFamily="34" charset="0"/>
            </a:rPr>
            <a:t>Крепче сон, меньше простуд</a:t>
          </a:r>
        </a:p>
      </dgm:t>
    </dgm:pt>
    <dgm:pt modelId="{217389BA-0C19-4A45-AAB0-EB20D6F0A53E}" type="parTrans" cxnId="{5736F7C2-A37D-4CA5-87A8-4C51E0999B94}">
      <dgm:prSet/>
      <dgm:spPr/>
      <dgm:t>
        <a:bodyPr/>
        <a:lstStyle/>
        <a:p>
          <a:endParaRPr lang="ru-RU"/>
        </a:p>
      </dgm:t>
    </dgm:pt>
    <dgm:pt modelId="{E3841C8B-C21A-437E-BF43-264F4DE01566}" type="sibTrans" cxnId="{5736F7C2-A37D-4CA5-87A8-4C51E0999B94}">
      <dgm:prSet/>
      <dgm:spPr/>
      <dgm:t>
        <a:bodyPr/>
        <a:lstStyle/>
        <a:p>
          <a:endParaRPr lang="ru-RU"/>
        </a:p>
      </dgm:t>
    </dgm:pt>
    <dgm:pt modelId="{00C22ED2-27CC-49D7-B983-7D0115B0C5F5}" type="pres">
      <dgm:prSet presAssocID="{55BB2C82-5535-4CA6-A0F3-8576E0E784AD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A1513B-8311-46A2-ABC4-7528317E7CDE}" type="pres">
      <dgm:prSet presAssocID="{55BB2C82-5535-4CA6-A0F3-8576E0E784AD}" presName="cycle" presStyleCnt="0"/>
      <dgm:spPr/>
      <dgm:t>
        <a:bodyPr/>
        <a:lstStyle/>
        <a:p>
          <a:endParaRPr lang="ru-RU"/>
        </a:p>
      </dgm:t>
    </dgm:pt>
    <dgm:pt modelId="{70872323-7FAD-45A6-A845-73D72129429E}" type="pres">
      <dgm:prSet presAssocID="{55BB2C82-5535-4CA6-A0F3-8576E0E784AD}" presName="centerShape" presStyleCnt="0"/>
      <dgm:spPr/>
      <dgm:t>
        <a:bodyPr/>
        <a:lstStyle/>
        <a:p>
          <a:endParaRPr lang="ru-RU"/>
        </a:p>
      </dgm:t>
    </dgm:pt>
    <dgm:pt modelId="{458DFB7E-D42C-4493-A4B5-446E2B1CFAE9}" type="pres">
      <dgm:prSet presAssocID="{55BB2C82-5535-4CA6-A0F3-8576E0E784AD}" presName="connSite" presStyleLbl="node1" presStyleIdx="0" presStyleCnt="4"/>
      <dgm:spPr/>
      <dgm:t>
        <a:bodyPr/>
        <a:lstStyle/>
        <a:p>
          <a:endParaRPr lang="ru-RU"/>
        </a:p>
      </dgm:t>
    </dgm:pt>
    <dgm:pt modelId="{7AF0D587-4062-4C58-89DB-AF254D036E98}" type="pres">
      <dgm:prSet presAssocID="{55BB2C82-5535-4CA6-A0F3-8576E0E784AD}" presName="visible" presStyleLbl="node1" presStyleIdx="0" presStyleCnt="4" custScaleX="125405" custScaleY="127396" custLinFactNeighborX="-7652" custLinFactNeighborY="-1629"/>
      <dgm:spPr>
        <a:prstGeom prst="donut">
          <a:avLst/>
        </a:prstGeom>
      </dgm:spPr>
      <dgm:t>
        <a:bodyPr/>
        <a:lstStyle/>
        <a:p>
          <a:endParaRPr lang="ru-RU"/>
        </a:p>
      </dgm:t>
    </dgm:pt>
    <dgm:pt modelId="{4E3AC7E9-8C9B-4AEC-9142-234AEE751222}" type="pres">
      <dgm:prSet presAssocID="{08DBA9E3-D9AD-477A-B9DA-3F1291B123E6}" presName="Name25" presStyleLbl="parChTrans1D1" presStyleIdx="0" presStyleCnt="3"/>
      <dgm:spPr/>
      <dgm:t>
        <a:bodyPr/>
        <a:lstStyle/>
        <a:p>
          <a:endParaRPr lang="ru-RU"/>
        </a:p>
      </dgm:t>
    </dgm:pt>
    <dgm:pt modelId="{84313B6F-8553-4F3B-88AF-E6EB08BF5F0F}" type="pres">
      <dgm:prSet presAssocID="{D5612850-BD9E-4696-8A42-AB099B183D5F}" presName="node" presStyleCnt="0"/>
      <dgm:spPr/>
      <dgm:t>
        <a:bodyPr/>
        <a:lstStyle/>
        <a:p>
          <a:endParaRPr lang="ru-RU"/>
        </a:p>
      </dgm:t>
    </dgm:pt>
    <dgm:pt modelId="{D93AACD0-F889-44F1-9E4D-2724D6E48FBE}" type="pres">
      <dgm:prSet presAssocID="{D5612850-BD9E-4696-8A42-AB099B183D5F}" presName="parentNode" presStyleLbl="node1" presStyleIdx="1" presStyleCnt="4" custScaleX="115410" custLinFactNeighborX="61446" custLinFactNeighborY="1480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C071E9-1E4C-4A78-A54B-1DA829F4125E}" type="pres">
      <dgm:prSet presAssocID="{D5612850-BD9E-4696-8A42-AB099B183D5F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9B3057-5ABF-4393-B3FD-EAAC84635F9F}" type="pres">
      <dgm:prSet presAssocID="{5E0A1526-583A-4EAF-887B-5009557B977D}" presName="Name25" presStyleLbl="parChTrans1D1" presStyleIdx="1" presStyleCnt="3"/>
      <dgm:spPr/>
      <dgm:t>
        <a:bodyPr/>
        <a:lstStyle/>
        <a:p>
          <a:endParaRPr lang="ru-RU"/>
        </a:p>
      </dgm:t>
    </dgm:pt>
    <dgm:pt modelId="{AD669ACF-366E-4F7C-90D7-2871C35D338C}" type="pres">
      <dgm:prSet presAssocID="{8628A248-E8DF-42E5-9766-01DC08307590}" presName="node" presStyleCnt="0"/>
      <dgm:spPr/>
      <dgm:t>
        <a:bodyPr/>
        <a:lstStyle/>
        <a:p>
          <a:endParaRPr lang="ru-RU"/>
        </a:p>
      </dgm:t>
    </dgm:pt>
    <dgm:pt modelId="{0B639469-79DF-4B89-8DDB-293D8E64E1DF}" type="pres">
      <dgm:prSet presAssocID="{8628A248-E8DF-42E5-9766-01DC08307590}" presName="parentNode" presStyleLbl="node1" presStyleIdx="2" presStyleCnt="4" custScaleX="133648" custLinFactNeighborX="66758" custLinFactNeighborY="-44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692595-D696-4EA8-8D45-62DA9848918D}" type="pres">
      <dgm:prSet presAssocID="{8628A248-E8DF-42E5-9766-01DC08307590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09B1E3-E0F4-4DFB-BEF6-8B115EB7E01A}" type="pres">
      <dgm:prSet presAssocID="{217389BA-0C19-4A45-AAB0-EB20D6F0A53E}" presName="Name25" presStyleLbl="parChTrans1D1" presStyleIdx="2" presStyleCnt="3"/>
      <dgm:spPr/>
      <dgm:t>
        <a:bodyPr/>
        <a:lstStyle/>
        <a:p>
          <a:endParaRPr lang="ru-RU"/>
        </a:p>
      </dgm:t>
    </dgm:pt>
    <dgm:pt modelId="{0BAE8492-1ACC-4F10-8D32-C726F20FD1E7}" type="pres">
      <dgm:prSet presAssocID="{F5D1337F-1CCE-4E7D-998C-E6064EF20832}" presName="node" presStyleCnt="0"/>
      <dgm:spPr/>
      <dgm:t>
        <a:bodyPr/>
        <a:lstStyle/>
        <a:p>
          <a:endParaRPr lang="ru-RU"/>
        </a:p>
      </dgm:t>
    </dgm:pt>
    <dgm:pt modelId="{32F8F86E-EA32-422B-9CAD-D3BF8F56523D}" type="pres">
      <dgm:prSet presAssocID="{F5D1337F-1CCE-4E7D-998C-E6064EF20832}" presName="parentNode" presStyleLbl="node1" presStyleIdx="3" presStyleCnt="4" custScaleX="114467" custLinFactNeighborX="65806" custLinFactNeighborY="-2368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337C0C-CDC9-457F-AC79-C38D2F0983C2}" type="pres">
      <dgm:prSet presAssocID="{F5D1337F-1CCE-4E7D-998C-E6064EF20832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E48B1C-4C54-4692-A92E-87ADED1E8557}" type="presOf" srcId="{D5612850-BD9E-4696-8A42-AB099B183D5F}" destId="{D93AACD0-F889-44F1-9E4D-2724D6E48FBE}" srcOrd="0" destOrd="0" presId="urn:microsoft.com/office/officeart/2005/8/layout/radial2"/>
    <dgm:cxn modelId="{FF15B501-AFCC-4E7C-BB07-64381AF1F4E3}" type="presOf" srcId="{F5D1337F-1CCE-4E7D-998C-E6064EF20832}" destId="{32F8F86E-EA32-422B-9CAD-D3BF8F56523D}" srcOrd="0" destOrd="0" presId="urn:microsoft.com/office/officeart/2005/8/layout/radial2"/>
    <dgm:cxn modelId="{4111DAB6-00A6-49FC-BF52-F7FC74E4E5C9}" type="presOf" srcId="{55BB2C82-5535-4CA6-A0F3-8576E0E784AD}" destId="{00C22ED2-27CC-49D7-B983-7D0115B0C5F5}" srcOrd="0" destOrd="0" presId="urn:microsoft.com/office/officeart/2005/8/layout/radial2"/>
    <dgm:cxn modelId="{46993D1F-AF09-4121-BAB9-2DF073199574}" srcId="{55BB2C82-5535-4CA6-A0F3-8576E0E784AD}" destId="{D5612850-BD9E-4696-8A42-AB099B183D5F}" srcOrd="0" destOrd="0" parTransId="{08DBA9E3-D9AD-477A-B9DA-3F1291B123E6}" sibTransId="{DA22E91C-C3F5-4444-85D9-8E7A623F3621}"/>
    <dgm:cxn modelId="{B7D58850-2BCE-4645-8DA5-5E5B4BB24FAF}" type="presOf" srcId="{5E0A1526-583A-4EAF-887B-5009557B977D}" destId="{469B3057-5ABF-4393-B3FD-EAAC84635F9F}" srcOrd="0" destOrd="0" presId="urn:microsoft.com/office/officeart/2005/8/layout/radial2"/>
    <dgm:cxn modelId="{CDE08893-4953-4AED-8688-8A91D64D7EAB}" type="presOf" srcId="{8628A248-E8DF-42E5-9766-01DC08307590}" destId="{0B639469-79DF-4B89-8DDB-293D8E64E1DF}" srcOrd="0" destOrd="0" presId="urn:microsoft.com/office/officeart/2005/8/layout/radial2"/>
    <dgm:cxn modelId="{ED9B6076-949F-4E3A-9291-7184192DD744}" type="presOf" srcId="{08DBA9E3-D9AD-477A-B9DA-3F1291B123E6}" destId="{4E3AC7E9-8C9B-4AEC-9142-234AEE751222}" srcOrd="0" destOrd="0" presId="urn:microsoft.com/office/officeart/2005/8/layout/radial2"/>
    <dgm:cxn modelId="{DA5304B0-2A9D-48FC-A60D-4A6FC48FF30D}" srcId="{55BB2C82-5535-4CA6-A0F3-8576E0E784AD}" destId="{8628A248-E8DF-42E5-9766-01DC08307590}" srcOrd="1" destOrd="0" parTransId="{5E0A1526-583A-4EAF-887B-5009557B977D}" sibTransId="{6A8D7325-5302-4F70-9A32-ED04587DBC0C}"/>
    <dgm:cxn modelId="{C94DEBD0-D4BE-4AAA-8A0C-D9751668BF54}" type="presOf" srcId="{217389BA-0C19-4A45-AAB0-EB20D6F0A53E}" destId="{DC09B1E3-E0F4-4DFB-BEF6-8B115EB7E01A}" srcOrd="0" destOrd="0" presId="urn:microsoft.com/office/officeart/2005/8/layout/radial2"/>
    <dgm:cxn modelId="{5736F7C2-A37D-4CA5-87A8-4C51E0999B94}" srcId="{55BB2C82-5535-4CA6-A0F3-8576E0E784AD}" destId="{F5D1337F-1CCE-4E7D-998C-E6064EF20832}" srcOrd="2" destOrd="0" parTransId="{217389BA-0C19-4A45-AAB0-EB20D6F0A53E}" sibTransId="{E3841C8B-C21A-437E-BF43-264F4DE01566}"/>
    <dgm:cxn modelId="{66ECC47A-5D8C-4F3C-807F-A241EAE0E707}" type="presParOf" srcId="{00C22ED2-27CC-49D7-B983-7D0115B0C5F5}" destId="{3BA1513B-8311-46A2-ABC4-7528317E7CDE}" srcOrd="0" destOrd="0" presId="urn:microsoft.com/office/officeart/2005/8/layout/radial2"/>
    <dgm:cxn modelId="{91AC33E0-E9AC-4E86-85C8-4CC56D4DF177}" type="presParOf" srcId="{3BA1513B-8311-46A2-ABC4-7528317E7CDE}" destId="{70872323-7FAD-45A6-A845-73D72129429E}" srcOrd="0" destOrd="0" presId="urn:microsoft.com/office/officeart/2005/8/layout/radial2"/>
    <dgm:cxn modelId="{9A488C86-242F-4BF4-9DBA-A03122C74247}" type="presParOf" srcId="{70872323-7FAD-45A6-A845-73D72129429E}" destId="{458DFB7E-D42C-4493-A4B5-446E2B1CFAE9}" srcOrd="0" destOrd="0" presId="urn:microsoft.com/office/officeart/2005/8/layout/radial2"/>
    <dgm:cxn modelId="{40060C21-31EF-47EF-B5D1-B5D16F6B9DA7}" type="presParOf" srcId="{70872323-7FAD-45A6-A845-73D72129429E}" destId="{7AF0D587-4062-4C58-89DB-AF254D036E98}" srcOrd="1" destOrd="0" presId="urn:microsoft.com/office/officeart/2005/8/layout/radial2"/>
    <dgm:cxn modelId="{8F4F2DAA-A29F-4286-92AC-FE6007E1876A}" type="presParOf" srcId="{3BA1513B-8311-46A2-ABC4-7528317E7CDE}" destId="{4E3AC7E9-8C9B-4AEC-9142-234AEE751222}" srcOrd="1" destOrd="0" presId="urn:microsoft.com/office/officeart/2005/8/layout/radial2"/>
    <dgm:cxn modelId="{1FD12856-AC15-4164-A0CA-B10FDCF43710}" type="presParOf" srcId="{3BA1513B-8311-46A2-ABC4-7528317E7CDE}" destId="{84313B6F-8553-4F3B-88AF-E6EB08BF5F0F}" srcOrd="2" destOrd="0" presId="urn:microsoft.com/office/officeart/2005/8/layout/radial2"/>
    <dgm:cxn modelId="{644F357C-71A8-4F4B-85B6-025C185EBCAF}" type="presParOf" srcId="{84313B6F-8553-4F3B-88AF-E6EB08BF5F0F}" destId="{D93AACD0-F889-44F1-9E4D-2724D6E48FBE}" srcOrd="0" destOrd="0" presId="urn:microsoft.com/office/officeart/2005/8/layout/radial2"/>
    <dgm:cxn modelId="{C25D5480-DE60-4095-9489-436FCCA7365A}" type="presParOf" srcId="{84313B6F-8553-4F3B-88AF-E6EB08BF5F0F}" destId="{9DC071E9-1E4C-4A78-A54B-1DA829F4125E}" srcOrd="1" destOrd="0" presId="urn:microsoft.com/office/officeart/2005/8/layout/radial2"/>
    <dgm:cxn modelId="{EE2ABA39-CCCD-4871-BBB0-13A5C41DC6AB}" type="presParOf" srcId="{3BA1513B-8311-46A2-ABC4-7528317E7CDE}" destId="{469B3057-5ABF-4393-B3FD-EAAC84635F9F}" srcOrd="3" destOrd="0" presId="urn:microsoft.com/office/officeart/2005/8/layout/radial2"/>
    <dgm:cxn modelId="{CE830DF6-10A7-47D2-B159-62D7C2F16AF0}" type="presParOf" srcId="{3BA1513B-8311-46A2-ABC4-7528317E7CDE}" destId="{AD669ACF-366E-4F7C-90D7-2871C35D338C}" srcOrd="4" destOrd="0" presId="urn:microsoft.com/office/officeart/2005/8/layout/radial2"/>
    <dgm:cxn modelId="{B8E52673-A73C-41EC-9822-4600CA3A8FA4}" type="presParOf" srcId="{AD669ACF-366E-4F7C-90D7-2871C35D338C}" destId="{0B639469-79DF-4B89-8DDB-293D8E64E1DF}" srcOrd="0" destOrd="0" presId="urn:microsoft.com/office/officeart/2005/8/layout/radial2"/>
    <dgm:cxn modelId="{068C6D1F-45D9-478E-B8BD-D89AF19EDF44}" type="presParOf" srcId="{AD669ACF-366E-4F7C-90D7-2871C35D338C}" destId="{42692595-D696-4EA8-8D45-62DA9848918D}" srcOrd="1" destOrd="0" presId="urn:microsoft.com/office/officeart/2005/8/layout/radial2"/>
    <dgm:cxn modelId="{BE9C987E-13AE-4540-B363-E95624F67A11}" type="presParOf" srcId="{3BA1513B-8311-46A2-ABC4-7528317E7CDE}" destId="{DC09B1E3-E0F4-4DFB-BEF6-8B115EB7E01A}" srcOrd="5" destOrd="0" presId="urn:microsoft.com/office/officeart/2005/8/layout/radial2"/>
    <dgm:cxn modelId="{A0CDD4BB-B8F5-4690-A5BE-BCE5DF776047}" type="presParOf" srcId="{3BA1513B-8311-46A2-ABC4-7528317E7CDE}" destId="{0BAE8492-1ACC-4F10-8D32-C726F20FD1E7}" srcOrd="6" destOrd="0" presId="urn:microsoft.com/office/officeart/2005/8/layout/radial2"/>
    <dgm:cxn modelId="{F9899842-5A88-4BE2-A6F9-8C1111CC32FD}" type="presParOf" srcId="{0BAE8492-1ACC-4F10-8D32-C726F20FD1E7}" destId="{32F8F86E-EA32-422B-9CAD-D3BF8F56523D}" srcOrd="0" destOrd="0" presId="urn:microsoft.com/office/officeart/2005/8/layout/radial2"/>
    <dgm:cxn modelId="{F203B406-4D54-412D-A8D2-ABCF201F205F}" type="presParOf" srcId="{0BAE8492-1ACC-4F10-8D32-C726F20FD1E7}" destId="{7B337C0C-CDC9-457F-AC79-C38D2F0983C2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95936" y="2204864"/>
            <a:ext cx="4896544" cy="1481609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ШАГ</a:t>
            </a:r>
            <a:r>
              <a:rPr lang="en-US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 К </a:t>
            </a:r>
            <a:r>
              <a:rPr lang="ru-RU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/>
            </a:r>
            <a:br>
              <a:rPr lang="ru-RU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</a:br>
            <a:r>
              <a:rPr lang="en-US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ЗДОРОВЬЮ</a:t>
            </a:r>
            <a:endParaRPr lang="ru-RU" sz="4800" b="1" cap="all" dirty="0">
              <a:ln w="0">
                <a:solidFill>
                  <a:schemeClr val="tx1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4149080"/>
            <a:ext cx="4894560" cy="1080120"/>
          </a:xfrm>
        </p:spPr>
        <p:txBody>
          <a:bodyPr/>
          <a:lstStyle/>
          <a:p>
            <a:pPr algn="ctr"/>
            <a:r>
              <a:rPr lang="ru-RU" b="1" i="1" dirty="0" smtClean="0">
                <a:ln>
                  <a:solidFill>
                    <a:srgbClr val="002060"/>
                  </a:solidFill>
                </a:ln>
                <a:latin typeface="Arial" pitchFamily="34" charset="0"/>
                <a:cs typeface="Arial" pitchFamily="34" charset="0"/>
              </a:rPr>
              <a:t>Маленькие привычки - большие изменения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51" r="4326" b="11056"/>
          <a:stretch>
            <a:fillRect/>
          </a:stretch>
        </p:blipFill>
        <p:spPr bwMode="auto">
          <a:xfrm>
            <a:off x="0" y="1844824"/>
            <a:ext cx="4577635" cy="4700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463043" y="6309320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Новосибирск, 2026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>
            <a:off x="323528" y="1628800"/>
            <a:ext cx="8496944" cy="4680520"/>
          </a:xfrm>
          <a:custGeom>
            <a:avLst/>
            <a:gdLst>
              <a:gd name="connsiteX0" fmla="*/ 0 w 8496944"/>
              <a:gd name="connsiteY0" fmla="*/ 0 h 1077218"/>
              <a:gd name="connsiteX1" fmla="*/ 8496944 w 8496944"/>
              <a:gd name="connsiteY1" fmla="*/ 0 h 1077218"/>
              <a:gd name="connsiteX2" fmla="*/ 8496944 w 8496944"/>
              <a:gd name="connsiteY2" fmla="*/ 1077218 h 1077218"/>
              <a:gd name="connsiteX3" fmla="*/ 0 w 8496944"/>
              <a:gd name="connsiteY3" fmla="*/ 1077218 h 1077218"/>
              <a:gd name="connsiteX4" fmla="*/ 0 w 8496944"/>
              <a:gd name="connsiteY4" fmla="*/ 0 h 1077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96944" h="1077218">
                <a:moveTo>
                  <a:pt x="0" y="0"/>
                </a:moveTo>
                <a:lnTo>
                  <a:pt x="8496944" y="0"/>
                </a:lnTo>
                <a:lnTo>
                  <a:pt x="8496944" y="1077218"/>
                </a:lnTo>
                <a:lnTo>
                  <a:pt x="0" y="1077218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</a:rPr>
              <a:t>Здоровье не требует больших усилий – </a:t>
            </a:r>
          </a:p>
          <a:p>
            <a:pPr algn="ctr"/>
            <a:r>
              <a:rPr lang="ru-RU" sz="3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</a:rPr>
              <a:t>достаточно делать маленькие, </a:t>
            </a:r>
          </a:p>
          <a:p>
            <a:pPr algn="ctr"/>
            <a:r>
              <a:rPr lang="ru-RU" sz="3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</a:rPr>
              <a:t>но регулярные шаги</a:t>
            </a:r>
            <a:endParaRPr lang="ru-RU" sz="3200" b="1" dirty="0">
              <a:ln>
                <a:solidFill>
                  <a:schemeClr val="accent1">
                    <a:lumMod val="50000"/>
                  </a:schemeClr>
                </a:solidFill>
              </a:ln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5194" t="25850" r="44684" b="19551"/>
          <a:stretch>
            <a:fillRect/>
          </a:stretch>
        </p:blipFill>
        <p:spPr bwMode="auto">
          <a:xfrm>
            <a:off x="2667597" y="2348880"/>
            <a:ext cx="3808807" cy="38834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ПОЧЕМУ ТЕМА ВАЖНА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4824536" cy="262631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   Здоровье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 не всё, но без здоровья всё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ничто</a:t>
            </a:r>
          </a:p>
          <a:p>
            <a:pPr algn="r">
              <a:buNone/>
            </a:pPr>
            <a:r>
              <a:rPr lang="ru-RU" sz="2300" i="1" dirty="0" smtClean="0">
                <a:latin typeface="Arial" pitchFamily="34" charset="0"/>
                <a:cs typeface="Arial" pitchFamily="34" charset="0"/>
              </a:rPr>
              <a:t>Сократ </a:t>
            </a:r>
          </a:p>
          <a:p>
            <a:pPr algn="r">
              <a:buNone/>
            </a:pPr>
            <a:r>
              <a:rPr lang="ru-RU" sz="2300" i="1" dirty="0" smtClean="0">
                <a:latin typeface="Arial" pitchFamily="34" charset="0"/>
                <a:cs typeface="Arial" pitchFamily="34" charset="0"/>
              </a:rPr>
              <a:t>(древнегреческий </a:t>
            </a:r>
          </a:p>
          <a:p>
            <a:pPr algn="r">
              <a:buNone/>
            </a:pPr>
            <a:r>
              <a:rPr lang="ru-RU" sz="2300" i="1" dirty="0" smtClean="0">
                <a:latin typeface="Arial" pitchFamily="34" charset="0"/>
                <a:cs typeface="Arial" pitchFamily="34" charset="0"/>
              </a:rPr>
              <a:t>философ)</a:t>
            </a:r>
            <a:endParaRPr lang="ru-RU" sz="23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005064"/>
            <a:ext cx="8712968" cy="1938992"/>
          </a:xfrm>
          <a:prstGeom prst="rect">
            <a:avLst/>
          </a:prstGeom>
          <a:ln>
            <a:solidFill>
              <a:schemeClr val="tx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Ученые утверждают, что здоровье человечества на 50-55 % определяется образом жизни, на 20-25% экологией, на 20% наследственными факторами и на 10% – медициной. Около 80% случаев заболеваний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сердечно-сосудистой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системы и сахарного диабета 2 типа можно предотвратить путём модификации образа жизни и снижения влияния факторов риска.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9191" t="21650" r="43010" b="19551"/>
          <a:stretch>
            <a:fillRect/>
          </a:stretch>
        </p:blipFill>
        <p:spPr bwMode="auto">
          <a:xfrm>
            <a:off x="5724128" y="1268760"/>
            <a:ext cx="2777451" cy="243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0" y="6021288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Arial Black" pitchFamily="34" charset="0"/>
              </a:rPr>
              <a:t>Проблема в том, что люди ждут «волшебной таблетки» или начинают с понедельника.</a:t>
            </a:r>
            <a:endParaRPr lang="ru-RU" b="1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МИФЫ О ЗДОРОВЬЕ. </a:t>
            </a:r>
            <a:br>
              <a:rPr lang="ru-RU" b="1" dirty="0" smtClean="0"/>
            </a:br>
            <a:r>
              <a:rPr lang="ru-RU" b="1" dirty="0" smtClean="0"/>
              <a:t>РАЗРУШАЕМ БАРЬЕРЫ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МИФ: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Нужно бегать марафоны →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РЕАЛЬНОСТЬ: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Достаточно ходьбы 30 минут в день.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МИФ: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Надо отказаться от всего вкусного →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РЕАЛЬНОСТЬ: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Достаточно сбалансировать рацион.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МИФ: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Результат виден только через год →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РЕАЛЬНОСТЬ: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Энергия и сон улучшаются за неделю.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ШАГ №1: ФИЗИЧЕСКАЯ АКТИВНОСТЬ БЕЗ НАСИЛИЯ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6264696" cy="4572000"/>
          </a:xfrm>
        </p:spPr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10 000 шагов в день – это 30 минут ходьбы.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Лестница вместо лифта.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Мини-разминка каждый час (упражнения для шеи, спины, глаз).</a:t>
            </a:r>
          </a:p>
          <a:p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12451" t="44050" r="80748" b="37496"/>
          <a:stretch>
            <a:fillRect/>
          </a:stretch>
        </p:blipFill>
        <p:spPr bwMode="auto">
          <a:xfrm>
            <a:off x="2699793" y="4475008"/>
            <a:ext cx="648072" cy="9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25194" t="29000" r="48819" b="30132"/>
          <a:stretch>
            <a:fillRect/>
          </a:stretch>
        </p:blipFill>
        <p:spPr bwMode="auto">
          <a:xfrm>
            <a:off x="3491880" y="4221088"/>
            <a:ext cx="2736304" cy="2420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11019" t="25526" r="79736" b="54678"/>
          <a:stretch>
            <a:fillRect/>
          </a:stretch>
        </p:blipFill>
        <p:spPr bwMode="auto">
          <a:xfrm>
            <a:off x="899592" y="4509120"/>
            <a:ext cx="936104" cy="1127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19547" t="25530" r="72873" b="55941"/>
          <a:stretch>
            <a:fillRect/>
          </a:stretch>
        </p:blipFill>
        <p:spPr bwMode="auto">
          <a:xfrm>
            <a:off x="1979712" y="5445224"/>
            <a:ext cx="83791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11019" t="63140" r="79316" b="17451"/>
          <a:stretch>
            <a:fillRect/>
          </a:stretch>
        </p:blipFill>
        <p:spPr bwMode="auto">
          <a:xfrm>
            <a:off x="251520" y="5373216"/>
            <a:ext cx="1152128" cy="1301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5688" t="18500" r="48916" b="41600"/>
          <a:stretch>
            <a:fillRect/>
          </a:stretch>
        </p:blipFill>
        <p:spPr bwMode="auto">
          <a:xfrm>
            <a:off x="6588224" y="4005064"/>
            <a:ext cx="2118551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 l="22144" t="21650" r="45963" b="19551"/>
          <a:stretch>
            <a:fillRect/>
          </a:stretch>
        </p:blipFill>
        <p:spPr bwMode="auto">
          <a:xfrm>
            <a:off x="6516216" y="1556792"/>
            <a:ext cx="2088232" cy="2165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ШАГ №2: ВОДА И РЕЖИМ ПИТАНИЯ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00808"/>
            <a:ext cx="5688632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Взять за правило «стакан воды утром».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Замена сладких напитков на воду или травяной чай.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Ешьте медленно (без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гаджетов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Простой принцип «тарелки»: ½ овощи, ¼ белок, ¼ сложные углеводы.</a:t>
            </a: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l="50372" t="33433" r="7546" b="10385"/>
          <a:stretch>
            <a:fillRect/>
          </a:stretch>
        </p:blipFill>
        <p:spPr bwMode="auto">
          <a:xfrm>
            <a:off x="6084168" y="1484784"/>
            <a:ext cx="237626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5325" t="32526" r="51487" b="11291"/>
          <a:stretch>
            <a:fillRect/>
          </a:stretch>
        </p:blipFill>
        <p:spPr bwMode="auto">
          <a:xfrm>
            <a:off x="6012160" y="4005064"/>
            <a:ext cx="2592288" cy="2525819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ШАГ №3: СОН И ВОССТАНОВЛЕНИЕ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2842336"/>
          </a:xfrm>
        </p:spPr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7-8 часов сна – это не роскошь, а необходимость.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Ритуал перед сном (без экрана за 30-60 минут).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Проветривание и темнота в комнате.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1619672" y="4005064"/>
          <a:ext cx="6096000" cy="2691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 cstate="print"/>
          <a:srcRect l="52143" t="37456" r="35723" b="54965"/>
          <a:stretch>
            <a:fillRect/>
          </a:stretch>
        </p:blipFill>
        <p:spPr bwMode="auto">
          <a:xfrm>
            <a:off x="1907704" y="6093296"/>
            <a:ext cx="1008112" cy="354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print"/>
          <a:srcRect l="52206" t="47949" r="35595" b="44355"/>
          <a:stretch>
            <a:fillRect/>
          </a:stretch>
        </p:blipFill>
        <p:spPr bwMode="auto">
          <a:xfrm>
            <a:off x="3419872" y="6093296"/>
            <a:ext cx="1008112" cy="357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 cstate="print"/>
          <a:srcRect l="57384" t="59609" r="35464" b="33870"/>
          <a:stretch>
            <a:fillRect/>
          </a:stretch>
        </p:blipFill>
        <p:spPr bwMode="auto">
          <a:xfrm>
            <a:off x="6516216" y="6093296"/>
            <a:ext cx="864096" cy="367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 l="53059" t="69981" r="35464" b="22756"/>
          <a:stretch>
            <a:fillRect/>
          </a:stretch>
        </p:blipFill>
        <p:spPr bwMode="auto">
          <a:xfrm>
            <a:off x="4932040" y="6093296"/>
            <a:ext cx="1044624" cy="37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ШАГ №4: УПРАВЛЕНИЕ СТРЕССОМ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4906888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 минут дыхательной гимнастики (квадратное дыхание).</a:t>
            </a: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Короткая прогулка вместо «заедания» стресса.</a:t>
            </a: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Цифровой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детокс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: 1 час в день без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соцсетей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3285" t="17450" r="35332" b="13251"/>
          <a:stretch>
            <a:fillRect/>
          </a:stretch>
        </p:blipFill>
        <p:spPr bwMode="auto">
          <a:xfrm>
            <a:off x="6444208" y="1700808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23422" t="27300" r="48228" b="13901"/>
          <a:stretch>
            <a:fillRect/>
          </a:stretch>
        </p:blipFill>
        <p:spPr bwMode="auto">
          <a:xfrm>
            <a:off x="4788024" y="3356992"/>
            <a:ext cx="154302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 l="25194" t="30050" r="49410" b="14301"/>
          <a:stretch>
            <a:fillRect/>
          </a:stretch>
        </p:blipFill>
        <p:spPr bwMode="auto">
          <a:xfrm>
            <a:off x="6948264" y="4509120"/>
            <a:ext cx="1542058" cy="1900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ШАГ №5: ОТКАЗ ОТ ВРЕДНЫХ ПРИВЫЧЕК (ИЛИ СОКРАЩЕНИЕ)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501008"/>
            <a:ext cx="8229600" cy="335699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Откажитесь от курения, а если курите - составьте план снижения.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Откажитесь от алкоголя и энергетических напитков.</a:t>
            </a:r>
          </a:p>
          <a:p>
            <a:pPr algn="ctr">
              <a:buNone/>
            </a:pPr>
            <a:r>
              <a:rPr lang="ru-RU" dirty="0" smtClean="0">
                <a:latin typeface="Arial Black" pitchFamily="34" charset="0"/>
              </a:rPr>
              <a:t>Отказаться от вредных привычек может быть трудно, но точно возможно! 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0963" t="48950" r="43600" b="21650"/>
          <a:stretch>
            <a:fillRect/>
          </a:stretch>
        </p:blipFill>
        <p:spPr bwMode="auto">
          <a:xfrm>
            <a:off x="2663788" y="1412776"/>
            <a:ext cx="3816424" cy="1780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ТЕХНИКИ ВНЕДРЕНИЯ ШАГОВ ЗДОРОВЬЯ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97519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Привычка-якорь: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делайте новое действие после старого (например: после чистки зубов – выпить стакан воды).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Правило 2 минут: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начать легче, чем кажется (суть правила проста: если задача занимает две минуты или меньше, её нужно выполнить немедленно, не откладывая и не планируя).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Использовать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трекер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привычек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 (бумажный или в приложении).</a:t>
            </a:r>
          </a:p>
          <a:p>
            <a:pPr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Не ругать себя за пропуск – просто вернуться на следующий день к начатым шагам.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РЕЗУЛЬТАТЫ ОДНОГО МЕСЯЦА МАЛЕНЬКИХ ШАГОВ</a:t>
            </a:r>
            <a:br>
              <a:rPr lang="ru-RU" b="1" dirty="0" smtClean="0"/>
            </a:br>
            <a:endParaRPr lang="ru-RU" dirty="0"/>
          </a:p>
        </p:txBody>
      </p:sp>
      <p:graphicFrame>
        <p:nvGraphicFramePr>
          <p:cNvPr id="10" name="Схема 9"/>
          <p:cNvGraphicFramePr/>
          <p:nvPr/>
        </p:nvGraphicFramePr>
        <p:xfrm>
          <a:off x="1043608" y="1484784"/>
          <a:ext cx="777686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 l="19288" t="19550" r="43503" b="15351"/>
          <a:stretch>
            <a:fillRect/>
          </a:stretch>
        </p:blipFill>
        <p:spPr bwMode="auto">
          <a:xfrm flipH="1">
            <a:off x="1043606" y="2348880"/>
            <a:ext cx="3096346" cy="3168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ВАШ ПЕРВЫЙ ШАГ ПРЯМО СЕЙЧАС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72000"/>
          </a:xfrm>
        </p:spPr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Выберите один пункт на неделю:</a:t>
            </a:r>
          </a:p>
          <a:p>
            <a:pPr lvl="1">
              <a:buFont typeface="Wingdings" pitchFamily="2" charset="2"/>
              <a:buChar char="v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каждый час вставать с места;</a:t>
            </a:r>
          </a:p>
          <a:p>
            <a:pPr lvl="1">
              <a:buFont typeface="Wingdings" pitchFamily="2" charset="2"/>
              <a:buChar char="v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пить воду по утрам;</a:t>
            </a:r>
          </a:p>
          <a:p>
            <a:pPr lvl="1">
              <a:buFont typeface="Wingdings" pitchFamily="2" charset="2"/>
              <a:buChar char="v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ложиться спать на 20 минут раньше.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Запишите обещание себе (можно на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стикере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22734" t="24800" r="45963" b="20600"/>
          <a:stretch>
            <a:fillRect/>
          </a:stretch>
        </p:blipFill>
        <p:spPr bwMode="auto">
          <a:xfrm>
            <a:off x="6372200" y="4581128"/>
            <a:ext cx="2197629" cy="2156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 rot="21242580">
            <a:off x="6834168" y="5369019"/>
            <a:ext cx="1340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Пить воду</a:t>
            </a:r>
          </a:p>
          <a:p>
            <a:pPr algn="ctr"/>
            <a:r>
              <a:rPr lang="ru-RU" b="1" dirty="0" smtClean="0"/>
              <a:t>по утрам</a:t>
            </a:r>
            <a:endParaRPr lang="ru-RU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22734" t="24800" r="45963" b="20600"/>
          <a:stretch>
            <a:fillRect/>
          </a:stretch>
        </p:blipFill>
        <p:spPr bwMode="auto">
          <a:xfrm>
            <a:off x="3419872" y="4509120"/>
            <a:ext cx="2197629" cy="2156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 l="22734" t="24800" r="45963" b="20600"/>
          <a:stretch>
            <a:fillRect/>
          </a:stretch>
        </p:blipFill>
        <p:spPr bwMode="auto">
          <a:xfrm>
            <a:off x="539552" y="4581128"/>
            <a:ext cx="2197629" cy="2156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115620">
            <a:off x="3817645" y="5334414"/>
            <a:ext cx="1544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Лечь спать </a:t>
            </a:r>
          </a:p>
          <a:p>
            <a:pPr algn="ctr"/>
            <a:r>
              <a:rPr lang="ru-RU" b="1" dirty="0" smtClean="0"/>
              <a:t>пораньше</a:t>
            </a:r>
          </a:p>
        </p:txBody>
      </p:sp>
      <p:sp>
        <p:nvSpPr>
          <p:cNvPr id="9" name="TextBox 8"/>
          <p:cNvSpPr txBox="1"/>
          <p:nvPr/>
        </p:nvSpPr>
        <p:spPr>
          <a:xfrm rot="21191662">
            <a:off x="932233" y="5322017"/>
            <a:ext cx="16049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Разминка</a:t>
            </a:r>
          </a:p>
          <a:p>
            <a:pPr algn="ctr"/>
            <a:r>
              <a:rPr lang="ru-RU" b="1" dirty="0" smtClean="0"/>
              <a:t>каждый час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ЗАКЛЮЧЕНИЕ 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5805264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НАЧНИТЕ С ОДНОГО ШАГА СЕГОДНЯ!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2132856"/>
            <a:ext cx="410445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Здоровье – </a:t>
            </a:r>
          </a:p>
          <a:p>
            <a:pPr algn="ctr"/>
            <a:r>
              <a:rPr lang="ru-RU" sz="3200" b="1" cap="all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Это серия</a:t>
            </a:r>
          </a:p>
          <a:p>
            <a:pPr algn="ctr"/>
            <a:r>
              <a:rPr lang="ru-RU" sz="3200" b="1" cap="all" spc="0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Простых</a:t>
            </a:r>
          </a:p>
          <a:p>
            <a:pPr algn="ctr"/>
            <a:r>
              <a:rPr lang="ru-RU" sz="3200" b="1" cap="all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Ежедневных</a:t>
            </a:r>
          </a:p>
          <a:p>
            <a:pPr algn="ctr"/>
            <a:r>
              <a:rPr lang="ru-RU" sz="3200" b="1" cap="all" spc="0" dirty="0" smtClean="0">
                <a:ln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cs typeface="Arial" pitchFamily="34" charset="0"/>
              </a:rPr>
              <a:t>выборов</a:t>
            </a:r>
            <a:endParaRPr lang="ru-RU" sz="3200" b="1" cap="all" spc="0" dirty="0">
              <a:ln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0963" t="18500" r="44781" b="14301"/>
          <a:stretch>
            <a:fillRect/>
          </a:stretch>
        </p:blipFill>
        <p:spPr bwMode="auto">
          <a:xfrm>
            <a:off x="4788024" y="1644927"/>
            <a:ext cx="3600400" cy="3686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496944" cy="1399032"/>
          </a:xfrm>
        </p:spPr>
        <p:txBody>
          <a:bodyPr/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РЕКОМЕНДУЕМЫЕ 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5050904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приложения (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напоминалки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шагомер и др.);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полезные каналы (например: «Доктор», «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ЗдоровоеТВ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», «О самом главном» и т. д.);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книги и статьи в журналах о здоровом образе жизни.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060848"/>
            <a:ext cx="3672408" cy="3672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РЕКОМЕНДУЕМЫЕ ИСТОЧНИКИ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8358" indent="-514350" algn="just">
              <a:buFont typeface="+mj-lt"/>
              <a:buAutoNum type="arabicPeriod"/>
            </a:pP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Барышева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Е. С. Культура здоровья и профилактика заболеваний : учебное пособие / Е. С.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Барышева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С. В.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Нотова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— Оренбург : ОГУ, 2016. — 214 с. — ISBN 978-5-7410-1436-3. — Текст : электронный // Лань : электронно-библиотечная система. — URL: https://e.lanbook.com/book/98022 (дата обращения: 03.06.2026). — Режим доступа: для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авториз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пользователей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78358" indent="-514350" algn="just">
              <a:buFont typeface="+mj-lt"/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Окулова, Л.П. Методика формирования культуры здорового образа жизни у студентов вузов посредством освоения дисциплины безопасность жизнедеятельности / Л.П. Окулова // Преподаватель ХХI в. — 2018. — № 1(ч.1). — С. 180-188. — ISSN 2073-9613. — Текст : электронный // Лань : электронно-библиотечная система. — URL: https://e.lanbook.com/journal/issue/311288 (дата обращения: 01.06.2026). — Режим доступа: для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авториз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пользователей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578358" indent="-514350" algn="just">
              <a:buFont typeface="+mj-lt"/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Программа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самостоятельных занятий оздоровительной ходьбой. : методические рекомендации / сост. И. В. Рубцова, Т. В.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Кубышкина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— Воронеж : ВГАС, 2025. — 13 с. — Текст : электронный // Лань : электронно-библиотечная система. — URL: https://e.lanbook.com/book/517439 (дата обращения: 02.06.2026). — Режим доступа: для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авториз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пользователей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78358" indent="-514350" algn="just">
              <a:buFont typeface="+mj-lt"/>
              <a:buAutoNum type="arabicPeriod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Система естественного оздоровления организма человека / К. В. Нежданова, А. А.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Штерман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Л. А.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Шинкарюк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[и др.] // Молодежь и наука. — 2020. — № 11. — С. 68-71. — ISSN 2308-0426. — Текст : электронный // Лань : электронно-библиотечная система. — URL: https://e.lanbook.com/journal/issue/375839 (дата обращения: 01.06.2026). — Режим доступа: для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авториз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пользователей.</a:t>
            </a:r>
          </a:p>
          <a:p>
            <a:pPr marL="578358" indent="-514350" algn="just">
              <a:buFont typeface="+mj-lt"/>
              <a:buAutoNum type="arabicPeriod"/>
            </a:pPr>
            <a:endParaRPr lang="ru-RU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5940" y="1340768"/>
            <a:ext cx="5872120" cy="341632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СПАСИБО</a:t>
            </a:r>
          </a:p>
          <a:p>
            <a:pPr algn="ctr"/>
            <a:r>
              <a:rPr lang="ru-RU" sz="7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ЗА</a:t>
            </a:r>
          </a:p>
          <a:p>
            <a:pPr algn="ctr"/>
            <a:r>
              <a:rPr lang="ru-RU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Внимание!</a:t>
            </a:r>
            <a:endParaRPr lang="ru-RU" sz="7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Другая 75">
      <a:dk1>
        <a:sysClr val="windowText" lastClr="000000"/>
      </a:dk1>
      <a:lt1>
        <a:srgbClr val="000000"/>
      </a:lt1>
      <a:dk2>
        <a:srgbClr val="B7E2A9"/>
      </a:dk2>
      <a:lt2>
        <a:srgbClr val="E4F4DF"/>
      </a:lt2>
      <a:accent1>
        <a:srgbClr val="0B9B74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2635</TotalTime>
  <Words>534</Words>
  <Application>Microsoft Office PowerPoint</Application>
  <PresentationFormat>Экран (4:3)</PresentationFormat>
  <Paragraphs>93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Яркая</vt:lpstr>
      <vt:lpstr>ШАГ К  ЗДОРОВЬЮ</vt:lpstr>
      <vt:lpstr>Слайд 2</vt:lpstr>
      <vt:lpstr>ПОЧЕМУ ТЕМА ВАЖНА </vt:lpstr>
      <vt:lpstr>МИФЫ О ЗДОРОВЬЕ.  РАЗРУШАЕМ БАРЬЕРЫ </vt:lpstr>
      <vt:lpstr>ШАГ №1: ФИЗИЧЕСКАЯ АКТИВНОСТЬ БЕЗ НАСИЛИЯ </vt:lpstr>
      <vt:lpstr>ШАГ №2: ВОДА И РЕЖИМ ПИТАНИЯ </vt:lpstr>
      <vt:lpstr>ШАГ №3: СОН И ВОССТАНОВЛЕНИЕ </vt:lpstr>
      <vt:lpstr>ШАГ №4: УПРАВЛЕНИЕ СТРЕССОМ </vt:lpstr>
      <vt:lpstr>ШАГ №5: ОТКАЗ ОТ ВРЕДНЫХ ПРИВЫЧЕК (ИЛИ СОКРАЩЕНИЕ) </vt:lpstr>
      <vt:lpstr>ТЕХНИКИ ВНЕДРЕНИЯ ШАГОВ ЗДОРОВЬЯ </vt:lpstr>
      <vt:lpstr>РЕЗУЛЬТАТЫ ОДНОГО МЕСЯЦА МАЛЕНЬКИХ ШАГОВ </vt:lpstr>
      <vt:lpstr>ВАШ ПЕРВЫЙ ШАГ ПРЯМО СЕЙЧАС </vt:lpstr>
      <vt:lpstr>ЗАКЛЮЧЕНИЕ  </vt:lpstr>
      <vt:lpstr>РЕКОМЕНДУЕМЫЕ РЕСУРСЫ</vt:lpstr>
      <vt:lpstr>РЕКОМЕНДУЕМЫЕ ИСТОЧНИКИ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Шаг к здоровью</dc:title>
  <dc:creator>user</dc:creator>
  <cp:lastModifiedBy>user</cp:lastModifiedBy>
  <cp:revision>245</cp:revision>
  <dcterms:created xsi:type="dcterms:W3CDTF">2026-04-08T04:53:02Z</dcterms:created>
  <dcterms:modified xsi:type="dcterms:W3CDTF">2026-06-05T04:13:43Z</dcterms:modified>
</cp:coreProperties>
</file>